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83" r:id="rId4"/>
    <p:sldId id="261" r:id="rId5"/>
    <p:sldId id="268" r:id="rId6"/>
    <p:sldId id="284" r:id="rId7"/>
    <p:sldId id="285" r:id="rId8"/>
    <p:sldId id="288" r:id="rId9"/>
    <p:sldId id="289" r:id="rId10"/>
    <p:sldId id="290" r:id="rId11"/>
    <p:sldId id="273" r:id="rId12"/>
    <p:sldId id="281" r:id="rId13"/>
    <p:sldId id="280" r:id="rId14"/>
    <p:sldId id="295" r:id="rId15"/>
    <p:sldId id="293" r:id="rId16"/>
    <p:sldId id="294" r:id="rId17"/>
    <p:sldId id="292" r:id="rId18"/>
    <p:sldId id="279" r:id="rId19"/>
    <p:sldId id="287" r:id="rId20"/>
    <p:sldId id="272" r:id="rId2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1841655-F989-47C2-8EBB-9EBAD6E1AE1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135C7A0-4FF0-4ACF-A78D-572CDB970F8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54827AE-AA1E-4345-BA2D-FBF0134A8C3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0086DD7-754C-40AD-8917-0731251600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E9270E0-79FF-4024-8572-0E061421BDD5}"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D3E8AD-2713-4D69-857D-5B90ACDDB37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2D777A1B-B618-40C3-B63D-8973182365E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37F2F86-9924-49CF-9156-7C1F8E1D127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7DCC3C3-3420-4E14-BB8D-24499E9F453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62EF668-0A1F-4391-8363-65781C79E20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F8984C8-2C10-4DD7-9974-EBDEA182A31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14A90C7-B468-4D7B-AE47-A02417284CB9}"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125413"/>
            <a:ext cx="8175625" cy="1071562"/>
          </a:xfrm>
        </p:spPr>
        <p:txBody>
          <a:bodyPr/>
          <a:lstStyle/>
          <a:p>
            <a:pPr eaLnBrk="1" hangingPunct="1"/>
            <a:r>
              <a:rPr lang="lv-LV" b="1" dirty="0" smtClean="0">
                <a:solidFill>
                  <a:schemeClr val="tx1"/>
                </a:solidFill>
              </a:rPr>
              <a:t>Lk.2:41-52 Mātes diena</a:t>
            </a:r>
          </a:p>
        </p:txBody>
      </p:sp>
      <p:pic>
        <p:nvPicPr>
          <p:cNvPr id="2051" name="Picture 3" descr="DOVE019"/>
          <p:cNvPicPr>
            <a:picLocks noChangeAspect="1" noChangeArrowheads="1"/>
          </p:cNvPicPr>
          <p:nvPr/>
        </p:nvPicPr>
        <p:blipFill>
          <a:blip r:embed="rId2" cstate="print"/>
          <a:srcRect/>
          <a:stretch>
            <a:fillRect/>
          </a:stretch>
        </p:blipFill>
        <p:spPr bwMode="auto">
          <a:xfrm>
            <a:off x="1079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12.mai.2024.</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1475656" y="980728"/>
            <a:ext cx="6464586" cy="58772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ttēlu rezultāti vaicājumam “jesus running to Egypt”"/>
          <p:cNvPicPr>
            <a:picLocks noChangeAspect="1" noChangeArrowheads="1"/>
          </p:cNvPicPr>
          <p:nvPr/>
        </p:nvPicPr>
        <p:blipFill>
          <a:blip r:embed="rId2" cstate="print"/>
          <a:srcRect/>
          <a:stretch>
            <a:fillRect/>
          </a:stretch>
        </p:blipFill>
        <p:spPr bwMode="auto">
          <a:xfrm>
            <a:off x="2411760" y="2530135"/>
            <a:ext cx="6732240" cy="4327865"/>
          </a:xfrm>
          <a:prstGeom prst="rect">
            <a:avLst/>
          </a:prstGeom>
          <a:ln>
            <a:noFill/>
          </a:ln>
          <a:effectLst>
            <a:softEdge rad="112500"/>
          </a:effectLst>
        </p:spPr>
      </p:pic>
      <p:sp>
        <p:nvSpPr>
          <p:cNvPr id="8196" name="Rectangle 4"/>
          <p:cNvSpPr>
            <a:spLocks noGrp="1" noChangeArrowheads="1"/>
          </p:cNvSpPr>
          <p:nvPr>
            <p:ph type="body" idx="1"/>
          </p:nvPr>
        </p:nvSpPr>
        <p:spPr>
          <a:xfrm>
            <a:off x="-357188" y="836712"/>
            <a:ext cx="9501188" cy="1214438"/>
          </a:xfrm>
        </p:spPr>
        <p:txBody>
          <a:bodyPr/>
          <a:lstStyle/>
          <a:p>
            <a:pPr algn="just"/>
            <a:r>
              <a:rPr lang="lv-LV" sz="2800" i="1" dirty="0" smtClean="0"/>
              <a:t>13 Bet, kad tie bija aizgājuši, redzi, Tā Kunga eņģelis parādījās Jāzepam sapnī un sacīja: "Celies, ņem bērnu un Viņa māti un bēdz uz Ēģipti, un paliec tur, kamēr es tev to teikšu, jo </a:t>
            </a:r>
            <a:r>
              <a:rPr lang="lv-LV" sz="2800" i="1" dirty="0" err="1" smtClean="0"/>
              <a:t>Hērods</a:t>
            </a:r>
            <a:r>
              <a:rPr lang="lv-LV" sz="2800" i="1" dirty="0" smtClean="0"/>
              <a:t> meklē bērnu nogalināt.“ </a:t>
            </a:r>
            <a:r>
              <a:rPr lang="lv-LV" sz="2800" i="1" dirty="0" smtClean="0"/>
              <a:t>(Mt.2:13)</a:t>
            </a:r>
            <a:endParaRPr lang="en-US" sz="2600" i="1" dirty="0" smtClean="0"/>
          </a:p>
        </p:txBody>
      </p:sp>
      <p:sp>
        <p:nvSpPr>
          <p:cNvPr id="9220" name="Slide Number Placeholder 5"/>
          <p:cNvSpPr>
            <a:spLocks noGrp="1"/>
          </p:cNvSpPr>
          <p:nvPr>
            <p:ph type="sldNum" sz="quarter" idx="12"/>
          </p:nvPr>
        </p:nvSpPr>
        <p:spPr>
          <a:noFill/>
        </p:spPr>
        <p:txBody>
          <a:bodyPr/>
          <a:lstStyle/>
          <a:p>
            <a:fld id="{813D0D68-34D3-4C50-9881-B7020CB11DF0}" type="slidenum">
              <a:rPr lang="lv-LV" smtClean="0"/>
              <a:pPr/>
              <a:t>10</a:t>
            </a:fld>
            <a:endParaRPr lang="lv-LV" smtClean="0"/>
          </a:p>
        </p:txBody>
      </p:sp>
      <p:sp>
        <p:nvSpPr>
          <p:cNvPr id="6" name="Rectangle 2"/>
          <p:cNvSpPr>
            <a:spLocks noGrp="1" noChangeArrowheads="1"/>
          </p:cNvSpPr>
          <p:nvPr>
            <p:ph type="title"/>
          </p:nvPr>
        </p:nvSpPr>
        <p:spPr>
          <a:xfrm>
            <a:off x="0" y="0"/>
            <a:ext cx="9144000" cy="836613"/>
          </a:xfrm>
        </p:spPr>
        <p:txBody>
          <a:bodyPr/>
          <a:lstStyle/>
          <a:p>
            <a:pPr eaLnBrk="1" hangingPunct="1"/>
            <a:r>
              <a:rPr lang="lv-LV" b="1" dirty="0" smtClean="0">
                <a:solidFill>
                  <a:schemeClr val="tx1"/>
                </a:solidFill>
              </a:rPr>
              <a:t>Mt.2:13 </a:t>
            </a:r>
            <a:r>
              <a:rPr lang="lv-LV" b="1" dirty="0" smtClean="0">
                <a:solidFill>
                  <a:schemeClr val="tx1"/>
                </a:solidFill>
              </a:rPr>
              <a:t>Bēgšana uz Ēģipti</a:t>
            </a:r>
          </a:p>
        </p:txBody>
      </p:sp>
      <p:sp>
        <p:nvSpPr>
          <p:cNvPr id="7" name="Rounded Rectangle 6"/>
          <p:cNvSpPr/>
          <p:nvPr/>
        </p:nvSpPr>
        <p:spPr>
          <a:xfrm>
            <a:off x="251520" y="2924944"/>
            <a:ext cx="4032448"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Bēgšana uz Ēģipti </a:t>
            </a:r>
            <a:r>
              <a:rPr lang="lv-LV" sz="3200" b="1" dirty="0" smtClean="0">
                <a:solidFill>
                  <a:schemeClr val="tx1"/>
                </a:solidFill>
              </a:rPr>
              <a:t>Jēzus bērna 6 </a:t>
            </a:r>
            <a:r>
              <a:rPr lang="lv-LV" sz="3200" b="1" dirty="0" smtClean="0">
                <a:solidFill>
                  <a:schemeClr val="tx1"/>
                </a:solidFill>
              </a:rPr>
              <a:t>nedēļu vecumā</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1196752"/>
            <a:ext cx="9467850" cy="1052513"/>
          </a:xfrm>
        </p:spPr>
        <p:txBody>
          <a:bodyPr/>
          <a:lstStyle/>
          <a:p>
            <a:pPr>
              <a:lnSpc>
                <a:spcPts val="3000"/>
              </a:lnSpc>
            </a:pPr>
            <a:r>
              <a:rPr lang="lv-LV" sz="2800" i="1" dirty="0" smtClean="0"/>
              <a:t>46 Un pēc trim dienām tie Viņu atrada Templī sēžam starp mācītājiem, tos klausoties un tos jautājot. 47 Un visi, kas Viņu dzirdēja, iztrūkušies brīnījās par Viņa saprašanu un Viņa atbildēm. </a:t>
            </a:r>
            <a:endParaRPr lang="en-US" sz="2800" dirty="0" smtClean="0"/>
          </a:p>
        </p:txBody>
      </p:sp>
      <p:sp>
        <p:nvSpPr>
          <p:cNvPr id="5" name="Rectangle 2"/>
          <p:cNvSpPr>
            <a:spLocks noGrp="1" noChangeArrowheads="1"/>
          </p:cNvSpPr>
          <p:nvPr>
            <p:ph type="title"/>
          </p:nvPr>
        </p:nvSpPr>
        <p:spPr>
          <a:xfrm>
            <a:off x="0" y="260648"/>
            <a:ext cx="9144000" cy="731837"/>
          </a:xfrm>
        </p:spPr>
        <p:txBody>
          <a:bodyPr/>
          <a:lstStyle/>
          <a:p>
            <a:pPr eaLnBrk="1" hangingPunct="1"/>
            <a:r>
              <a:rPr lang="lv-LV" sz="4000" b="1" dirty="0" smtClean="0">
                <a:solidFill>
                  <a:schemeClr val="tx1"/>
                </a:solidFill>
              </a:rPr>
              <a:t>4. Sv.Gars māca kļūt par labu mammu pieredzes ceļā</a:t>
            </a:r>
          </a:p>
        </p:txBody>
      </p:sp>
      <p:pic>
        <p:nvPicPr>
          <p:cNvPr id="6146" name="Picture 2" descr="What Amazing Information Do We Learn about Jesus In the Temple at Twelve  Years Old? - Christian Publishing House Blog"/>
          <p:cNvPicPr>
            <a:picLocks noChangeAspect="1" noChangeArrowheads="1"/>
          </p:cNvPicPr>
          <p:nvPr/>
        </p:nvPicPr>
        <p:blipFill>
          <a:blip r:embed="rId2" cstate="print"/>
          <a:srcRect/>
          <a:stretch>
            <a:fillRect/>
          </a:stretch>
        </p:blipFill>
        <p:spPr bwMode="auto">
          <a:xfrm>
            <a:off x="971600" y="2791172"/>
            <a:ext cx="7229916" cy="4066828"/>
          </a:xfrm>
          <a:prstGeom prst="rect">
            <a:avLst/>
          </a:prstGeom>
          <a:ln>
            <a:noFill/>
          </a:ln>
          <a:effectLst>
            <a:softEdge rad="112500"/>
          </a:effectLst>
        </p:spPr>
      </p:pic>
      <p:sp>
        <p:nvSpPr>
          <p:cNvPr id="8" name="Rounded Rectangle 7"/>
          <p:cNvSpPr/>
          <p:nvPr/>
        </p:nvSpPr>
        <p:spPr>
          <a:xfrm>
            <a:off x="5220072" y="2420888"/>
            <a:ext cx="345638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Kļūdas ir jālabo</a:t>
            </a:r>
            <a:endParaRPr lang="en-US" sz="3200" b="1" dirty="0">
              <a:solidFill>
                <a:schemeClr val="tx1"/>
              </a:solidFill>
            </a:endParaRPr>
          </a:p>
        </p:txBody>
      </p:sp>
      <p:sp>
        <p:nvSpPr>
          <p:cNvPr id="9" name="Rounded Rectangle 8"/>
          <p:cNvSpPr/>
          <p:nvPr/>
        </p:nvSpPr>
        <p:spPr>
          <a:xfrm>
            <a:off x="179512" y="6021288"/>
            <a:ext cx="3600400"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Grēki ir jānožēlo</a:t>
            </a:r>
            <a:endParaRPr lang="en-US" sz="3200" b="1" dirty="0">
              <a:solidFill>
                <a:schemeClr val="tx1"/>
              </a:solidFill>
            </a:endParaRPr>
          </a:p>
        </p:txBody>
      </p:sp>
      <p:sp>
        <p:nvSpPr>
          <p:cNvPr id="11" name="Rounded Rectangle 10"/>
          <p:cNvSpPr/>
          <p:nvPr/>
        </p:nvSpPr>
        <p:spPr>
          <a:xfrm>
            <a:off x="179512" y="2780928"/>
            <a:ext cx="4824536"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Jāmācas Dieva gudrība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anim calcmode="lin" valueType="num">
                                      <p:cBhvr additive="base">
                                        <p:cTn id="11"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146"/>
                                        </p:tgtEl>
                                        <p:attrNameLst>
                                          <p:attrName>style.visibility</p:attrName>
                                        </p:attrNameLst>
                                      </p:cBhvr>
                                      <p:to>
                                        <p:strVal val="visible"/>
                                      </p:to>
                                    </p:set>
                                    <p:animEffect transition="in" filter="fade">
                                      <p:cBhvr>
                                        <p:cTn id="16" dur="2000"/>
                                        <p:tgtEl>
                                          <p:spTgt spid="614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504279"/>
            <a:ext cx="9540875" cy="1052513"/>
          </a:xfrm>
        </p:spPr>
        <p:txBody>
          <a:bodyPr/>
          <a:lstStyle/>
          <a:p>
            <a:r>
              <a:rPr lang="lv-LV" sz="2800" i="1" dirty="0" smtClean="0"/>
              <a:t>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a:t>
            </a:r>
            <a:endParaRPr lang="en-US" sz="2800" dirty="0" smtClean="0"/>
          </a:p>
        </p:txBody>
      </p:sp>
      <p:pic>
        <p:nvPicPr>
          <p:cNvPr id="5122" name="Picture 2" descr="A Mysterious Incident from Jesus' Childhood| National Catholic Register"/>
          <p:cNvPicPr>
            <a:picLocks noChangeAspect="1" noChangeArrowheads="1"/>
          </p:cNvPicPr>
          <p:nvPr/>
        </p:nvPicPr>
        <p:blipFill>
          <a:blip r:embed="rId2" cstate="print"/>
          <a:srcRect/>
          <a:stretch>
            <a:fillRect/>
          </a:stretch>
        </p:blipFill>
        <p:spPr bwMode="auto">
          <a:xfrm>
            <a:off x="3561606" y="3136404"/>
            <a:ext cx="5582394" cy="3721596"/>
          </a:xfrm>
          <a:prstGeom prst="rect">
            <a:avLst/>
          </a:prstGeom>
          <a:noFill/>
        </p:spPr>
      </p:pic>
      <p:sp>
        <p:nvSpPr>
          <p:cNvPr id="6" name="Rectangle 2"/>
          <p:cNvSpPr>
            <a:spLocks noGrp="1" noChangeArrowheads="1"/>
          </p:cNvSpPr>
          <p:nvPr>
            <p:ph type="title"/>
          </p:nvPr>
        </p:nvSpPr>
        <p:spPr>
          <a:xfrm>
            <a:off x="0" y="-27384"/>
            <a:ext cx="9144000" cy="731837"/>
          </a:xfrm>
        </p:spPr>
        <p:txBody>
          <a:bodyPr/>
          <a:lstStyle/>
          <a:p>
            <a:pPr eaLnBrk="1" hangingPunct="1"/>
            <a:r>
              <a:rPr lang="lv-LV" sz="3600" b="1" dirty="0" smtClean="0">
                <a:solidFill>
                  <a:schemeClr val="tx1"/>
                </a:solidFill>
              </a:rPr>
              <a:t>5. Mammai ne vienmēr pietiks gudrības</a:t>
            </a:r>
          </a:p>
        </p:txBody>
      </p:sp>
      <p:sp>
        <p:nvSpPr>
          <p:cNvPr id="8" name="Rounded Rectangle 7"/>
          <p:cNvSpPr/>
          <p:nvPr/>
        </p:nvSpPr>
        <p:spPr>
          <a:xfrm>
            <a:off x="323528" y="3356992"/>
            <a:ext cx="3168352"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nesaprata Jēzus vārdus</a:t>
            </a:r>
            <a:endParaRPr lang="en-US" sz="3200" b="1" dirty="0">
              <a:solidFill>
                <a:schemeClr val="tx1"/>
              </a:solidFill>
            </a:endParaRPr>
          </a:p>
        </p:txBody>
      </p:sp>
      <p:sp>
        <p:nvSpPr>
          <p:cNvPr id="9" name="Rounded Rectangle 8"/>
          <p:cNvSpPr/>
          <p:nvPr/>
        </p:nvSpPr>
        <p:spPr>
          <a:xfrm>
            <a:off x="251520" y="5661248"/>
            <a:ext cx="3168352"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Jālūdz Dieva palīdzība</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764704"/>
            <a:ext cx="9358313" cy="1052513"/>
          </a:xfrm>
        </p:spPr>
        <p:txBody>
          <a:bodyPr/>
          <a:lstStyle/>
          <a:p>
            <a:pPr algn="just" eaLnBrk="1" hangingPunct="1">
              <a:lnSpc>
                <a:spcPct val="80000"/>
              </a:lnSpc>
              <a:buFontTx/>
              <a:buNone/>
            </a:pPr>
            <a:r>
              <a:rPr lang="lv-LV" sz="2000" i="1" dirty="0" smtClean="0"/>
              <a:t>     </a:t>
            </a:r>
            <a:r>
              <a:rPr lang="lv-LV" sz="2800" i="1" dirty="0" smtClean="0"/>
              <a:t>51 Un Viņš nogāja tiem līdzi uz </a:t>
            </a:r>
            <a:r>
              <a:rPr lang="lv-LV" sz="2800" i="1" dirty="0" err="1" smtClean="0"/>
              <a:t>Nacareti</a:t>
            </a:r>
            <a:r>
              <a:rPr lang="lv-LV" sz="2800" i="1" dirty="0" smtClean="0"/>
              <a:t> un bija tiem paklausīgs. Bet Viņa māte visus šos vārdus paturēja savā sirdī. 52 Un Jēzus pieņēmās gudrībā, augumā un piemīlībā pie Dieva un cilvēkiem.</a:t>
            </a:r>
            <a:endParaRPr lang="lv-LV" sz="2600" dirty="0" smtClean="0"/>
          </a:p>
        </p:txBody>
      </p:sp>
      <p:pic>
        <p:nvPicPr>
          <p:cNvPr id="21506" name="Picture 2"/>
          <p:cNvPicPr>
            <a:picLocks noChangeAspect="1" noChangeArrowheads="1"/>
          </p:cNvPicPr>
          <p:nvPr/>
        </p:nvPicPr>
        <p:blipFill>
          <a:blip r:embed="rId2" cstate="print"/>
          <a:srcRect/>
          <a:stretch>
            <a:fillRect/>
          </a:stretch>
        </p:blipFill>
        <p:spPr bwMode="auto">
          <a:xfrm>
            <a:off x="5788749" y="1844824"/>
            <a:ext cx="3355251" cy="4853930"/>
          </a:xfrm>
          <a:prstGeom prst="rect">
            <a:avLst/>
          </a:prstGeom>
          <a:ln>
            <a:noFill/>
          </a:ln>
          <a:effectLst>
            <a:softEdge rad="112500"/>
          </a:effectLst>
        </p:spPr>
      </p:pic>
      <p:sp>
        <p:nvSpPr>
          <p:cNvPr id="5" name="Rectangle 2"/>
          <p:cNvSpPr>
            <a:spLocks noGrp="1" noChangeArrowheads="1"/>
          </p:cNvSpPr>
          <p:nvPr>
            <p:ph type="title"/>
          </p:nvPr>
        </p:nvSpPr>
        <p:spPr>
          <a:xfrm>
            <a:off x="0" y="-27384"/>
            <a:ext cx="9144000" cy="731837"/>
          </a:xfrm>
        </p:spPr>
        <p:txBody>
          <a:bodyPr/>
          <a:lstStyle/>
          <a:p>
            <a:pPr eaLnBrk="1" hangingPunct="1"/>
            <a:r>
              <a:rPr lang="lv-LV" sz="3600" b="1" dirty="0" smtClean="0">
                <a:solidFill>
                  <a:schemeClr val="tx1"/>
                </a:solidFill>
              </a:rPr>
              <a:t>6. Mammai būs daudz priecīgu brīžu</a:t>
            </a:r>
          </a:p>
        </p:txBody>
      </p:sp>
      <p:sp>
        <p:nvSpPr>
          <p:cNvPr id="6" name="Rounded Rectangle 5"/>
          <p:cNvSpPr/>
          <p:nvPr/>
        </p:nvSpPr>
        <p:spPr>
          <a:xfrm>
            <a:off x="323528" y="2348880"/>
            <a:ext cx="468052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Jēzus bija paklausīgs saviem vecākiem</a:t>
            </a:r>
            <a:endParaRPr lang="en-US" sz="3200" b="1" dirty="0">
              <a:solidFill>
                <a:schemeClr val="tx1"/>
              </a:solidFill>
            </a:endParaRPr>
          </a:p>
        </p:txBody>
      </p:sp>
      <p:sp>
        <p:nvSpPr>
          <p:cNvPr id="8" name="Rounded Rectangle 7"/>
          <p:cNvSpPr/>
          <p:nvPr/>
        </p:nvSpPr>
        <p:spPr>
          <a:xfrm>
            <a:off x="323528" y="3429000"/>
            <a:ext cx="4680520"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piedzīvoja Jēzus pieaugšanu, pieņemšanos gudrībā</a:t>
            </a:r>
            <a:endParaRPr lang="en-US" sz="3200" b="1" dirty="0">
              <a:solidFill>
                <a:schemeClr val="tx1"/>
              </a:solidFill>
            </a:endParaRPr>
          </a:p>
        </p:txBody>
      </p:sp>
      <p:sp>
        <p:nvSpPr>
          <p:cNvPr id="9" name="Rounded Rectangle 8"/>
          <p:cNvSpPr/>
          <p:nvPr/>
        </p:nvSpPr>
        <p:spPr>
          <a:xfrm>
            <a:off x="179512" y="5157192"/>
            <a:ext cx="5544616"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piedzīvoja Jēzus augšāmcelšanos un kļūšanu par Jēzus mācekli</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fade">
                                      <p:cBhvr>
                                        <p:cTn id="11" dur="2000"/>
                                        <p:tgtEl>
                                          <p:spTgt spid="2150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2205038"/>
          </a:xfrm>
        </p:spPr>
        <p:txBody>
          <a:bodyPr/>
          <a:lstStyle/>
          <a:p>
            <a:pPr algn="just">
              <a:buFontTx/>
              <a:buNone/>
            </a:pPr>
            <a:r>
              <a:rPr lang="lv-LV" i="1" dirty="0" smtClean="0"/>
              <a:t> </a:t>
            </a:r>
            <a:r>
              <a:rPr lang="lv-LV" i="1" dirty="0" smtClean="0"/>
              <a:t>  </a:t>
            </a:r>
            <a:r>
              <a:rPr lang="lv-LV" i="1" dirty="0" smtClean="0"/>
              <a:t>3 </a:t>
            </a:r>
            <a:r>
              <a:rPr lang="lv-LV" i="1" dirty="0" smtClean="0"/>
              <a:t>Kad nu pietrūka vīna, Jēzus māte saka Viņam: "Viņiem nav vīna."</a:t>
            </a:r>
            <a:endParaRPr lang="en-US" sz="2200" i="1" dirty="0" smtClean="0"/>
          </a:p>
        </p:txBody>
      </p:sp>
      <p:sp>
        <p:nvSpPr>
          <p:cNvPr id="5" name="Rectangle 2"/>
          <p:cNvSpPr>
            <a:spLocks noGrp="1" noChangeArrowheads="1"/>
          </p:cNvSpPr>
          <p:nvPr>
            <p:ph type="title" idx="4294967295"/>
          </p:nvPr>
        </p:nvSpPr>
        <p:spPr>
          <a:xfrm>
            <a:off x="0" y="0"/>
            <a:ext cx="9143999" cy="692696"/>
          </a:xfrm>
        </p:spPr>
        <p:txBody>
          <a:bodyPr/>
          <a:lstStyle/>
          <a:p>
            <a:pPr eaLnBrk="1" hangingPunct="1"/>
            <a:r>
              <a:rPr lang="lv-LV" sz="4000" b="1" dirty="0" smtClean="0">
                <a:solidFill>
                  <a:schemeClr val="tx1"/>
                </a:solidFill>
              </a:rPr>
              <a:t>Jņ.2 Jēzus grib izjaukt kāzas</a:t>
            </a:r>
            <a:endParaRPr lang="lv-LV" sz="4000" b="1" dirty="0" smtClean="0">
              <a:solidFill>
                <a:schemeClr val="tx1"/>
              </a:solidFill>
            </a:endParaRPr>
          </a:p>
        </p:txBody>
      </p:sp>
      <p:pic>
        <p:nvPicPr>
          <p:cNvPr id="26626" name="Picture 2" descr="The Wedding Feast at Cana- (John 2:1-12) – A Christian Magazine for Young  People"/>
          <p:cNvPicPr>
            <a:picLocks noChangeAspect="1" noChangeArrowheads="1"/>
          </p:cNvPicPr>
          <p:nvPr/>
        </p:nvPicPr>
        <p:blipFill>
          <a:blip r:embed="rId2" cstate="print"/>
          <a:srcRect/>
          <a:stretch>
            <a:fillRect/>
          </a:stretch>
        </p:blipFill>
        <p:spPr bwMode="auto">
          <a:xfrm>
            <a:off x="-25487" y="1844824"/>
            <a:ext cx="9169487" cy="5013177"/>
          </a:xfrm>
          <a:prstGeom prst="rect">
            <a:avLst/>
          </a:prstGeom>
          <a:ln>
            <a:noFill/>
          </a:ln>
          <a:effectLst>
            <a:softEdge rad="112500"/>
          </a:effectLst>
        </p:spPr>
      </p:pic>
      <p:sp>
        <p:nvSpPr>
          <p:cNvPr id="6" name="Rounded Rectangle 5"/>
          <p:cNvSpPr/>
          <p:nvPr/>
        </p:nvSpPr>
        <p:spPr>
          <a:xfrm>
            <a:off x="5076056" y="1412776"/>
            <a:ext cx="3672408"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Jēzus ar mācekļiem izdzer visu vīnu kāzās</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6626"/>
                                        </p:tgtEl>
                                        <p:attrNameLst>
                                          <p:attrName>style.visibility</p:attrName>
                                        </p:attrNameLst>
                                      </p:cBhvr>
                                      <p:to>
                                        <p:strVal val="visible"/>
                                      </p:to>
                                    </p:set>
                                    <p:animEffect transition="in" filter="fade">
                                      <p:cBhvr>
                                        <p:cTn id="16" dur="2000"/>
                                        <p:tgtEl>
                                          <p:spTgt spid="2662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utoUpdateAnimBg="0"/>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243408"/>
            <a:ext cx="8894763" cy="1071563"/>
          </a:xfrm>
        </p:spPr>
        <p:txBody>
          <a:bodyPr/>
          <a:lstStyle/>
          <a:p>
            <a:pPr eaLnBrk="1" hangingPunct="1"/>
            <a:r>
              <a:rPr lang="lv-LV" sz="3600" b="1" dirty="0" smtClean="0"/>
              <a:t>Mk.3:20 Jēzus </a:t>
            </a:r>
            <a:r>
              <a:rPr lang="lv-LV" sz="3600" b="1" dirty="0" smtClean="0"/>
              <a:t>ģimene</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15</a:t>
            </a:fld>
            <a:endParaRPr lang="lv-LV" smtClean="0"/>
          </a:p>
        </p:txBody>
      </p:sp>
      <p:sp>
        <p:nvSpPr>
          <p:cNvPr id="9" name="Rectangle 3"/>
          <p:cNvSpPr txBox="1">
            <a:spLocks noChangeArrowheads="1"/>
          </p:cNvSpPr>
          <p:nvPr/>
        </p:nvSpPr>
        <p:spPr bwMode="auto">
          <a:xfrm>
            <a:off x="0" y="547712"/>
            <a:ext cx="914400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80000"/>
              </a:lnSpc>
              <a:spcBef>
                <a:spcPct val="20000"/>
              </a:spcBef>
              <a:spcAft>
                <a:spcPct val="0"/>
              </a:spcAft>
              <a:buClrTx/>
              <a:buSzTx/>
              <a:buFontTx/>
              <a:buNone/>
              <a:tabLst/>
              <a:defRPr/>
            </a:pPr>
            <a:r>
              <a:rPr kumimoji="0" lang="lv-LV" sz="2800" b="0" i="1" u="none" strike="noStrike" kern="0" cap="none" spc="0" normalizeH="0" baseline="0" noProof="0" smtClean="0">
                <a:ln>
                  <a:noFill/>
                </a:ln>
                <a:solidFill>
                  <a:schemeClr val="tx1"/>
                </a:solidFill>
                <a:effectLst/>
                <a:uLnTx/>
                <a:uFillTx/>
                <a:latin typeface="+mn-lt"/>
                <a:ea typeface="+mn-ea"/>
                <a:cs typeface="+mn-cs"/>
              </a:rPr>
              <a:t>20 Tad Jēzus devās uz mājām, un sanāca atkal ļaužu pūlis, tā ka viņi nevarēja pat maizi paēst. 21 Un, kad savējie to dzirdēja, tie iznāca viņu apvaldīt, jo tie runāja: “Viņam nav prāta.”</a:t>
            </a:r>
            <a:endParaRPr kumimoji="0" lang="lv-LV" sz="2800" b="0" i="1" u="none" strike="noStrike" kern="0" cap="none" spc="0" normalizeH="0" baseline="0" noProof="0" dirty="0" smtClean="0">
              <a:ln>
                <a:noFill/>
              </a:ln>
              <a:solidFill>
                <a:schemeClr val="tx1"/>
              </a:solidFill>
              <a:effectLst/>
              <a:uLnTx/>
              <a:uFillTx/>
              <a:latin typeface="+mn-lt"/>
              <a:ea typeface="+mn-ea"/>
              <a:cs typeface="+mn-cs"/>
            </a:endParaRPr>
          </a:p>
        </p:txBody>
      </p:sp>
      <p:pic>
        <p:nvPicPr>
          <p:cNvPr id="10" name="Picture 2" descr="Attēlu rezultāti vaicājumam “Jesus with people”"/>
          <p:cNvPicPr>
            <a:picLocks noChangeAspect="1" noChangeArrowheads="1"/>
          </p:cNvPicPr>
          <p:nvPr/>
        </p:nvPicPr>
        <p:blipFill>
          <a:blip r:embed="rId2" cstate="print"/>
          <a:srcRect l="26276"/>
          <a:stretch>
            <a:fillRect/>
          </a:stretch>
        </p:blipFill>
        <p:spPr bwMode="auto">
          <a:xfrm>
            <a:off x="1547664" y="1888896"/>
            <a:ext cx="6948264" cy="4969104"/>
          </a:xfrm>
          <a:prstGeom prst="rect">
            <a:avLst/>
          </a:prstGeom>
          <a:ln>
            <a:noFill/>
          </a:ln>
          <a:effectLst>
            <a:softEdge rad="112500"/>
          </a:effectLst>
        </p:spPr>
      </p:pic>
      <p:sp>
        <p:nvSpPr>
          <p:cNvPr id="11" name="Rounded Rectangle 10"/>
          <p:cNvSpPr/>
          <p:nvPr/>
        </p:nvSpPr>
        <p:spPr>
          <a:xfrm>
            <a:off x="251520" y="2060848"/>
            <a:ext cx="3312368"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tur Jēzu par </a:t>
            </a:r>
            <a:r>
              <a:rPr lang="lv-LV" sz="3200" b="1" dirty="0" smtClean="0">
                <a:solidFill>
                  <a:schemeClr val="tx1"/>
                </a:solidFill>
              </a:rPr>
              <a:t>jukušu</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 calcmode="lin" valueType="num">
                                      <p:cBhvr additive="base">
                                        <p:cTn id="11"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9">
                                            <p:txEl>
                                              <p:pRg st="0" end="0"/>
                                            </p:txEl>
                                          </p:spTgt>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build="p"/>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Jesus on the cross with Mary at his feet 9 cm | online sales on  HOLYART.co.uk"/>
          <p:cNvPicPr>
            <a:picLocks noChangeAspect="1" noChangeArrowheads="1"/>
          </p:cNvPicPr>
          <p:nvPr/>
        </p:nvPicPr>
        <p:blipFill>
          <a:blip r:embed="rId2" cstate="print"/>
          <a:srcRect r="7479" b="1587"/>
          <a:stretch>
            <a:fillRect/>
          </a:stretch>
        </p:blipFill>
        <p:spPr bwMode="auto">
          <a:xfrm>
            <a:off x="827584" y="692696"/>
            <a:ext cx="6552728" cy="6165304"/>
          </a:xfrm>
          <a:prstGeom prst="rect">
            <a:avLst/>
          </a:prstGeom>
          <a:noFill/>
        </p:spPr>
      </p:pic>
      <p:sp>
        <p:nvSpPr>
          <p:cNvPr id="5" name="Rectangle 2"/>
          <p:cNvSpPr>
            <a:spLocks noGrp="1" noChangeArrowheads="1"/>
          </p:cNvSpPr>
          <p:nvPr>
            <p:ph type="title"/>
          </p:nvPr>
        </p:nvSpPr>
        <p:spPr>
          <a:xfrm>
            <a:off x="0" y="0"/>
            <a:ext cx="9144000" cy="731837"/>
          </a:xfrm>
        </p:spPr>
        <p:txBody>
          <a:bodyPr/>
          <a:lstStyle/>
          <a:p>
            <a:pPr eaLnBrk="1" hangingPunct="1"/>
            <a:r>
              <a:rPr lang="lv-LV" sz="4800" b="1" dirty="0" smtClean="0">
                <a:solidFill>
                  <a:schemeClr val="tx1"/>
                </a:solidFill>
              </a:rPr>
              <a:t>Piedzīvot dēla krustā sišanu</a:t>
            </a:r>
            <a:endParaRPr lang="lv-LV" sz="48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27384"/>
            <a:ext cx="8894763" cy="621282"/>
          </a:xfrm>
        </p:spPr>
        <p:txBody>
          <a:bodyPr/>
          <a:lstStyle/>
          <a:p>
            <a:pPr eaLnBrk="1" hangingPunct="1"/>
            <a:r>
              <a:rPr lang="lv-LV" sz="3600" b="1" dirty="0" smtClean="0"/>
              <a:t>Ap.d.1:14 </a:t>
            </a:r>
            <a:r>
              <a:rPr lang="lv-LV" sz="3600" b="1" dirty="0" smtClean="0"/>
              <a:t>Jēzus ģimene</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17</a:t>
            </a:fld>
            <a:endParaRPr lang="lv-LV" smtClean="0"/>
          </a:p>
        </p:txBody>
      </p:sp>
      <p:pic>
        <p:nvPicPr>
          <p:cNvPr id="8" name="Picture 4" descr="Saistīts attēls"/>
          <p:cNvPicPr>
            <a:picLocks noChangeAspect="1" noChangeArrowheads="1"/>
          </p:cNvPicPr>
          <p:nvPr/>
        </p:nvPicPr>
        <p:blipFill>
          <a:blip r:embed="rId2" cstate="print"/>
          <a:srcRect/>
          <a:stretch>
            <a:fillRect/>
          </a:stretch>
        </p:blipFill>
        <p:spPr bwMode="auto">
          <a:xfrm>
            <a:off x="0" y="1289802"/>
            <a:ext cx="9144001" cy="5568198"/>
          </a:xfrm>
          <a:prstGeom prst="rect">
            <a:avLst/>
          </a:prstGeom>
          <a:ln>
            <a:noFill/>
          </a:ln>
          <a:effectLst>
            <a:softEdge rad="112500"/>
          </a:effectLst>
        </p:spPr>
      </p:pic>
      <p:sp>
        <p:nvSpPr>
          <p:cNvPr id="9" name="Rectangle 8"/>
          <p:cNvSpPr/>
          <p:nvPr/>
        </p:nvSpPr>
        <p:spPr>
          <a:xfrm>
            <a:off x="0" y="548680"/>
            <a:ext cx="9144000" cy="954107"/>
          </a:xfrm>
          <a:prstGeom prst="rect">
            <a:avLst/>
          </a:prstGeom>
        </p:spPr>
        <p:txBody>
          <a:bodyPr wrap="square">
            <a:spAutoFit/>
          </a:bodyPr>
          <a:lstStyle/>
          <a:p>
            <a:pPr algn="ctr"/>
            <a:r>
              <a:rPr lang="lv-LV" sz="2800" dirty="0" smtClean="0"/>
              <a:t>“</a:t>
            </a:r>
            <a:r>
              <a:rPr lang="lv-LV" sz="2800" i="1" dirty="0" smtClean="0"/>
              <a:t>Mācekļi</a:t>
            </a:r>
            <a:r>
              <a:rPr lang="lv-LV" sz="2800" dirty="0" smtClean="0"/>
              <a:t> </a:t>
            </a:r>
            <a:r>
              <a:rPr lang="lv-LV" sz="2800" i="1" dirty="0" smtClean="0"/>
              <a:t>bija </a:t>
            </a:r>
            <a:r>
              <a:rPr lang="lv-LV" sz="2800" i="1" dirty="0" smtClean="0"/>
              <a:t>vienprātīgi neatlaidīgā Dieva lūgšanā kopā ar sievietēm un Mariju, Jēzus māti, un viņa brāļiem</a:t>
            </a:r>
            <a:r>
              <a:rPr lang="lv-LV" sz="2800" dirty="0" smtClean="0"/>
              <a: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Kopsavilkums</a:t>
            </a:r>
          </a:p>
        </p:txBody>
      </p:sp>
      <p:pic>
        <p:nvPicPr>
          <p:cNvPr id="5" name="Picture 2"/>
          <p:cNvPicPr>
            <a:picLocks noChangeAspect="1" noChangeArrowheads="1"/>
          </p:cNvPicPr>
          <p:nvPr/>
        </p:nvPicPr>
        <p:blipFill>
          <a:blip r:embed="rId2" cstate="print"/>
          <a:srcRect l="22000"/>
          <a:stretch>
            <a:fillRect/>
          </a:stretch>
        </p:blipFill>
        <p:spPr bwMode="auto">
          <a:xfrm>
            <a:off x="5429256" y="239932"/>
            <a:ext cx="3714744" cy="6480675"/>
          </a:xfrm>
          <a:prstGeom prst="ellipse">
            <a:avLst/>
          </a:prstGeom>
          <a:ln>
            <a:noFill/>
          </a:ln>
          <a:effectLst>
            <a:softEdge rad="112500"/>
          </a:effectLst>
        </p:spPr>
      </p:pic>
      <p:sp>
        <p:nvSpPr>
          <p:cNvPr id="6" name="Rounded Rectangle 5"/>
          <p:cNvSpPr/>
          <p:nvPr/>
        </p:nvSpPr>
        <p:spPr>
          <a:xfrm>
            <a:off x="323528" y="908720"/>
            <a:ext cx="482453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Redzam mātes Marijas rūpes par Dieva Dēlu</a:t>
            </a:r>
            <a:endParaRPr lang="en-US" sz="3200" b="1" dirty="0">
              <a:solidFill>
                <a:schemeClr val="tx1"/>
              </a:solidFill>
            </a:endParaRPr>
          </a:p>
        </p:txBody>
      </p:sp>
      <p:sp>
        <p:nvSpPr>
          <p:cNvPr id="8" name="Rounded Rectangle 7"/>
          <p:cNvSpPr/>
          <p:nvPr/>
        </p:nvSpPr>
        <p:spPr>
          <a:xfrm>
            <a:off x="72008" y="1916832"/>
            <a:ext cx="550810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Māte Marija </a:t>
            </a:r>
            <a:r>
              <a:rPr lang="lv-LV" sz="3200" dirty="0" smtClean="0">
                <a:solidFill>
                  <a:schemeClr val="tx1"/>
                </a:solidFill>
              </a:rPr>
              <a:t>nebija </a:t>
            </a:r>
            <a:r>
              <a:rPr lang="lv-LV" sz="3200" b="1" dirty="0" smtClean="0">
                <a:solidFill>
                  <a:schemeClr val="tx1"/>
                </a:solidFill>
              </a:rPr>
              <a:t>perfekta!</a:t>
            </a:r>
            <a:endParaRPr lang="en-US" sz="3200" b="1" dirty="0">
              <a:solidFill>
                <a:schemeClr val="tx1"/>
              </a:solidFill>
            </a:endParaRPr>
          </a:p>
        </p:txBody>
      </p:sp>
      <p:sp>
        <p:nvSpPr>
          <p:cNvPr id="9" name="Rounded Rectangle 8"/>
          <p:cNvSpPr/>
          <p:nvPr/>
        </p:nvSpPr>
        <p:spPr>
          <a:xfrm>
            <a:off x="864096" y="2564904"/>
            <a:ext cx="399593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Tas iedrošina mūs, kad kļūdāmies!</a:t>
            </a:r>
            <a:endParaRPr lang="en-US" sz="3200" b="1" dirty="0">
              <a:solidFill>
                <a:schemeClr val="tx1"/>
              </a:solidFill>
            </a:endParaRPr>
          </a:p>
        </p:txBody>
      </p:sp>
      <p:sp>
        <p:nvSpPr>
          <p:cNvPr id="10" name="Rounded Rectangle 9"/>
          <p:cNvSpPr/>
          <p:nvPr/>
        </p:nvSpPr>
        <p:spPr>
          <a:xfrm>
            <a:off x="179512" y="3573016"/>
            <a:ext cx="532859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Svarīgāks uzdevums vecākiem: Iemācīt saviem bērniem nākt uz baznīcu!</a:t>
            </a:r>
          </a:p>
        </p:txBody>
      </p:sp>
      <p:sp>
        <p:nvSpPr>
          <p:cNvPr id="11" name="Rounded Rectangle 10"/>
          <p:cNvSpPr/>
          <p:nvPr/>
        </p:nvSpPr>
        <p:spPr>
          <a:xfrm>
            <a:off x="251520" y="5157192"/>
            <a:ext cx="532859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Kad bērni būs uzauguši, lai viņi zina, kur meklēt Dieva palīdzību!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Kopsavilkums</a:t>
            </a:r>
          </a:p>
        </p:txBody>
      </p:sp>
      <p:pic>
        <p:nvPicPr>
          <p:cNvPr id="5" name="Picture 2"/>
          <p:cNvPicPr>
            <a:picLocks noChangeAspect="1" noChangeArrowheads="1"/>
          </p:cNvPicPr>
          <p:nvPr/>
        </p:nvPicPr>
        <p:blipFill>
          <a:blip r:embed="rId2" cstate="print"/>
          <a:srcRect l="22000"/>
          <a:stretch>
            <a:fillRect/>
          </a:stretch>
        </p:blipFill>
        <p:spPr bwMode="auto">
          <a:xfrm>
            <a:off x="5429256" y="239932"/>
            <a:ext cx="3714744" cy="6480675"/>
          </a:xfrm>
          <a:prstGeom prst="ellipse">
            <a:avLst/>
          </a:prstGeom>
          <a:ln>
            <a:noFill/>
          </a:ln>
          <a:effectLst>
            <a:softEdge rad="112500"/>
          </a:effectLst>
        </p:spPr>
      </p:pic>
      <p:sp>
        <p:nvSpPr>
          <p:cNvPr id="9" name="Rounded Rectangle 8"/>
          <p:cNvSpPr/>
          <p:nvPr/>
        </p:nvSpPr>
        <p:spPr>
          <a:xfrm>
            <a:off x="864096" y="1052736"/>
            <a:ext cx="3995936" cy="122413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Mammai būt nav viegli!</a:t>
            </a:r>
            <a:endParaRPr lang="en-US" sz="4400" b="1" dirty="0">
              <a:solidFill>
                <a:schemeClr val="tx1"/>
              </a:solidFill>
            </a:endParaRPr>
          </a:p>
        </p:txBody>
      </p:sp>
      <p:sp>
        <p:nvSpPr>
          <p:cNvPr id="10" name="Rounded Rectangle 9"/>
          <p:cNvSpPr/>
          <p:nvPr/>
        </p:nvSpPr>
        <p:spPr>
          <a:xfrm>
            <a:off x="611560" y="2636912"/>
            <a:ext cx="4320480" cy="194421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Mammai būt ir svētība un pienākums!</a:t>
            </a:r>
          </a:p>
        </p:txBody>
      </p:sp>
      <p:sp>
        <p:nvSpPr>
          <p:cNvPr id="11" name="Rounded Rectangle 10"/>
          <p:cNvSpPr/>
          <p:nvPr/>
        </p:nvSpPr>
        <p:spPr>
          <a:xfrm>
            <a:off x="251520" y="5157192"/>
            <a:ext cx="532859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Pasaki savai mammai: Paldies!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25413"/>
            <a:ext cx="8175625" cy="731837"/>
          </a:xfrm>
        </p:spPr>
        <p:txBody>
          <a:bodyPr/>
          <a:lstStyle/>
          <a:p>
            <a:pPr eaLnBrk="1" hangingPunct="1"/>
            <a:r>
              <a:rPr lang="lv-LV" b="1" dirty="0" smtClean="0">
                <a:solidFill>
                  <a:schemeClr val="tx1"/>
                </a:solidFill>
              </a:rPr>
              <a:t>Lk.2:41-52 Mātes diena</a:t>
            </a:r>
          </a:p>
        </p:txBody>
      </p:sp>
      <p:pic>
        <p:nvPicPr>
          <p:cNvPr id="3075" name="Picture 3" descr="DOVE019"/>
          <p:cNvPicPr>
            <a:picLocks noChangeAspect="1" noChangeArrowheads="1"/>
          </p:cNvPicPr>
          <p:nvPr/>
        </p:nvPicPr>
        <p:blipFill>
          <a:blip r:embed="rId2" cstate="print"/>
          <a:srcRect/>
          <a:stretch>
            <a:fillRect/>
          </a:stretch>
        </p:blipFill>
        <p:spPr bwMode="auto">
          <a:xfrm>
            <a:off x="107950" y="60325"/>
            <a:ext cx="534988" cy="762000"/>
          </a:xfrm>
          <a:prstGeom prst="rect">
            <a:avLst/>
          </a:prstGeom>
          <a:noFill/>
          <a:ln w="9525">
            <a:noFill/>
            <a:miter lim="800000"/>
            <a:headEnd/>
            <a:tailEnd/>
          </a:ln>
        </p:spPr>
      </p:pic>
      <p:sp>
        <p:nvSpPr>
          <p:cNvPr id="3076"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12.mai.2024.</a:t>
            </a:r>
            <a:endParaRPr lang="lv-LV" sz="2000" dirty="0"/>
          </a:p>
        </p:txBody>
      </p:sp>
      <p:sp>
        <p:nvSpPr>
          <p:cNvPr id="3077" name="Rectangle 5"/>
          <p:cNvSpPr>
            <a:spLocks noChangeArrowheads="1"/>
          </p:cNvSpPr>
          <p:nvPr/>
        </p:nvSpPr>
        <p:spPr bwMode="auto">
          <a:xfrm>
            <a:off x="0" y="785813"/>
            <a:ext cx="9144000" cy="7100887"/>
          </a:xfrm>
          <a:prstGeom prst="rect">
            <a:avLst/>
          </a:prstGeom>
          <a:noFill/>
          <a:ln w="9525">
            <a:noFill/>
            <a:miter lim="800000"/>
            <a:headEnd/>
            <a:tailEnd/>
          </a:ln>
        </p:spPr>
        <p:txBody>
          <a:bodyPr>
            <a:spAutoFit/>
          </a:bodyPr>
          <a:lstStyle/>
          <a:p>
            <a:pPr algn="just">
              <a:lnSpc>
                <a:spcPct val="90000"/>
              </a:lnSpc>
            </a:pPr>
            <a:r>
              <a:rPr lang="lv-LV" sz="2300" i="1" dirty="0"/>
              <a:t>41 Un Viņa vecāki gāja ik gadus uz </a:t>
            </a:r>
            <a:r>
              <a:rPr lang="lv-LV" sz="2300" i="1" dirty="0" err="1"/>
              <a:t>Jeruzālemi</a:t>
            </a:r>
            <a:r>
              <a:rPr lang="lv-LV" sz="2300" i="1" dirty="0"/>
              <a:t> </a:t>
            </a:r>
            <a:r>
              <a:rPr lang="lv-LV" sz="2300" i="1" dirty="0" err="1"/>
              <a:t>Pashā</a:t>
            </a:r>
            <a:r>
              <a:rPr lang="lv-LV" sz="2300" i="1" dirty="0"/>
              <a:t> svētkos. 42 Kad nu Viņš bija divpadsmit gadus vecs, tad tie pēc svētku ieraduma gāja uz </a:t>
            </a:r>
            <a:r>
              <a:rPr lang="lv-LV" sz="2300" i="1" dirty="0" err="1"/>
              <a:t>Jeruzālemi</a:t>
            </a:r>
            <a:r>
              <a:rPr lang="lv-LV" sz="2300" i="1" dirty="0"/>
              <a:t>. 43 Un, kad svētku dienas bija pagājušas, tad, tiem atkal uz mājām ejot, bērns Jēzus palika </a:t>
            </a:r>
            <a:r>
              <a:rPr lang="lv-LV" sz="2300" i="1" dirty="0" err="1"/>
              <a:t>Jeruzālemē</a:t>
            </a:r>
            <a:r>
              <a:rPr lang="lv-LV" sz="2300" i="1" dirty="0"/>
              <a:t>, un Jāzeps un Viņa māte to nezināja. 44 Bet tie domāja, ka Viņš esot pie ceļabiedriem; un, vienas dienas gājumu nostaigājuši, tie Viņu meklēja pie radiem un pazīstamiem. 45 Un, kad tie Viņu neatrada, tad tie gāja atpakaļ uz </a:t>
            </a:r>
            <a:r>
              <a:rPr lang="lv-LV" sz="2300" i="1" dirty="0" err="1"/>
              <a:t>Jeruzālemi</a:t>
            </a:r>
            <a:r>
              <a:rPr lang="lv-LV" sz="2300" i="1" dirty="0"/>
              <a:t>, lai To meklētu. 46 Un pēc trim dienām tie Viņu atrada Templī sēžam starp mācītājiem, tos klausoties un tos jautājot. 47 Un visi, kas Viņu dzirdēja, iztrūkušies brīnījās par Viņa saprašanu un Viņa atbildēm. 48 Un, Viņu ieraudzījuši, vecāki pārbijās, un Viņa māte sacīja Viņam: "Mans dēls, kāpēc Tu mums to esi darījis? Redzi, Tavs tēvs un es, mēs Tevi ar sāpēm esam meklējuši." 49 Bet Viņš tiem atbildēja: "Kam jūs esat Mani meklējuši? Vai nezinājāt, ka Man jādarbojas Sava Tēva lietās?" 50 Bet tie neizprata uz viņiem sacīto vārdu. 51 Un Viņš nogāja tiem līdzi uz </a:t>
            </a:r>
            <a:r>
              <a:rPr lang="lv-LV" sz="2300" i="1" dirty="0" err="1"/>
              <a:t>Nacareti</a:t>
            </a:r>
            <a:r>
              <a:rPr lang="lv-LV" sz="2300" i="1" dirty="0"/>
              <a:t> un bija tiem paklausīgs. Bet Viņa māte visus šos vārdus paturēja savā sirdī. 52 Un Jēzus pieņēmās gudrībā, augumā un piemīlībā pie Dieva un cilvēkiem.</a:t>
            </a:r>
            <a:endParaRPr lang="en-US" sz="2300" dirty="0"/>
          </a:p>
          <a:p>
            <a:pPr algn="just">
              <a:lnSpc>
                <a:spcPct val="90000"/>
              </a:lnSpc>
            </a:pPr>
            <a:endParaRPr lang="en-US" sz="2300" dirty="0"/>
          </a:p>
          <a:p>
            <a:pPr algn="just">
              <a:lnSpc>
                <a:spcPct val="90000"/>
              </a:lnSpc>
            </a:pPr>
            <a:endParaRPr lang="en-US" sz="2300" dirty="0"/>
          </a:p>
          <a:p>
            <a:pPr algn="just">
              <a:lnSpc>
                <a:spcPct val="90000"/>
              </a:lnSpc>
            </a:pPr>
            <a:endParaRPr lang="en-US" sz="2300" i="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913187"/>
            <a:ext cx="4608884" cy="731837"/>
          </a:xfrm>
        </p:spPr>
        <p:txBody>
          <a:bodyPr/>
          <a:lstStyle/>
          <a:p>
            <a:pPr eaLnBrk="1" hangingPunct="1"/>
            <a:r>
              <a:rPr lang="lv-LV" sz="5400" b="1" dirty="0" smtClean="0">
                <a:solidFill>
                  <a:schemeClr val="tx1"/>
                </a:solidFill>
              </a:rPr>
              <a:t>Ko varam mācīties no Jēzus mātes Marijas?</a:t>
            </a:r>
          </a:p>
        </p:txBody>
      </p:sp>
      <p:pic>
        <p:nvPicPr>
          <p:cNvPr id="1027" name="Picture 3"/>
          <p:cNvPicPr>
            <a:picLocks noChangeAspect="1" noChangeArrowheads="1"/>
          </p:cNvPicPr>
          <p:nvPr/>
        </p:nvPicPr>
        <p:blipFill>
          <a:blip r:embed="rId2" cstate="print"/>
          <a:srcRect/>
          <a:stretch>
            <a:fillRect/>
          </a:stretch>
        </p:blipFill>
        <p:spPr bwMode="auto">
          <a:xfrm>
            <a:off x="4355976" y="139328"/>
            <a:ext cx="4620369" cy="659296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763736"/>
            <a:ext cx="9467850" cy="1081088"/>
          </a:xfrm>
        </p:spPr>
        <p:txBody>
          <a:bodyPr/>
          <a:lstStyle/>
          <a:p>
            <a:pPr algn="just">
              <a:lnSpc>
                <a:spcPct val="90000"/>
              </a:lnSpc>
              <a:buFontTx/>
              <a:buNone/>
            </a:pPr>
            <a:r>
              <a:rPr lang="lv-LV" i="1" dirty="0" smtClean="0"/>
              <a:t>	</a:t>
            </a:r>
            <a:r>
              <a:rPr lang="lv-LV" sz="2800" i="1" dirty="0" smtClean="0"/>
              <a:t>41 Un Viņa vecāki gāja ik gadus uz </a:t>
            </a:r>
            <a:r>
              <a:rPr lang="lv-LV" sz="2800" i="1" dirty="0" err="1" smtClean="0"/>
              <a:t>Jeruzālemi</a:t>
            </a:r>
            <a:r>
              <a:rPr lang="lv-LV" sz="2800" i="1" dirty="0" smtClean="0"/>
              <a:t> </a:t>
            </a:r>
            <a:r>
              <a:rPr lang="lv-LV" sz="2800" i="1" dirty="0" err="1" smtClean="0"/>
              <a:t>Pashā</a:t>
            </a:r>
            <a:r>
              <a:rPr lang="lv-LV" sz="2800" i="1" dirty="0" smtClean="0"/>
              <a:t> svētkos. 42 Kad nu Viņš bija divpadsmit gadus vecs, tad tie pēc svētku ieraduma gāja uz </a:t>
            </a:r>
            <a:r>
              <a:rPr lang="lv-LV" sz="2800" i="1" dirty="0" err="1" smtClean="0"/>
              <a:t>Jeruzālemi</a:t>
            </a:r>
            <a:r>
              <a:rPr lang="lv-LV" sz="2800" i="1" dirty="0" smtClean="0"/>
              <a:t>. </a:t>
            </a:r>
            <a:endParaRPr lang="en-US" sz="2800" dirty="0" smtClean="0"/>
          </a:p>
          <a:p>
            <a:pPr algn="just">
              <a:lnSpc>
                <a:spcPct val="90000"/>
              </a:lnSpc>
              <a:buFontTx/>
              <a:buNone/>
            </a:pPr>
            <a:endParaRPr lang="en-US" sz="2600" i="1" dirty="0" smtClean="0"/>
          </a:p>
        </p:txBody>
      </p:sp>
      <p:sp>
        <p:nvSpPr>
          <p:cNvPr id="5" name="Rectangle 2"/>
          <p:cNvSpPr>
            <a:spLocks noGrp="1" noChangeArrowheads="1"/>
          </p:cNvSpPr>
          <p:nvPr>
            <p:ph type="title"/>
          </p:nvPr>
        </p:nvSpPr>
        <p:spPr>
          <a:xfrm>
            <a:off x="611188" y="32867"/>
            <a:ext cx="8175625" cy="731837"/>
          </a:xfrm>
        </p:spPr>
        <p:txBody>
          <a:bodyPr/>
          <a:lstStyle/>
          <a:p>
            <a:pPr eaLnBrk="1" hangingPunct="1"/>
            <a:r>
              <a:rPr lang="lv-LV" b="1" dirty="0" smtClean="0">
                <a:solidFill>
                  <a:schemeClr val="tx1"/>
                </a:solidFill>
              </a:rPr>
              <a:t>1.Vest bērnu uz baznīcu</a:t>
            </a:r>
          </a:p>
        </p:txBody>
      </p:sp>
      <p:pic>
        <p:nvPicPr>
          <p:cNvPr id="8194" name="Picture 2" descr="JOSEPH – JESUS' FATHER ON EARTH – Matthew 13:55 | Mission Venture Ministries"/>
          <p:cNvPicPr>
            <a:picLocks noChangeAspect="1" noChangeArrowheads="1"/>
          </p:cNvPicPr>
          <p:nvPr/>
        </p:nvPicPr>
        <p:blipFill>
          <a:blip r:embed="rId2" cstate="print"/>
          <a:srcRect/>
          <a:stretch>
            <a:fillRect/>
          </a:stretch>
        </p:blipFill>
        <p:spPr bwMode="auto">
          <a:xfrm>
            <a:off x="0" y="2232368"/>
            <a:ext cx="9144000" cy="4625632"/>
          </a:xfrm>
          <a:prstGeom prst="rect">
            <a:avLst/>
          </a:prstGeom>
          <a:noFill/>
        </p:spPr>
      </p:pic>
      <p:sp>
        <p:nvSpPr>
          <p:cNvPr id="8" name="Rounded Rectangle 7"/>
          <p:cNvSpPr/>
          <p:nvPr/>
        </p:nvSpPr>
        <p:spPr>
          <a:xfrm>
            <a:off x="2555776" y="2060848"/>
            <a:ext cx="518457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Vecāki veidoja ieradumu dēlam Jēzum iet uz baznīcu</a:t>
            </a:r>
            <a:endParaRPr lang="en-US" sz="2800" b="1" dirty="0">
              <a:solidFill>
                <a:schemeClr val="tx1"/>
              </a:solidFill>
            </a:endParaRPr>
          </a:p>
        </p:txBody>
      </p:sp>
      <p:sp>
        <p:nvSpPr>
          <p:cNvPr id="9" name="Rounded Rectangle 8"/>
          <p:cNvSpPr/>
          <p:nvPr/>
        </p:nvSpPr>
        <p:spPr>
          <a:xfrm>
            <a:off x="4131568" y="3140968"/>
            <a:ext cx="1736576" cy="5844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Kāpēc?</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10244">
                                            <p:txEl>
                                              <p:pRg st="0" end="0"/>
                                            </p:txEl>
                                          </p:spTgt>
                                        </p:tgtEl>
                                        <p:attrNameLst>
                                          <p:attrName>style.visibility</p:attrName>
                                        </p:attrNameLst>
                                      </p:cBhvr>
                                      <p:to>
                                        <p:strVal val="visible"/>
                                      </p:to>
                                    </p:set>
                                    <p:anim calcmode="lin" valueType="num">
                                      <p:cBhvr additive="base">
                                        <p:cTn id="11"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8194"/>
                                        </p:tgtEl>
                                        <p:attrNameLst>
                                          <p:attrName>style.visibility</p:attrName>
                                        </p:attrNameLst>
                                      </p:cBhvr>
                                      <p:to>
                                        <p:strVal val="visible"/>
                                      </p:to>
                                    </p:set>
                                    <p:animEffect transition="in" filter="fade">
                                      <p:cBhvr>
                                        <p:cTn id="16" dur="2000"/>
                                        <p:tgtEl>
                                          <p:spTgt spid="8194"/>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0" y="647898"/>
            <a:ext cx="9144000" cy="2205038"/>
          </a:xfrm>
        </p:spPr>
        <p:txBody>
          <a:bodyPr/>
          <a:lstStyle/>
          <a:p>
            <a:pPr marL="0" indent="0">
              <a:spcBef>
                <a:spcPts val="0"/>
              </a:spcBef>
              <a:buFontTx/>
              <a:buNone/>
            </a:pPr>
            <a:r>
              <a:rPr lang="lv-LV" sz="2800" i="1" dirty="0" smtClean="0"/>
              <a:t>15 un ka tu no mazām dienām zini svētos rakstus, kas spēj padarīt tevi gudru pestīšanai caur ticību Kristū Jēzū.</a:t>
            </a:r>
          </a:p>
          <a:p>
            <a:pPr marL="0" indent="0">
              <a:spcBef>
                <a:spcPts val="0"/>
              </a:spcBef>
              <a:buFontTx/>
              <a:buNone/>
            </a:pPr>
            <a:r>
              <a:rPr lang="lv-LV" sz="2800" i="1" dirty="0" smtClean="0"/>
              <a:t>16 Visi šie raksti ir Dieva iedvesti un ir noderīgi mācībai, vainas pierādīšanai, labošanai, audzināšanai taisnībā, 17 lai Dieva cilvēks būtu pilnīgs, sagatavots katram labam darbam. (2.Tim.3:15-17)</a:t>
            </a:r>
          </a:p>
        </p:txBody>
      </p:sp>
      <p:sp>
        <p:nvSpPr>
          <p:cNvPr id="7170" name="AutoShape 2" descr="Bībele RT, melna ar rāvējslēdzēju – LBB grāmatu katalog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1" name="Picture 3"/>
          <p:cNvPicPr>
            <a:picLocks noChangeAspect="1" noChangeArrowheads="1"/>
          </p:cNvPicPr>
          <p:nvPr/>
        </p:nvPicPr>
        <p:blipFill>
          <a:blip r:embed="rId2" cstate="print"/>
          <a:srcRect r="10967"/>
          <a:stretch>
            <a:fillRect/>
          </a:stretch>
        </p:blipFill>
        <p:spPr bwMode="auto">
          <a:xfrm>
            <a:off x="5340195" y="2753544"/>
            <a:ext cx="3803805" cy="4104456"/>
          </a:xfrm>
          <a:prstGeom prst="rect">
            <a:avLst/>
          </a:prstGeom>
          <a:noFill/>
          <a:ln w="9525">
            <a:noFill/>
            <a:miter lim="800000"/>
            <a:headEnd/>
            <a:tailEnd/>
          </a:ln>
        </p:spPr>
      </p:pic>
      <p:sp>
        <p:nvSpPr>
          <p:cNvPr id="8" name="Rounded Rectangle 7"/>
          <p:cNvSpPr/>
          <p:nvPr/>
        </p:nvSpPr>
        <p:spPr>
          <a:xfrm>
            <a:off x="467544" y="3284984"/>
            <a:ext cx="518457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Spēj darīt tevi gudru pestīšanai caur ticību Jēzum</a:t>
            </a:r>
            <a:endParaRPr lang="en-US" sz="2800" b="1" dirty="0">
              <a:solidFill>
                <a:schemeClr val="tx1"/>
              </a:solidFill>
            </a:endParaRPr>
          </a:p>
        </p:txBody>
      </p:sp>
      <p:sp>
        <p:nvSpPr>
          <p:cNvPr id="9" name="Rectangle 2"/>
          <p:cNvSpPr>
            <a:spLocks noGrp="1" noChangeArrowheads="1"/>
          </p:cNvSpPr>
          <p:nvPr>
            <p:ph type="title"/>
          </p:nvPr>
        </p:nvSpPr>
        <p:spPr>
          <a:xfrm>
            <a:off x="0" y="32867"/>
            <a:ext cx="9144000" cy="731837"/>
          </a:xfrm>
        </p:spPr>
        <p:txBody>
          <a:bodyPr/>
          <a:lstStyle/>
          <a:p>
            <a:pPr eaLnBrk="1" hangingPunct="1"/>
            <a:r>
              <a:rPr lang="lv-LV" sz="3200" b="1" dirty="0" smtClean="0">
                <a:solidFill>
                  <a:schemeClr val="tx1"/>
                </a:solidFill>
              </a:rPr>
              <a:t>Kad tu no mazām dienām zini svēto rakstus</a:t>
            </a:r>
          </a:p>
        </p:txBody>
      </p:sp>
      <p:sp>
        <p:nvSpPr>
          <p:cNvPr id="10" name="Rounded Rectangle 9"/>
          <p:cNvSpPr/>
          <p:nvPr/>
        </p:nvSpPr>
        <p:spPr>
          <a:xfrm>
            <a:off x="467544" y="4293096"/>
            <a:ext cx="208823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Noderīgi mācībai</a:t>
            </a:r>
            <a:endParaRPr lang="en-US" sz="2800" b="1" dirty="0">
              <a:solidFill>
                <a:schemeClr val="tx1"/>
              </a:solidFill>
            </a:endParaRPr>
          </a:p>
        </p:txBody>
      </p:sp>
      <p:sp>
        <p:nvSpPr>
          <p:cNvPr id="12" name="Rounded Rectangle 11"/>
          <p:cNvSpPr/>
          <p:nvPr/>
        </p:nvSpPr>
        <p:spPr>
          <a:xfrm>
            <a:off x="3203848" y="4293096"/>
            <a:ext cx="244827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Vainas pierādīšanai</a:t>
            </a:r>
            <a:endParaRPr lang="en-US" sz="2800" b="1" dirty="0">
              <a:solidFill>
                <a:schemeClr val="tx1"/>
              </a:solidFill>
            </a:endParaRPr>
          </a:p>
        </p:txBody>
      </p:sp>
      <p:sp>
        <p:nvSpPr>
          <p:cNvPr id="13" name="Rounded Rectangle 12"/>
          <p:cNvSpPr/>
          <p:nvPr/>
        </p:nvSpPr>
        <p:spPr>
          <a:xfrm>
            <a:off x="467544" y="5157192"/>
            <a:ext cx="2088232"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Labošanai</a:t>
            </a:r>
            <a:endParaRPr lang="en-US" sz="2800" b="1" dirty="0">
              <a:solidFill>
                <a:schemeClr val="tx1"/>
              </a:solidFill>
            </a:endParaRPr>
          </a:p>
        </p:txBody>
      </p:sp>
      <p:sp>
        <p:nvSpPr>
          <p:cNvPr id="14" name="Rounded Rectangle 13"/>
          <p:cNvSpPr/>
          <p:nvPr/>
        </p:nvSpPr>
        <p:spPr>
          <a:xfrm>
            <a:off x="3059832" y="5157192"/>
            <a:ext cx="2592288"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Audzināšanai taisnībā</a:t>
            </a:r>
            <a:endParaRPr lang="en-US" sz="2800" b="1" dirty="0">
              <a:solidFill>
                <a:schemeClr val="tx1"/>
              </a:solidFill>
            </a:endParaRPr>
          </a:p>
        </p:txBody>
      </p:sp>
      <p:sp>
        <p:nvSpPr>
          <p:cNvPr id="15" name="Rounded Rectangle 14"/>
          <p:cNvSpPr/>
          <p:nvPr/>
        </p:nvSpPr>
        <p:spPr>
          <a:xfrm>
            <a:off x="107504" y="5661248"/>
            <a:ext cx="2592288"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Dieva cilvēks būtu pilnīgs</a:t>
            </a:r>
            <a:endParaRPr lang="en-US" sz="2800" b="1" dirty="0">
              <a:solidFill>
                <a:schemeClr val="tx1"/>
              </a:solidFill>
            </a:endParaRPr>
          </a:p>
        </p:txBody>
      </p:sp>
      <p:sp>
        <p:nvSpPr>
          <p:cNvPr id="16" name="Rounded Rectangle 15"/>
          <p:cNvSpPr/>
          <p:nvPr/>
        </p:nvSpPr>
        <p:spPr>
          <a:xfrm>
            <a:off x="2771800" y="6021288"/>
            <a:ext cx="352839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Sagatavots katram labam darbam</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8196">
                                            <p:txEl>
                                              <p:pRg st="0" end="0"/>
                                            </p:txEl>
                                          </p:spTgt>
                                        </p:tgtEl>
                                        <p:attrNameLst>
                                          <p:attrName>style.visibility</p:attrName>
                                        </p:attrNameLst>
                                      </p:cBhvr>
                                      <p:to>
                                        <p:strVal val="visible"/>
                                      </p:to>
                                    </p:set>
                                    <p:anim calcmode="lin" valueType="num">
                                      <p:cBhvr additive="base">
                                        <p:cTn id="11"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8196">
                                            <p:txEl>
                                              <p:pRg st="1" end="1"/>
                                            </p:txEl>
                                          </p:spTgt>
                                        </p:tgtEl>
                                        <p:attrNameLst>
                                          <p:attrName>style.visibility</p:attrName>
                                        </p:attrNameLst>
                                      </p:cBhvr>
                                      <p:to>
                                        <p:strVal val="visible"/>
                                      </p:to>
                                    </p:set>
                                    <p:anim calcmode="lin" valueType="num">
                                      <p:cBhvr additive="base">
                                        <p:cTn id="16" dur="500" fill="hold"/>
                                        <p:tgtEl>
                                          <p:spTgt spid="819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196">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7171"/>
                                        </p:tgtEl>
                                        <p:attrNameLst>
                                          <p:attrName>style.visibility</p:attrName>
                                        </p:attrNameLst>
                                      </p:cBhvr>
                                      <p:to>
                                        <p:strVal val="visible"/>
                                      </p:to>
                                    </p:set>
                                    <p:animEffect transition="in" filter="fade">
                                      <p:cBhvr>
                                        <p:cTn id="21" dur="2000"/>
                                        <p:tgtEl>
                                          <p:spTgt spid="7171"/>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11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childTnLst>
                          </p:cTn>
                        </p:par>
                        <p:par>
                          <p:cTn id="38" fill="hold">
                            <p:stCondLst>
                              <p:cond delay="13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par>
                          <p:cTn id="42" fill="hold">
                            <p:stCondLst>
                              <p:cond delay="15000"/>
                            </p:stCondLst>
                            <p:childTnLst>
                              <p:par>
                                <p:cTn id="43" presetID="10"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2000"/>
                                        <p:tgtEl>
                                          <p:spTgt spid="15"/>
                                        </p:tgtEl>
                                      </p:cBhvr>
                                    </p:animEffect>
                                  </p:childTnLst>
                                </p:cTn>
                              </p:par>
                            </p:childTnLst>
                          </p:cTn>
                        </p:par>
                        <p:par>
                          <p:cTn id="46" fill="hold">
                            <p:stCondLst>
                              <p:cond delay="17000"/>
                            </p:stCondLst>
                            <p:childTnLst>
                              <p:par>
                                <p:cTn id="47" presetID="10"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8" grpId="0" animBg="1"/>
      <p:bldP spid="9" grpId="0"/>
      <p:bldP spid="10" grpId="0" animBg="1"/>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4544" y="647898"/>
            <a:ext cx="9429750" cy="2205038"/>
          </a:xfrm>
        </p:spPr>
        <p:txBody>
          <a:bodyPr/>
          <a:lstStyle/>
          <a:p>
            <a:pPr algn="just">
              <a:lnSpc>
                <a:spcPts val="3000"/>
              </a:lnSpc>
              <a:buFontTx/>
              <a:buNone/>
            </a:pPr>
            <a:r>
              <a:rPr lang="lv-LV" sz="2700" i="1" dirty="0" smtClean="0"/>
              <a:t>   43 Un, kad svētku dienas bija pagājušas, tad, tiem atkal uz mājām ejot, bērns Jēzus palika </a:t>
            </a:r>
            <a:r>
              <a:rPr lang="lv-LV" sz="2700" i="1" dirty="0" err="1" smtClean="0"/>
              <a:t>Jeruzālemē</a:t>
            </a:r>
            <a:r>
              <a:rPr lang="lv-LV" sz="2700" i="1" dirty="0" smtClean="0"/>
              <a:t>, un Jāzeps un Viņa māte to nezināja. </a:t>
            </a:r>
            <a:endParaRPr lang="en-US" sz="2700" i="1" dirty="0" smtClean="0"/>
          </a:p>
        </p:txBody>
      </p:sp>
      <p:pic>
        <p:nvPicPr>
          <p:cNvPr id="5124" name="Picture 4"/>
          <p:cNvPicPr>
            <a:picLocks noChangeAspect="1" noChangeArrowheads="1"/>
          </p:cNvPicPr>
          <p:nvPr/>
        </p:nvPicPr>
        <p:blipFill>
          <a:blip r:embed="rId2" cstate="print"/>
          <a:srcRect/>
          <a:stretch>
            <a:fillRect/>
          </a:stretch>
        </p:blipFill>
        <p:spPr bwMode="auto">
          <a:xfrm>
            <a:off x="-26686" y="1844824"/>
            <a:ext cx="9170686" cy="5013177"/>
          </a:xfrm>
          <a:prstGeom prst="rect">
            <a:avLst/>
          </a:prstGeom>
          <a:ln>
            <a:noFill/>
          </a:ln>
          <a:effectLst>
            <a:softEdge rad="112500"/>
          </a:effectLst>
        </p:spPr>
      </p:pic>
      <p:sp>
        <p:nvSpPr>
          <p:cNvPr id="5" name="Rectangle 2"/>
          <p:cNvSpPr>
            <a:spLocks noGrp="1" noChangeArrowheads="1"/>
          </p:cNvSpPr>
          <p:nvPr>
            <p:ph type="title"/>
          </p:nvPr>
        </p:nvSpPr>
        <p:spPr>
          <a:xfrm>
            <a:off x="611188" y="-27384"/>
            <a:ext cx="8175625" cy="731837"/>
          </a:xfrm>
        </p:spPr>
        <p:txBody>
          <a:bodyPr/>
          <a:lstStyle/>
          <a:p>
            <a:pPr eaLnBrk="1" hangingPunct="1"/>
            <a:r>
              <a:rPr lang="lv-LV" b="1" dirty="0" smtClean="0">
                <a:solidFill>
                  <a:schemeClr val="tx1"/>
                </a:solidFill>
              </a:rPr>
              <a:t>2.Neviena māte nav perfekta</a:t>
            </a:r>
          </a:p>
        </p:txBody>
      </p:sp>
      <p:sp>
        <p:nvSpPr>
          <p:cNvPr id="6" name="Rounded Rectangle 5"/>
          <p:cNvSpPr/>
          <p:nvPr/>
        </p:nvSpPr>
        <p:spPr>
          <a:xfrm>
            <a:off x="3707904" y="1628800"/>
            <a:ext cx="3168352"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Kāda bezatbildība!</a:t>
            </a:r>
            <a:endParaRPr lang="en-US" sz="3200" b="1" dirty="0">
              <a:solidFill>
                <a:schemeClr val="tx1"/>
              </a:solidFill>
            </a:endParaRPr>
          </a:p>
        </p:txBody>
      </p:sp>
      <p:sp>
        <p:nvSpPr>
          <p:cNvPr id="8" name="Rounded Rectangle 7"/>
          <p:cNvSpPr/>
          <p:nvPr/>
        </p:nvSpPr>
        <p:spPr>
          <a:xfrm>
            <a:off x="2483768" y="2924944"/>
            <a:ext cx="183569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kļūdījās</a:t>
            </a:r>
            <a:endParaRPr lang="en-US" sz="3200" b="1" dirty="0">
              <a:solidFill>
                <a:schemeClr val="tx1"/>
              </a:solidFill>
            </a:endParaRPr>
          </a:p>
        </p:txBody>
      </p:sp>
      <p:sp>
        <p:nvSpPr>
          <p:cNvPr id="9" name="Rounded Rectangle 8"/>
          <p:cNvSpPr/>
          <p:nvPr/>
        </p:nvSpPr>
        <p:spPr>
          <a:xfrm>
            <a:off x="5364088" y="2708920"/>
            <a:ext cx="360040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Neviena mamma nav perfekta</a:t>
            </a:r>
            <a:endParaRPr lang="en-US" sz="3200" b="1" dirty="0">
              <a:solidFill>
                <a:schemeClr val="tx1"/>
              </a:solidFill>
            </a:endParaRPr>
          </a:p>
        </p:txBody>
      </p:sp>
      <p:sp>
        <p:nvSpPr>
          <p:cNvPr id="10" name="Rounded Rectangle 9"/>
          <p:cNvSpPr/>
          <p:nvPr/>
        </p:nvSpPr>
        <p:spPr>
          <a:xfrm>
            <a:off x="323528" y="1916832"/>
            <a:ext cx="252028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Marija nav dieviete</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8196">
                                            <p:txEl>
                                              <p:pRg st="0" end="0"/>
                                            </p:txEl>
                                          </p:spTgt>
                                        </p:tgtEl>
                                        <p:attrNameLst>
                                          <p:attrName>style.visibility</p:attrName>
                                        </p:attrNameLst>
                                      </p:cBhvr>
                                      <p:to>
                                        <p:strVal val="visible"/>
                                      </p:to>
                                    </p:set>
                                    <p:anim calcmode="lin" valueType="num">
                                      <p:cBhvr additive="base">
                                        <p:cTn id="11"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fade">
                                      <p:cBhvr>
                                        <p:cTn id="15" dur="2000"/>
                                        <p:tgtEl>
                                          <p:spTgt spid="5124"/>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6"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Mary And Joseph Look For Jesus Stock Photo - Download Image Now - Jesus  Christ, Bible, Boys - iStock"/>
          <p:cNvPicPr>
            <a:picLocks noChangeAspect="1" noChangeArrowheads="1"/>
          </p:cNvPicPr>
          <p:nvPr/>
        </p:nvPicPr>
        <p:blipFill>
          <a:blip r:embed="rId2" cstate="print"/>
          <a:srcRect r="11622"/>
          <a:stretch>
            <a:fillRect/>
          </a:stretch>
        </p:blipFill>
        <p:spPr bwMode="auto">
          <a:xfrm>
            <a:off x="3563888" y="2287193"/>
            <a:ext cx="5580112" cy="4570807"/>
          </a:xfrm>
          <a:prstGeom prst="rect">
            <a:avLst/>
          </a:prstGeom>
          <a:noFill/>
        </p:spPr>
      </p:pic>
      <p:sp>
        <p:nvSpPr>
          <p:cNvPr id="8196" name="Rectangle 4"/>
          <p:cNvSpPr>
            <a:spLocks noGrp="1" noChangeArrowheads="1"/>
          </p:cNvSpPr>
          <p:nvPr>
            <p:ph type="body" idx="1"/>
          </p:nvPr>
        </p:nvSpPr>
        <p:spPr>
          <a:xfrm>
            <a:off x="-324544" y="647898"/>
            <a:ext cx="9429750" cy="2205038"/>
          </a:xfrm>
        </p:spPr>
        <p:txBody>
          <a:bodyPr/>
          <a:lstStyle/>
          <a:p>
            <a:pPr algn="just">
              <a:lnSpc>
                <a:spcPts val="3000"/>
              </a:lnSpc>
              <a:buFontTx/>
              <a:buNone/>
            </a:pPr>
            <a:r>
              <a:rPr lang="lv-LV" sz="2700" i="1" dirty="0" smtClean="0"/>
              <a:t>    44 Bet tie domāja, ka Viņš esot pie ceļabiedriem; un, vienas dienas gājumu nostaigājuši, tie Viņu meklēja pie radiem un pazīstamiem. 45 Un, kad tie Viņu neatrada, tad tie gāja atpakaļ uz </a:t>
            </a:r>
            <a:r>
              <a:rPr lang="lv-LV" sz="2700" i="1" dirty="0" err="1" smtClean="0"/>
              <a:t>Jeruzālemi</a:t>
            </a:r>
            <a:r>
              <a:rPr lang="lv-LV" sz="2700" i="1" dirty="0" smtClean="0"/>
              <a:t>, lai To meklētu.</a:t>
            </a:r>
            <a:endParaRPr lang="en-US" sz="2700" i="1" dirty="0" smtClean="0"/>
          </a:p>
        </p:txBody>
      </p:sp>
      <p:sp>
        <p:nvSpPr>
          <p:cNvPr id="5" name="Rectangle 2"/>
          <p:cNvSpPr>
            <a:spLocks noGrp="1" noChangeArrowheads="1"/>
          </p:cNvSpPr>
          <p:nvPr>
            <p:ph type="title"/>
          </p:nvPr>
        </p:nvSpPr>
        <p:spPr>
          <a:xfrm>
            <a:off x="0" y="-27384"/>
            <a:ext cx="9144000" cy="731837"/>
          </a:xfrm>
        </p:spPr>
        <p:txBody>
          <a:bodyPr/>
          <a:lstStyle/>
          <a:p>
            <a:pPr eaLnBrk="1" hangingPunct="1"/>
            <a:r>
              <a:rPr lang="lv-LV" sz="3600" b="1" dirty="0" smtClean="0">
                <a:solidFill>
                  <a:schemeClr val="tx1"/>
                </a:solidFill>
              </a:rPr>
              <a:t>3. Mammai vienmēr būs pārdzīvojumi</a:t>
            </a:r>
          </a:p>
        </p:txBody>
      </p:sp>
      <p:sp>
        <p:nvSpPr>
          <p:cNvPr id="10" name="Cloud Callout 9"/>
          <p:cNvSpPr/>
          <p:nvPr/>
        </p:nvSpPr>
        <p:spPr>
          <a:xfrm flipH="1">
            <a:off x="179512" y="2204864"/>
            <a:ext cx="4176464" cy="1512168"/>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“Tā būs mana vaina”</a:t>
            </a:r>
            <a:endParaRPr lang="en-US" sz="3200" b="1" dirty="0" smtClean="0">
              <a:solidFill>
                <a:schemeClr val="tx1"/>
              </a:solidFill>
            </a:endParaRPr>
          </a:p>
        </p:txBody>
      </p:sp>
      <p:sp>
        <p:nvSpPr>
          <p:cNvPr id="11" name="Cloud Callout 10"/>
          <p:cNvSpPr/>
          <p:nvPr/>
        </p:nvSpPr>
        <p:spPr>
          <a:xfrm flipH="1">
            <a:off x="-468560" y="3717032"/>
            <a:ext cx="4824536" cy="1728192"/>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“Es neesmu pietiekami rūpējusies”</a:t>
            </a:r>
            <a:endParaRPr lang="en-US" sz="3200" b="1" dirty="0" smtClean="0">
              <a:solidFill>
                <a:schemeClr val="tx1"/>
              </a:solidFill>
            </a:endParaRPr>
          </a:p>
        </p:txBody>
      </p:sp>
      <p:sp>
        <p:nvSpPr>
          <p:cNvPr id="12" name="Cloud Callout 11"/>
          <p:cNvSpPr/>
          <p:nvPr/>
        </p:nvSpPr>
        <p:spPr>
          <a:xfrm flipH="1">
            <a:off x="107504" y="5445224"/>
            <a:ext cx="3888432" cy="1340768"/>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“Es neesmu cienīga”</a:t>
            </a:r>
            <a:endParaRPr lang="en-US" sz="3200" b="1" dirty="0" smtClean="0">
              <a:solidFill>
                <a:schemeClr val="tx1"/>
              </a:solidFill>
            </a:endParaRPr>
          </a:p>
        </p:txBody>
      </p:sp>
      <p:sp>
        <p:nvSpPr>
          <p:cNvPr id="13" name="Cloud Callout 12"/>
          <p:cNvSpPr/>
          <p:nvPr/>
        </p:nvSpPr>
        <p:spPr>
          <a:xfrm flipH="1">
            <a:off x="4355976" y="5013176"/>
            <a:ext cx="4464496" cy="1844824"/>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“Varbūt Dievs grib viņu man atņemt”</a:t>
            </a:r>
            <a:endParaRPr lang="en-US" sz="32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2000"/>
                                        <p:tgtEl>
                                          <p:spTgt spid="2457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108520" y="2564904"/>
            <a:ext cx="4752528" cy="2205038"/>
          </a:xfrm>
        </p:spPr>
        <p:txBody>
          <a:bodyPr/>
          <a:lstStyle/>
          <a:p>
            <a:pPr>
              <a:buFontTx/>
              <a:buNone/>
            </a:pPr>
            <a:r>
              <a:rPr lang="lv-LV" sz="2800" i="1" dirty="0" smtClean="0"/>
              <a:t>    </a:t>
            </a:r>
            <a:r>
              <a:rPr lang="lv-LV" sz="2700" i="1" dirty="0" smtClean="0"/>
              <a:t>30 Un eņģelis sacīja: "Nebīsties, Marija, jo tu žēlastību esi atradusi pie Dieva. 31 Un redzi, tu tapsi grūta un dzemdēsi Dēlu, un dosi Viņam vārdu: Jēzus</a:t>
            </a:r>
            <a:r>
              <a:rPr lang="lv-LV" sz="2700" i="1" dirty="0" smtClean="0"/>
              <a:t>. (Lk.1:30-31)</a:t>
            </a:r>
            <a:endParaRPr lang="en-US" sz="2700" i="1" dirty="0" smtClean="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8</a:t>
            </a:fld>
            <a:endParaRPr lang="lv-LV" smtClean="0"/>
          </a:p>
        </p:txBody>
      </p:sp>
      <p:pic>
        <p:nvPicPr>
          <p:cNvPr id="6149" name="Picture 5"/>
          <p:cNvPicPr>
            <a:picLocks noChangeAspect="1" noChangeArrowheads="1"/>
          </p:cNvPicPr>
          <p:nvPr/>
        </p:nvPicPr>
        <p:blipFill>
          <a:blip r:embed="rId2" cstate="print"/>
          <a:srcRect/>
          <a:stretch>
            <a:fillRect/>
          </a:stretch>
        </p:blipFill>
        <p:spPr bwMode="auto">
          <a:xfrm>
            <a:off x="4716016" y="668832"/>
            <a:ext cx="4355976" cy="6113100"/>
          </a:xfrm>
          <a:prstGeom prst="rect">
            <a:avLst/>
          </a:prstGeom>
          <a:ln>
            <a:noFill/>
          </a:ln>
          <a:effectLst>
            <a:softEdge rad="112500"/>
          </a:effectLst>
        </p:spPr>
      </p:pic>
      <p:sp>
        <p:nvSpPr>
          <p:cNvPr id="6" name="Rectangle 2"/>
          <p:cNvSpPr>
            <a:spLocks noGrp="1" noChangeArrowheads="1"/>
          </p:cNvSpPr>
          <p:nvPr>
            <p:ph type="title"/>
          </p:nvPr>
        </p:nvSpPr>
        <p:spPr>
          <a:xfrm>
            <a:off x="0" y="0"/>
            <a:ext cx="9144000" cy="731837"/>
          </a:xfrm>
        </p:spPr>
        <p:txBody>
          <a:bodyPr/>
          <a:lstStyle/>
          <a:p>
            <a:pPr eaLnBrk="1" hangingPunct="1"/>
            <a:r>
              <a:rPr lang="lv-LV" sz="4000" b="1" dirty="0" smtClean="0">
                <a:solidFill>
                  <a:schemeClr val="tx1"/>
                </a:solidFill>
              </a:rPr>
              <a:t>Marijai bija daudz grūtu brīžu ar Jēzu</a:t>
            </a:r>
          </a:p>
        </p:txBody>
      </p:sp>
      <p:sp>
        <p:nvSpPr>
          <p:cNvPr id="8" name="Rounded Rectangle 7"/>
          <p:cNvSpPr/>
          <p:nvPr/>
        </p:nvSpPr>
        <p:spPr>
          <a:xfrm>
            <a:off x="395536" y="1196752"/>
            <a:ext cx="396044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Apkaunojums par Jēzus ieņemšanu</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785813" y="163513"/>
            <a:ext cx="8229600" cy="836612"/>
          </a:xfrm>
        </p:spPr>
        <p:txBody>
          <a:bodyPr/>
          <a:lstStyle/>
          <a:p>
            <a:pPr eaLnBrk="1" hangingPunct="1"/>
            <a:r>
              <a:rPr lang="lv-LV" b="1" dirty="0" smtClean="0">
                <a:solidFill>
                  <a:schemeClr val="tx1"/>
                </a:solidFill>
              </a:rPr>
              <a:t>Jēzus piedzimšana kūtiņā</a:t>
            </a:r>
            <a:endParaRPr lang="lv-LV" b="1" dirty="0" smtClean="0">
              <a:solidFill>
                <a:schemeClr val="tx1"/>
              </a:solidFill>
            </a:endParaRP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2053" name="Slide Number Placeholder 5"/>
          <p:cNvSpPr>
            <a:spLocks noGrp="1"/>
          </p:cNvSpPr>
          <p:nvPr>
            <p:ph type="sldNum" sz="quarter" idx="12"/>
          </p:nvPr>
        </p:nvSpPr>
        <p:spPr>
          <a:noFill/>
        </p:spPr>
        <p:txBody>
          <a:bodyPr/>
          <a:lstStyle/>
          <a:p>
            <a:fld id="{8902158C-99A8-4C5B-AFC2-75088FC89EBF}" type="slidenum">
              <a:rPr lang="lv-LV" smtClean="0"/>
              <a:pPr/>
              <a:t>9</a:t>
            </a:fld>
            <a:endParaRPr lang="lv-LV" smtClean="0"/>
          </a:p>
        </p:txBody>
      </p:sp>
      <p:pic>
        <p:nvPicPr>
          <p:cNvPr id="8" name="irc_mi" descr="Christmas"/>
          <p:cNvPicPr>
            <a:picLocks noChangeAspect="1" noChangeArrowheads="1"/>
          </p:cNvPicPr>
          <p:nvPr/>
        </p:nvPicPr>
        <p:blipFill>
          <a:blip r:embed="rId2" cstate="print"/>
          <a:srcRect/>
          <a:stretch>
            <a:fillRect/>
          </a:stretch>
        </p:blipFill>
        <p:spPr bwMode="auto">
          <a:xfrm>
            <a:off x="285720" y="1071546"/>
            <a:ext cx="8580932" cy="5643602"/>
          </a:xfrm>
          <a:prstGeom prst="rect">
            <a:avLst/>
          </a:prstGeom>
          <a:ln>
            <a:noFill/>
          </a:ln>
          <a:effectLst>
            <a:softEdge rad="112500"/>
          </a:effectLst>
        </p:spPr>
      </p:pic>
      <p:sp>
        <p:nvSpPr>
          <p:cNvPr id="9" name="Rounded Rectangle 8"/>
          <p:cNvSpPr/>
          <p:nvPr/>
        </p:nvSpPr>
        <p:spPr>
          <a:xfrm>
            <a:off x="683568" y="1484784"/>
            <a:ext cx="3456384"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Dzemdības </a:t>
            </a:r>
            <a:r>
              <a:rPr lang="lv-LV" sz="3200" b="1" dirty="0" smtClean="0">
                <a:solidFill>
                  <a:schemeClr val="tx1"/>
                </a:solidFill>
              </a:rPr>
              <a:t>tālu no mājām</a:t>
            </a:r>
            <a:endParaRPr lang="en-US"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4830</TotalTime>
  <Words>1017</Words>
  <Application>Microsoft Office PowerPoint</Application>
  <PresentationFormat>On-screen Show (4:3)</PresentationFormat>
  <Paragraphs>80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Lk.2:41-52 Mātes diena</vt:lpstr>
      <vt:lpstr>Lk.2:41-52 Mātes diena</vt:lpstr>
      <vt:lpstr>Ko varam mācīties no Jēzus mātes Marijas?</vt:lpstr>
      <vt:lpstr>1.Vest bērnu uz baznīcu</vt:lpstr>
      <vt:lpstr>Kad tu no mazām dienām zini svēto rakstus</vt:lpstr>
      <vt:lpstr>2.Neviena māte nav perfekta</vt:lpstr>
      <vt:lpstr>3. Mammai vienmēr būs pārdzīvojumi</vt:lpstr>
      <vt:lpstr>Marijai bija daudz grūtu brīžu ar Jēzu</vt:lpstr>
      <vt:lpstr>Jēzus piedzimšana kūtiņā</vt:lpstr>
      <vt:lpstr>Mt.2:13 Bēgšana uz Ēģipti</vt:lpstr>
      <vt:lpstr>4. Sv.Gars māca kļūt par labu mammu pieredzes ceļā</vt:lpstr>
      <vt:lpstr>5. Mammai ne vienmēr pietiks gudrības</vt:lpstr>
      <vt:lpstr>6. Mammai būs daudz priecīgu brīžu</vt:lpstr>
      <vt:lpstr>Jņ.2 Jēzus grib izjaukt kāzas</vt:lpstr>
      <vt:lpstr>Mk.3:20 Jēzus ģimene</vt:lpstr>
      <vt:lpstr>Piedzīvot dēla krustā sišanu</vt:lpstr>
      <vt:lpstr>Ap.d.1:14 Jēzus ģimene</vt:lpstr>
      <vt:lpstr>Kopsavilkums</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70</cp:revision>
  <dcterms:created xsi:type="dcterms:W3CDTF">2010-10-07T14:46:11Z</dcterms:created>
  <dcterms:modified xsi:type="dcterms:W3CDTF">2024-05-11T13:43:13Z</dcterms:modified>
</cp:coreProperties>
</file>