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2" r:id="rId2"/>
    <p:sldId id="261" r:id="rId3"/>
    <p:sldId id="289" r:id="rId4"/>
    <p:sldId id="288" r:id="rId5"/>
    <p:sldId id="283" r:id="rId6"/>
    <p:sldId id="284" r:id="rId7"/>
    <p:sldId id="287" r:id="rId8"/>
    <p:sldId id="285" r:id="rId9"/>
    <p:sldId id="286" r:id="rId10"/>
    <p:sldId id="279" r:id="rId11"/>
    <p:sldId id="272" r:id="rId12"/>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5/4/2022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3</a:t>
            </a:fld>
            <a:endParaRPr lang="lv-LV" smtClean="0">
              <a:latin typeface="Arial" charset="0"/>
            </a:endParaRPr>
          </a:p>
        </p:txBody>
      </p:sp>
      <p:sp>
        <p:nvSpPr>
          <p:cNvPr id="50179" name="Rectangle 2"/>
          <p:cNvSpPr>
            <a:spLocks noGrp="1" noRot="1" noChangeAspect="1" noChangeArrowheads="1" noTextEdit="1"/>
          </p:cNvSpPr>
          <p:nvPr>
            <p:ph type="sldImg"/>
          </p:nvPr>
        </p:nvSpPr>
        <p:spPr>
          <a:xfrm>
            <a:off x="1144588" y="687388"/>
            <a:ext cx="4568825" cy="3427412"/>
          </a:xfrm>
          <a:ln/>
        </p:spPr>
      </p:sp>
      <p:sp>
        <p:nvSpPr>
          <p:cNvPr id="50180" name="Rectangle 3"/>
          <p:cNvSpPr>
            <a:spLocks noGrp="1" noChangeArrowheads="1"/>
          </p:cNvSpPr>
          <p:nvPr>
            <p:ph type="body" idx="1"/>
          </p:nvPr>
        </p:nvSpPr>
        <p:spPr>
          <a:xfrm>
            <a:off x="685004" y="4343618"/>
            <a:ext cx="5487993" cy="4113782"/>
          </a:xfrm>
          <a:noFill/>
          <a:ln/>
        </p:spPr>
        <p:txBody>
          <a:bodyPr/>
          <a:lstStyle/>
          <a:p>
            <a:pPr eaLnBrk="1" hangingPunct="1"/>
            <a:endParaRPr lang="lv-LV"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Sal.pam.1:7-8 Māmiņdiena</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8.mai.2022</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9218" name="Picture 2" descr="Mother of eleven who has spent almost a decade being pregnant says she's  desperate for more children | Daily Mail Online"/>
          <p:cNvPicPr>
            <a:picLocks noChangeAspect="1" noChangeArrowheads="1"/>
          </p:cNvPicPr>
          <p:nvPr/>
        </p:nvPicPr>
        <p:blipFill>
          <a:blip r:embed="rId3"/>
          <a:srcRect b="2366"/>
          <a:stretch>
            <a:fillRect/>
          </a:stretch>
        </p:blipFill>
        <p:spPr bwMode="auto">
          <a:xfrm>
            <a:off x="893643" y="1285860"/>
            <a:ext cx="7107381" cy="4214842"/>
          </a:xfrm>
          <a:prstGeom prst="rect">
            <a:avLst/>
          </a:prstGeom>
          <a:ln>
            <a:noFill/>
          </a:ln>
          <a:effectLst>
            <a:softEdge rad="112500"/>
          </a:effectLst>
        </p:spPr>
      </p:pic>
      <p:sp>
        <p:nvSpPr>
          <p:cNvPr id="8" name="Rectangle 6"/>
          <p:cNvSpPr>
            <a:spLocks noChangeArrowheads="1"/>
          </p:cNvSpPr>
          <p:nvPr/>
        </p:nvSpPr>
        <p:spPr bwMode="auto">
          <a:xfrm>
            <a:off x="0" y="5657671"/>
            <a:ext cx="9144000" cy="1200329"/>
          </a:xfrm>
          <a:prstGeom prst="rect">
            <a:avLst/>
          </a:prstGeom>
          <a:noFill/>
          <a:ln w="9525">
            <a:noFill/>
            <a:miter lim="800000"/>
            <a:headEnd/>
            <a:tailEnd/>
          </a:ln>
        </p:spPr>
        <p:txBody>
          <a:bodyPr>
            <a:spAutoFit/>
          </a:bodyPr>
          <a:lstStyle/>
          <a:p>
            <a:pPr algn="just"/>
            <a:r>
              <a:rPr lang="lv-LV" sz="3600" baseline="30000" dirty="0" smtClean="0"/>
              <a:t>7 Bijība Tā Kunga priekšā ir atziņas sākums. </a:t>
            </a:r>
            <a:r>
              <a:rPr lang="lv-LV" sz="3600" baseline="30000" dirty="0" smtClean="0"/>
              <a:t>Muļķi </a:t>
            </a:r>
            <a:r>
              <a:rPr lang="lv-LV" sz="3600" baseline="30000" dirty="0" smtClean="0"/>
              <a:t>nonievā gudrību un pamācību</a:t>
            </a:r>
            <a:r>
              <a:rPr lang="lv-LV" sz="3600" baseline="30000" dirty="0" smtClean="0"/>
              <a:t>. 8 </a:t>
            </a:r>
            <a:r>
              <a:rPr lang="lv-LV" sz="3600" baseline="30000" dirty="0" smtClean="0"/>
              <a:t>Mans bērns, paklausi sava tēva pamācībai un nepamet savas mātes mācību!</a:t>
            </a:r>
            <a:endParaRPr lang="lv-LV" sz="3600" baseline="30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56"/>
            <a:ext cx="9144000" cy="2308324"/>
          </a:xfrm>
          <a:prstGeom prst="rect">
            <a:avLst/>
          </a:prstGeom>
          <a:noFill/>
          <a:ln w="9525">
            <a:noFill/>
            <a:miter lim="800000"/>
            <a:headEnd/>
            <a:tailEnd/>
          </a:ln>
        </p:spPr>
        <p:txBody>
          <a:bodyPr wrap="square">
            <a:spAutoFit/>
          </a:bodyPr>
          <a:lstStyle/>
          <a:p>
            <a:pPr>
              <a:buFontTx/>
              <a:buChar char="•"/>
            </a:pPr>
            <a:r>
              <a:rPr lang="lv-LV" sz="3600" dirty="0" smtClean="0"/>
              <a:t>Bauslis pavēl: </a:t>
            </a:r>
            <a:r>
              <a:rPr lang="lv-LV" sz="3600" i="1" dirty="0" smtClean="0"/>
              <a:t>godā tēvu un māti</a:t>
            </a:r>
          </a:p>
          <a:p>
            <a:pPr>
              <a:buFontTx/>
              <a:buChar char="•"/>
            </a:pPr>
            <a:r>
              <a:rPr lang="lv-LV" sz="3600" dirty="0" smtClean="0"/>
              <a:t>Viens no godāšanas veidiem ir </a:t>
            </a:r>
            <a:r>
              <a:rPr lang="lv-LV" sz="3600" b="1" dirty="0" smtClean="0"/>
              <a:t>pateicība</a:t>
            </a:r>
            <a:r>
              <a:rPr lang="lv-LV" sz="3600" dirty="0" smtClean="0"/>
              <a:t>.</a:t>
            </a:r>
          </a:p>
          <a:p>
            <a:pPr>
              <a:buFontTx/>
              <a:buChar char="•"/>
            </a:pPr>
            <a:r>
              <a:rPr lang="lv-LV" sz="3600" dirty="0" smtClean="0"/>
              <a:t>Mēs varam būt pateicīgi savai māmiņai par:</a:t>
            </a:r>
            <a:endParaRPr lang="lv-LV" sz="36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sp>
        <p:nvSpPr>
          <p:cNvPr id="6" name="Slide Number Placeholder 3"/>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A884830-771A-45FF-82CE-3697B98331E5}"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pic>
        <p:nvPicPr>
          <p:cNvPr id="8" name="Picture 2" descr="10 Things to Know About Newborns | Parents"/>
          <p:cNvPicPr>
            <a:picLocks noChangeAspect="1" noChangeArrowheads="1"/>
          </p:cNvPicPr>
          <p:nvPr/>
        </p:nvPicPr>
        <p:blipFill>
          <a:blip r:embed="rId2"/>
          <a:srcRect/>
          <a:stretch>
            <a:fillRect/>
          </a:stretch>
        </p:blipFill>
        <p:spPr bwMode="auto">
          <a:xfrm>
            <a:off x="0" y="4643446"/>
            <a:ext cx="3345424" cy="2214578"/>
          </a:xfrm>
          <a:prstGeom prst="rect">
            <a:avLst/>
          </a:prstGeom>
          <a:ln>
            <a:noFill/>
          </a:ln>
          <a:effectLst>
            <a:softEdge rad="112500"/>
          </a:effectLst>
        </p:spPr>
      </p:pic>
      <p:sp>
        <p:nvSpPr>
          <p:cNvPr id="9" name="Rectangle 2"/>
          <p:cNvSpPr txBox="1">
            <a:spLocks noChangeArrowheads="1"/>
          </p:cNvSpPr>
          <p:nvPr/>
        </p:nvSpPr>
        <p:spPr bwMode="auto">
          <a:xfrm>
            <a:off x="0" y="3786190"/>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1. Dzīvība</a:t>
            </a:r>
          </a:p>
        </p:txBody>
      </p:sp>
      <p:pic>
        <p:nvPicPr>
          <p:cNvPr id="10" name="Picture 4" descr="Mother love - Illustration price | Minty"/>
          <p:cNvPicPr>
            <a:picLocks noChangeAspect="1" noChangeArrowheads="1"/>
          </p:cNvPicPr>
          <p:nvPr/>
        </p:nvPicPr>
        <p:blipFill>
          <a:blip r:embed="rId3"/>
          <a:srcRect/>
          <a:stretch>
            <a:fillRect/>
          </a:stretch>
        </p:blipFill>
        <p:spPr bwMode="auto">
          <a:xfrm>
            <a:off x="3357554" y="3714752"/>
            <a:ext cx="2928958" cy="2928958"/>
          </a:xfrm>
          <a:prstGeom prst="ellipse">
            <a:avLst/>
          </a:prstGeom>
          <a:ln>
            <a:noFill/>
          </a:ln>
          <a:effectLst>
            <a:softEdge rad="112500"/>
          </a:effectLst>
        </p:spPr>
      </p:pic>
      <p:sp>
        <p:nvSpPr>
          <p:cNvPr id="11" name="Rectangle 2"/>
          <p:cNvSpPr txBox="1">
            <a:spLocks noChangeArrowheads="1"/>
          </p:cNvSpPr>
          <p:nvPr/>
        </p:nvSpPr>
        <p:spPr bwMode="auto">
          <a:xfrm>
            <a:off x="3143240" y="2786058"/>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2. Mīlestība</a:t>
            </a:r>
          </a:p>
        </p:txBody>
      </p:sp>
      <p:pic>
        <p:nvPicPr>
          <p:cNvPr id="12" name="Picture 6" descr="Vērtības jaunajā mācību saturā – kādas tās ir - LV portāls"/>
          <p:cNvPicPr>
            <a:picLocks noChangeAspect="1" noChangeArrowheads="1"/>
          </p:cNvPicPr>
          <p:nvPr/>
        </p:nvPicPr>
        <p:blipFill>
          <a:blip r:embed="rId4"/>
          <a:srcRect l="18750" t="10120" r="15999"/>
          <a:stretch>
            <a:fillRect/>
          </a:stretch>
        </p:blipFill>
        <p:spPr bwMode="auto">
          <a:xfrm>
            <a:off x="6215074" y="4286256"/>
            <a:ext cx="2716166" cy="2495523"/>
          </a:xfrm>
          <a:prstGeom prst="rect">
            <a:avLst/>
          </a:prstGeom>
          <a:ln>
            <a:noFill/>
          </a:ln>
          <a:effectLst>
            <a:softEdge rad="112500"/>
          </a:effectLst>
        </p:spPr>
      </p:pic>
      <p:sp>
        <p:nvSpPr>
          <p:cNvPr id="13" name="Rectangle 2"/>
          <p:cNvSpPr txBox="1">
            <a:spLocks noChangeArrowheads="1"/>
          </p:cNvSpPr>
          <p:nvPr/>
        </p:nvSpPr>
        <p:spPr bwMode="auto">
          <a:xfrm>
            <a:off x="6000760" y="3571876"/>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3600" b="1" kern="0" dirty="0" smtClean="0">
                <a:solidFill>
                  <a:schemeClr val="tx2"/>
                </a:solidFill>
                <a:latin typeface="+mj-lt"/>
                <a:ea typeface="+mj-ea"/>
                <a:cs typeface="+mj-cs"/>
              </a:rPr>
              <a:t>3</a:t>
            </a:r>
            <a:r>
              <a:rPr kumimoji="0" lang="lv-LV" sz="3600" b="1" i="0" u="none" strike="noStrike" kern="0" cap="none" spc="0" normalizeH="0" baseline="0" noProof="0" dirty="0" smtClean="0">
                <a:ln>
                  <a:noFill/>
                </a:ln>
                <a:solidFill>
                  <a:schemeClr val="tx2"/>
                </a:solidFill>
                <a:effectLst/>
                <a:uLnTx/>
                <a:uFillTx/>
                <a:latin typeface="+mj-lt"/>
                <a:ea typeface="+mj-ea"/>
                <a:cs typeface="+mj-cs"/>
              </a:rPr>
              <a:t>. Vērtības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000"/>
                                        <p:tgtEl>
                                          <p:spTgt spid="10"/>
                                        </p:tgtEl>
                                      </p:cBhvr>
                                    </p:animEffect>
                                  </p:childTnLst>
                                </p:cTn>
                              </p:par>
                            </p:childTnLst>
                          </p:cTn>
                        </p:par>
                        <p:par>
                          <p:cTn id="40" fill="hold">
                            <p:stCondLst>
                              <p:cond delay="6000"/>
                            </p:stCondLst>
                            <p:childTnLst>
                              <p:par>
                                <p:cTn id="41" presetID="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928670"/>
            <a:ext cx="9144000" cy="1815882"/>
          </a:xfrm>
          <a:prstGeom prst="rect">
            <a:avLst/>
          </a:prstGeom>
          <a:noFill/>
          <a:ln w="9525">
            <a:noFill/>
            <a:miter lim="800000"/>
            <a:headEnd/>
            <a:tailEnd/>
          </a:ln>
        </p:spPr>
        <p:txBody>
          <a:bodyPr wrap="square">
            <a:spAutoFit/>
          </a:bodyPr>
          <a:lstStyle/>
          <a:p>
            <a:pPr>
              <a:buFontTx/>
              <a:buChar char="•"/>
            </a:pPr>
            <a:r>
              <a:rPr lang="lv-LV" sz="2800" dirty="0" smtClean="0"/>
              <a:t>Abrahams Linkons: viss, kas es esmu, ir pateicoties savai mammai</a:t>
            </a:r>
          </a:p>
          <a:p>
            <a:pPr>
              <a:buFontTx/>
              <a:buChar char="•"/>
            </a:pPr>
            <a:r>
              <a:rPr lang="lv-LV" sz="2800" dirty="0" smtClean="0"/>
              <a:t>Bauslis: godā māti un viens no godāšanas veidiem ir pateicība.</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2</a:t>
            </a:fld>
            <a:endParaRPr lang="lv-LV" smtClean="0"/>
          </a:p>
        </p:txBody>
      </p:sp>
      <p:sp>
        <p:nvSpPr>
          <p:cNvPr id="6" name="Rectangle 2"/>
          <p:cNvSpPr>
            <a:spLocks noGrp="1" noChangeArrowheads="1"/>
          </p:cNvSpPr>
          <p:nvPr>
            <p:ph type="title"/>
          </p:nvPr>
        </p:nvSpPr>
        <p:spPr>
          <a:xfrm>
            <a:off x="1" y="-24"/>
            <a:ext cx="9144000" cy="1071563"/>
          </a:xfrm>
        </p:spPr>
        <p:txBody>
          <a:bodyPr/>
          <a:lstStyle/>
          <a:p>
            <a:pPr eaLnBrk="1" hangingPunct="1"/>
            <a:r>
              <a:rPr lang="lv-LV" sz="3600" b="1" dirty="0" smtClean="0"/>
              <a:t>ASV prezidents Ābrahams Linkolns</a:t>
            </a:r>
            <a:endParaRPr lang="lv-LV" sz="3600" b="1" dirty="0" smtClean="0"/>
          </a:p>
        </p:txBody>
      </p:sp>
      <p:pic>
        <p:nvPicPr>
          <p:cNvPr id="7170" name="Picture 2" descr="Abraham Lincoln: Facts, Birthday &amp; Assassination | HISTORY - HISTORY"/>
          <p:cNvPicPr>
            <a:picLocks noChangeAspect="1" noChangeArrowheads="1"/>
          </p:cNvPicPr>
          <p:nvPr/>
        </p:nvPicPr>
        <p:blipFill>
          <a:blip r:embed="rId2"/>
          <a:srcRect/>
          <a:stretch>
            <a:fillRect/>
          </a:stretch>
        </p:blipFill>
        <p:spPr bwMode="auto">
          <a:xfrm>
            <a:off x="571472" y="2214554"/>
            <a:ext cx="7786742" cy="46434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3</a:t>
            </a:fld>
            <a:endParaRPr lang="en-US" smtClean="0"/>
          </a:p>
        </p:txBody>
      </p:sp>
      <p:sp>
        <p:nvSpPr>
          <p:cNvPr id="49154"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smtClean="0">
                <a:solidFill>
                  <a:schemeClr val="tx1"/>
                </a:solidFill>
              </a:rPr>
              <a:t>4. bauslis</a:t>
            </a:r>
            <a:r>
              <a:rPr lang="en-US" sz="4000" dirty="0" smtClean="0">
                <a:solidFill>
                  <a:schemeClr val="tx1"/>
                </a:solidFill>
              </a:rPr>
              <a:t> </a:t>
            </a:r>
          </a:p>
        </p:txBody>
      </p:sp>
      <p:sp>
        <p:nvSpPr>
          <p:cNvPr id="49155" name="Rectangle 3"/>
          <p:cNvSpPr>
            <a:spLocks noGrp="1" noChangeArrowheads="1"/>
          </p:cNvSpPr>
          <p:nvPr>
            <p:ph type="body" sz="half" idx="1"/>
          </p:nvPr>
        </p:nvSpPr>
        <p:spPr>
          <a:xfrm>
            <a:off x="0" y="620713"/>
            <a:ext cx="9144000" cy="6665912"/>
          </a:xfrm>
        </p:spPr>
        <p:txBody>
          <a:bodyPr/>
          <a:lstStyle/>
          <a:p>
            <a:pPr marL="533400" indent="-533400" eaLnBrk="1" hangingPunct="1">
              <a:lnSpc>
                <a:spcPct val="80000"/>
              </a:lnSpc>
              <a:buFontTx/>
              <a:buNone/>
              <a:defRPr/>
            </a:pPr>
            <a:r>
              <a:rPr lang="lv-LV" sz="2600" b="1" dirty="0" smtClean="0">
                <a:solidFill>
                  <a:srgbClr val="FF0000"/>
                </a:solidFill>
              </a:rPr>
              <a:t>Tev būs savu tēvu un māti godāt, </a:t>
            </a:r>
          </a:p>
          <a:p>
            <a:pPr marL="533400" indent="-533400" eaLnBrk="1" hangingPunct="1">
              <a:lnSpc>
                <a:spcPct val="80000"/>
              </a:lnSpc>
              <a:buFontTx/>
              <a:buNone/>
              <a:defRPr/>
            </a:pPr>
            <a:r>
              <a:rPr lang="lv-LV" sz="2600" b="1" dirty="0" smtClean="0">
                <a:solidFill>
                  <a:srgbClr val="FF0000"/>
                </a:solidFill>
              </a:rPr>
              <a:t>lai tev labi klājas un tu ilgi dzīvo virs zemes.</a:t>
            </a:r>
          </a:p>
          <a:p>
            <a:pPr marL="533400" indent="-533400" eaLnBrk="1" hangingPunct="1">
              <a:lnSpc>
                <a:spcPct val="80000"/>
              </a:lnSpc>
              <a:buFontTx/>
              <a:buNone/>
              <a:defRPr/>
            </a:pPr>
            <a:endParaRPr lang="lv-LV" sz="800" b="1" dirty="0" smtClean="0">
              <a:solidFill>
                <a:srgbClr val="FF0000"/>
              </a:solidFill>
            </a:endParaRPr>
          </a:p>
          <a:p>
            <a:pPr marL="533400" indent="-533400">
              <a:buFont typeface="Wingdings" pitchFamily="2" charset="2"/>
              <a:buNone/>
              <a:defRPr/>
            </a:pPr>
            <a:r>
              <a:rPr lang="lv-LV" sz="2200" b="1" i="1" dirty="0" smtClean="0">
                <a:solidFill>
                  <a:srgbClr val="7030A0"/>
                </a:solidFill>
              </a:rPr>
              <a:t>Ko tas nozīmē?</a:t>
            </a:r>
            <a:endParaRPr lang="lv-LV" sz="2200" b="1" dirty="0" smtClean="0">
              <a:solidFill>
                <a:srgbClr val="7030A0"/>
              </a:solidFill>
            </a:endParaRPr>
          </a:p>
          <a:p>
            <a:pPr marL="533400" indent="-533400">
              <a:buFont typeface="Wingdings" pitchFamily="2" charset="2"/>
              <a:buNone/>
              <a:defRPr/>
            </a:pPr>
            <a:r>
              <a:rPr lang="lv-LV" sz="2000" b="1" dirty="0" smtClean="0"/>
              <a:t>Mums būs Dievu bīties un mīlēt, ka savus vecākus un kungus</a:t>
            </a:r>
          </a:p>
          <a:p>
            <a:pPr marL="533400" indent="-533400">
              <a:buFont typeface="Wingdings" pitchFamily="2" charset="2"/>
              <a:buNone/>
              <a:defRPr/>
            </a:pPr>
            <a:r>
              <a:rPr lang="lv-LV" sz="2000" b="1" dirty="0" smtClean="0"/>
              <a:t>nenicinām un neaizkaitinām, bet tos godā turam, tiem kalpojam un</a:t>
            </a:r>
          </a:p>
          <a:p>
            <a:pPr marL="533400" indent="-533400">
              <a:buFont typeface="Wingdings" pitchFamily="2" charset="2"/>
              <a:buNone/>
              <a:defRPr/>
            </a:pPr>
            <a:r>
              <a:rPr lang="lv-LV" sz="2000" b="1" dirty="0" smtClean="0"/>
              <a:t>paklausām, tos mīlam un cienām.</a:t>
            </a:r>
          </a:p>
          <a:p>
            <a:pPr marL="533400" indent="-533400">
              <a:buFont typeface="Wingdings" pitchFamily="2" charset="2"/>
              <a:buNone/>
              <a:defRPr/>
            </a:pPr>
            <a:endParaRPr lang="lv-LV" sz="1000" b="1" dirty="0" smtClean="0">
              <a:solidFill>
                <a:srgbClr val="F8F204"/>
              </a:solidFill>
            </a:endParaRPr>
          </a:p>
          <a:p>
            <a:pPr marL="0" indent="0" eaLnBrk="1" hangingPunct="1">
              <a:lnSpc>
                <a:spcPct val="80000"/>
              </a:lnSpc>
              <a:defRPr/>
            </a:pPr>
            <a:r>
              <a:rPr lang="lv-LV" sz="2400" dirty="0" smtClean="0"/>
              <a:t>4.bauslis ir </a:t>
            </a:r>
            <a:r>
              <a:rPr lang="lv-LV" sz="2400" b="1" dirty="0" smtClean="0"/>
              <a:t>galvgalī</a:t>
            </a:r>
            <a:r>
              <a:rPr lang="lv-LV" sz="2400" dirty="0" smtClean="0"/>
              <a:t>, runājot par </a:t>
            </a:r>
            <a:r>
              <a:rPr lang="lv-LV" sz="2400" b="1" dirty="0" smtClean="0"/>
              <a:t>attiec. ar tuvāko</a:t>
            </a:r>
          </a:p>
          <a:p>
            <a:pPr marL="0" indent="0" eaLnBrk="1" hangingPunct="1">
              <a:lnSpc>
                <a:spcPct val="80000"/>
              </a:lnSpc>
              <a:defRPr/>
            </a:pPr>
            <a:r>
              <a:rPr lang="lv-LV" sz="2400" dirty="0" smtClean="0"/>
              <a:t>4.bausli vērš </a:t>
            </a:r>
            <a:r>
              <a:rPr lang="lv-LV" sz="2400" b="1" dirty="0" smtClean="0"/>
              <a:t>uzmanību uz</a:t>
            </a:r>
            <a:r>
              <a:rPr lang="lv-LV" sz="2400" dirty="0" smtClean="0"/>
              <a:t> mūsu </a:t>
            </a:r>
            <a:r>
              <a:rPr lang="lv-LV" sz="2400" b="1" dirty="0" smtClean="0"/>
              <a:t>mājām</a:t>
            </a:r>
            <a:r>
              <a:rPr lang="lv-LV" sz="2400" dirty="0" smtClean="0"/>
              <a:t>. Mājas ir Dieva ieliktais </a:t>
            </a:r>
            <a:r>
              <a:rPr lang="lv-LV" sz="2400" b="1" dirty="0" smtClean="0"/>
              <a:t>sabiedrības pamatakmens</a:t>
            </a:r>
            <a:r>
              <a:rPr lang="lv-LV" sz="2400" dirty="0" smtClean="0"/>
              <a:t>. Ja </a:t>
            </a:r>
            <a:r>
              <a:rPr lang="lv-LV" sz="2400" b="1" dirty="0" smtClean="0"/>
              <a:t>mājās dzīve nerit sekmīgi</a:t>
            </a:r>
            <a:r>
              <a:rPr lang="lv-LV" sz="2400" dirty="0" smtClean="0"/>
              <a:t>, tad </a:t>
            </a:r>
            <a:r>
              <a:rPr lang="lv-LV" sz="2400" b="1" dirty="0" smtClean="0"/>
              <a:t>sabiedrība izjūk</a:t>
            </a:r>
            <a:r>
              <a:rPr lang="lv-LV" sz="2400" dirty="0" smtClean="0"/>
              <a:t>.</a:t>
            </a:r>
          </a:p>
          <a:p>
            <a:pPr marL="0" indent="0" eaLnBrk="1" hangingPunct="1">
              <a:lnSpc>
                <a:spcPct val="80000"/>
              </a:lnSpc>
              <a:defRPr/>
            </a:pPr>
            <a:endParaRPr lang="lv-LV" sz="2400" dirty="0" smtClean="0"/>
          </a:p>
          <a:p>
            <a:pPr marL="0" indent="0" eaLnBrk="1" hangingPunct="1">
              <a:lnSpc>
                <a:spcPct val="80000"/>
              </a:lnSpc>
              <a:defRPr/>
            </a:pPr>
            <a:r>
              <a:rPr lang="lv-LV" sz="2800" dirty="0" smtClean="0"/>
              <a:t>Dieva </a:t>
            </a:r>
            <a:r>
              <a:rPr lang="lv-LV" sz="2800" dirty="0" smtClean="0"/>
              <a:t>kārtība: </a:t>
            </a:r>
            <a:r>
              <a:rPr lang="lv-LV" sz="2800" b="1" dirty="0" smtClean="0"/>
              <a:t>Dievs </a:t>
            </a:r>
            <a:r>
              <a:rPr lang="lv-LV" sz="2800" b="1" dirty="0" smtClean="0">
                <a:sym typeface="Wingdings"/>
              </a:rPr>
              <a:t> </a:t>
            </a:r>
            <a:r>
              <a:rPr lang="lv-LV" sz="2800" b="1" dirty="0" smtClean="0"/>
              <a:t>vecāki</a:t>
            </a:r>
            <a:r>
              <a:rPr lang="lv-LV" sz="2800" b="1" dirty="0" smtClean="0">
                <a:sym typeface="Wingdings"/>
              </a:rPr>
              <a:t></a:t>
            </a:r>
            <a:r>
              <a:rPr lang="lv-LV" sz="2800" b="1" dirty="0" smtClean="0"/>
              <a:t> </a:t>
            </a:r>
            <a:r>
              <a:rPr lang="lv-LV" sz="2800" b="1" dirty="0" smtClean="0"/>
              <a:t>mēs</a:t>
            </a:r>
          </a:p>
          <a:p>
            <a:pPr marL="0" indent="0" eaLnBrk="1" hangingPunct="1">
              <a:lnSpc>
                <a:spcPct val="80000"/>
              </a:lnSpc>
              <a:defRPr/>
            </a:pPr>
            <a:endParaRPr lang="lv-LV" sz="2800" b="1" dirty="0" smtClean="0"/>
          </a:p>
          <a:p>
            <a:pPr marL="0" indent="0" eaLnBrk="1" hangingPunct="1">
              <a:lnSpc>
                <a:spcPct val="80000"/>
              </a:lnSpc>
              <a:defRPr/>
            </a:pPr>
            <a:r>
              <a:rPr lang="lv-LV" sz="2800" b="1" dirty="0" smtClean="0"/>
              <a:t>Vecāki</a:t>
            </a:r>
            <a:r>
              <a:rPr lang="lv-LV" sz="2800" dirty="0" smtClean="0"/>
              <a:t> ir </a:t>
            </a:r>
            <a:r>
              <a:rPr lang="lv-LV" sz="2800" b="1" dirty="0" smtClean="0"/>
              <a:t>Dieva vietnieki </a:t>
            </a:r>
            <a:r>
              <a:rPr lang="lv-LV" sz="2800" dirty="0" smtClean="0"/>
              <a:t>šeit virs </a:t>
            </a:r>
            <a:r>
              <a:rPr lang="lv-LV" sz="2800" b="1" dirty="0" smtClean="0"/>
              <a:t>zemes!</a:t>
            </a:r>
          </a:p>
        </p:txBody>
      </p:sp>
      <p:pic>
        <p:nvPicPr>
          <p:cNvPr id="4105" name="Picture 9"/>
          <p:cNvPicPr>
            <a:picLocks noChangeAspect="1" noChangeArrowheads="1"/>
          </p:cNvPicPr>
          <p:nvPr/>
        </p:nvPicPr>
        <p:blipFill>
          <a:blip r:embed="rId3" cstate="print"/>
          <a:srcRect/>
          <a:stretch>
            <a:fillRect/>
          </a:stretch>
        </p:blipFill>
        <p:spPr bwMode="auto">
          <a:xfrm>
            <a:off x="7500958" y="1"/>
            <a:ext cx="1643042" cy="2051760"/>
          </a:xfrm>
          <a:prstGeom prst="rect">
            <a:avLst/>
          </a:prstGeom>
          <a:ln>
            <a:noFill/>
          </a:ln>
          <a:effectLst>
            <a:softEdge rad="112500"/>
          </a:effectLst>
        </p:spPr>
      </p:pic>
      <p:pic>
        <p:nvPicPr>
          <p:cNvPr id="4106" name="Picture 10"/>
          <p:cNvPicPr>
            <a:picLocks noChangeAspect="1" noChangeArrowheads="1"/>
          </p:cNvPicPr>
          <p:nvPr/>
        </p:nvPicPr>
        <p:blipFill>
          <a:blip r:embed="rId4" cstate="print"/>
          <a:srcRect/>
          <a:stretch>
            <a:fillRect/>
          </a:stretch>
        </p:blipFill>
        <p:spPr bwMode="auto">
          <a:xfrm>
            <a:off x="6838950" y="4869160"/>
            <a:ext cx="2305050" cy="154915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9155">
                                            <p:txEl>
                                              <p:pRg st="1" end="1"/>
                                            </p:txEl>
                                          </p:spTgt>
                                        </p:tgtEl>
                                        <p:attrNameLst>
                                          <p:attrName>style.visibility</p:attrName>
                                        </p:attrNameLst>
                                      </p:cBhvr>
                                      <p:to>
                                        <p:strVal val="visible"/>
                                      </p:to>
                                    </p:set>
                                    <p:animEffect transition="in" filter="dissolve">
                                      <p:cBhvr>
                                        <p:cTn id="15" dur="500"/>
                                        <p:tgtEl>
                                          <p:spTgt spid="49155">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4105"/>
                                        </p:tgtEl>
                                        <p:attrNameLst>
                                          <p:attrName>style.visibility</p:attrName>
                                        </p:attrNameLst>
                                      </p:cBhvr>
                                      <p:to>
                                        <p:strVal val="visible"/>
                                      </p:to>
                                    </p:set>
                                    <p:animEffect transition="in" filter="diamond(in)">
                                      <p:cBhvr>
                                        <p:cTn id="18" dur="2000"/>
                                        <p:tgtEl>
                                          <p:spTgt spid="4105"/>
                                        </p:tgtEl>
                                      </p:cBhvr>
                                    </p:animEffect>
                                  </p:childTnLst>
                                </p:cTn>
                              </p:par>
                            </p:childTnLst>
                          </p:cTn>
                        </p:par>
                        <p:par>
                          <p:cTn id="19" fill="hold">
                            <p:stCondLst>
                              <p:cond delay="2500"/>
                            </p:stCondLst>
                            <p:childTnLst>
                              <p:par>
                                <p:cTn id="20" presetID="9" presetClass="entr" presetSubtype="0" fill="hold" grpId="0" nodeType="after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dissolve">
                                      <p:cBhvr>
                                        <p:cTn id="22" dur="500"/>
                                        <p:tgtEl>
                                          <p:spTgt spid="49155">
                                            <p:txEl>
                                              <p:pRg st="3" end="3"/>
                                            </p:txEl>
                                          </p:spTgt>
                                        </p:tgtEl>
                                      </p:cBhvr>
                                    </p:animEffect>
                                  </p:childTnLst>
                                </p:cTn>
                              </p:par>
                            </p:childTnLst>
                          </p:cTn>
                        </p:par>
                        <p:par>
                          <p:cTn id="23" fill="hold">
                            <p:stCondLst>
                              <p:cond delay="3000"/>
                            </p:stCondLst>
                            <p:childTnLst>
                              <p:par>
                                <p:cTn id="24" presetID="9" presetClass="entr" presetSubtype="0" fill="hold" grpId="0" nodeType="afterEffect">
                                  <p:stCondLst>
                                    <p:cond delay="0"/>
                                  </p:stCondLst>
                                  <p:childTnLst>
                                    <p:set>
                                      <p:cBhvr>
                                        <p:cTn id="25" dur="1" fill="hold">
                                          <p:stCondLst>
                                            <p:cond delay="0"/>
                                          </p:stCondLst>
                                        </p:cTn>
                                        <p:tgtEl>
                                          <p:spTgt spid="49155">
                                            <p:txEl>
                                              <p:pRg st="4" end="4"/>
                                            </p:txEl>
                                          </p:spTgt>
                                        </p:tgtEl>
                                        <p:attrNameLst>
                                          <p:attrName>style.visibility</p:attrName>
                                        </p:attrNameLst>
                                      </p:cBhvr>
                                      <p:to>
                                        <p:strVal val="visible"/>
                                      </p:to>
                                    </p:set>
                                    <p:animEffect transition="in" filter="dissolve">
                                      <p:cBhvr>
                                        <p:cTn id="26" dur="500"/>
                                        <p:tgtEl>
                                          <p:spTgt spid="49155">
                                            <p:txEl>
                                              <p:pRg st="4" end="4"/>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49155">
                                            <p:txEl>
                                              <p:pRg st="5" end="5"/>
                                            </p:txEl>
                                          </p:spTgt>
                                        </p:tgtEl>
                                        <p:attrNameLst>
                                          <p:attrName>style.visibility</p:attrName>
                                        </p:attrNameLst>
                                      </p:cBhvr>
                                      <p:to>
                                        <p:strVal val="visible"/>
                                      </p:to>
                                    </p:set>
                                    <p:animEffect transition="in" filter="dissolve">
                                      <p:cBhvr>
                                        <p:cTn id="29" dur="500"/>
                                        <p:tgtEl>
                                          <p:spTgt spid="49155">
                                            <p:txEl>
                                              <p:pRg st="5" end="5"/>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49155">
                                            <p:txEl>
                                              <p:pRg st="6" end="6"/>
                                            </p:txEl>
                                          </p:spTgt>
                                        </p:tgtEl>
                                        <p:attrNameLst>
                                          <p:attrName>style.visibility</p:attrName>
                                        </p:attrNameLst>
                                      </p:cBhvr>
                                      <p:to>
                                        <p:strVal val="visible"/>
                                      </p:to>
                                    </p:set>
                                    <p:animEffect transition="in" filter="dissolve">
                                      <p:cBhvr>
                                        <p:cTn id="32" dur="500"/>
                                        <p:tgtEl>
                                          <p:spTgt spid="49155">
                                            <p:txEl>
                                              <p:pRg st="6" end="6"/>
                                            </p:txEl>
                                          </p:spTgt>
                                        </p:tgtEl>
                                      </p:cBhvr>
                                    </p:animEffect>
                                  </p:childTnLst>
                                </p:cTn>
                              </p:par>
                            </p:childTnLst>
                          </p:cTn>
                        </p:par>
                        <p:par>
                          <p:cTn id="33" fill="hold">
                            <p:stCondLst>
                              <p:cond delay="3500"/>
                            </p:stCondLst>
                            <p:childTnLst>
                              <p:par>
                                <p:cTn id="34" presetID="9" presetClass="entr" presetSubtype="0" fill="hold" grpId="0" nodeType="afterEffect">
                                  <p:stCondLst>
                                    <p:cond delay="0"/>
                                  </p:stCondLst>
                                  <p:childTnLst>
                                    <p:set>
                                      <p:cBhvr>
                                        <p:cTn id="35" dur="1" fill="hold">
                                          <p:stCondLst>
                                            <p:cond delay="0"/>
                                          </p:stCondLst>
                                        </p:cTn>
                                        <p:tgtEl>
                                          <p:spTgt spid="49155">
                                            <p:txEl>
                                              <p:pRg st="8" end="8"/>
                                            </p:txEl>
                                          </p:spTgt>
                                        </p:tgtEl>
                                        <p:attrNameLst>
                                          <p:attrName>style.visibility</p:attrName>
                                        </p:attrNameLst>
                                      </p:cBhvr>
                                      <p:to>
                                        <p:strVal val="visible"/>
                                      </p:to>
                                    </p:set>
                                    <p:animEffect transition="in" filter="dissolve">
                                      <p:cBhvr>
                                        <p:cTn id="36" dur="500"/>
                                        <p:tgtEl>
                                          <p:spTgt spid="49155">
                                            <p:txEl>
                                              <p:pRg st="8" end="8"/>
                                            </p:txEl>
                                          </p:spTgt>
                                        </p:tgtEl>
                                      </p:cBhvr>
                                    </p:animEffect>
                                  </p:childTnLst>
                                </p:cTn>
                              </p:par>
                            </p:childTnLst>
                          </p:cTn>
                        </p:par>
                        <p:par>
                          <p:cTn id="37" fill="hold">
                            <p:stCondLst>
                              <p:cond delay="4000"/>
                            </p:stCondLst>
                            <p:childTnLst>
                              <p:par>
                                <p:cTn id="38" presetID="9" presetClass="entr" presetSubtype="0" fill="hold" grpId="0" nodeType="afterEffect">
                                  <p:stCondLst>
                                    <p:cond delay="0"/>
                                  </p:stCondLst>
                                  <p:childTnLst>
                                    <p:set>
                                      <p:cBhvr>
                                        <p:cTn id="39" dur="1" fill="hold">
                                          <p:stCondLst>
                                            <p:cond delay="0"/>
                                          </p:stCondLst>
                                        </p:cTn>
                                        <p:tgtEl>
                                          <p:spTgt spid="49155">
                                            <p:txEl>
                                              <p:pRg st="9" end="9"/>
                                            </p:txEl>
                                          </p:spTgt>
                                        </p:tgtEl>
                                        <p:attrNameLst>
                                          <p:attrName>style.visibility</p:attrName>
                                        </p:attrNameLst>
                                      </p:cBhvr>
                                      <p:to>
                                        <p:strVal val="visible"/>
                                      </p:to>
                                    </p:set>
                                    <p:animEffect transition="in" filter="dissolve">
                                      <p:cBhvr>
                                        <p:cTn id="40" dur="500"/>
                                        <p:tgtEl>
                                          <p:spTgt spid="49155">
                                            <p:txEl>
                                              <p:pRg st="9" end="9"/>
                                            </p:txEl>
                                          </p:spTgt>
                                        </p:tgtEl>
                                      </p:cBhvr>
                                    </p:animEffect>
                                  </p:childTnLst>
                                </p:cTn>
                              </p:par>
                            </p:childTnLst>
                          </p:cTn>
                        </p:par>
                        <p:par>
                          <p:cTn id="41" fill="hold">
                            <p:stCondLst>
                              <p:cond delay="4500"/>
                            </p:stCondLst>
                            <p:childTnLst>
                              <p:par>
                                <p:cTn id="42" presetID="9" presetClass="entr" presetSubtype="0" fill="hold" grpId="0" nodeType="afterEffect">
                                  <p:stCondLst>
                                    <p:cond delay="0"/>
                                  </p:stCondLst>
                                  <p:childTnLst>
                                    <p:set>
                                      <p:cBhvr>
                                        <p:cTn id="43" dur="1" fill="hold">
                                          <p:stCondLst>
                                            <p:cond delay="0"/>
                                          </p:stCondLst>
                                        </p:cTn>
                                        <p:tgtEl>
                                          <p:spTgt spid="49155">
                                            <p:txEl>
                                              <p:pRg st="11" end="11"/>
                                            </p:txEl>
                                          </p:spTgt>
                                        </p:tgtEl>
                                        <p:attrNameLst>
                                          <p:attrName>style.visibility</p:attrName>
                                        </p:attrNameLst>
                                      </p:cBhvr>
                                      <p:to>
                                        <p:strVal val="visible"/>
                                      </p:to>
                                    </p:set>
                                    <p:animEffect transition="in" filter="dissolve">
                                      <p:cBhvr>
                                        <p:cTn id="44" dur="500"/>
                                        <p:tgtEl>
                                          <p:spTgt spid="49155">
                                            <p:txEl>
                                              <p:pRg st="11" end="11"/>
                                            </p:txEl>
                                          </p:spTgt>
                                        </p:tgtEl>
                                      </p:cBhvr>
                                    </p:animEffect>
                                  </p:childTnLst>
                                </p:cTn>
                              </p:par>
                            </p:childTnLst>
                          </p:cTn>
                        </p:par>
                        <p:par>
                          <p:cTn id="45" fill="hold">
                            <p:stCondLst>
                              <p:cond delay="5000"/>
                            </p:stCondLst>
                            <p:childTnLst>
                              <p:par>
                                <p:cTn id="46" presetID="9" presetClass="entr" presetSubtype="0" fill="hold" grpId="0" nodeType="afterEffect">
                                  <p:stCondLst>
                                    <p:cond delay="0"/>
                                  </p:stCondLst>
                                  <p:childTnLst>
                                    <p:set>
                                      <p:cBhvr>
                                        <p:cTn id="47" dur="1" fill="hold">
                                          <p:stCondLst>
                                            <p:cond delay="0"/>
                                          </p:stCondLst>
                                        </p:cTn>
                                        <p:tgtEl>
                                          <p:spTgt spid="49155">
                                            <p:txEl>
                                              <p:pRg st="13" end="13"/>
                                            </p:txEl>
                                          </p:spTgt>
                                        </p:tgtEl>
                                        <p:attrNameLst>
                                          <p:attrName>style.visibility</p:attrName>
                                        </p:attrNameLst>
                                      </p:cBhvr>
                                      <p:to>
                                        <p:strVal val="visible"/>
                                      </p:to>
                                    </p:set>
                                    <p:animEffect transition="in" filter="dissolve">
                                      <p:cBhvr>
                                        <p:cTn id="48" dur="500"/>
                                        <p:tgtEl>
                                          <p:spTgt spid="49155">
                                            <p:txEl>
                                              <p:pRg st="13" end="13"/>
                                            </p:txEl>
                                          </p:spTgt>
                                        </p:tgtEl>
                                      </p:cBhvr>
                                    </p:animEffect>
                                  </p:childTnLst>
                                </p:cTn>
                              </p:par>
                              <p:par>
                                <p:cTn id="49" presetID="9" presetClass="entr" presetSubtype="0" fill="hold" nodeType="withEffect">
                                  <p:stCondLst>
                                    <p:cond delay="0"/>
                                  </p:stCondLst>
                                  <p:childTnLst>
                                    <p:set>
                                      <p:cBhvr>
                                        <p:cTn id="50" dur="1" fill="hold">
                                          <p:stCondLst>
                                            <p:cond delay="0"/>
                                          </p:stCondLst>
                                        </p:cTn>
                                        <p:tgtEl>
                                          <p:spTgt spid="4106"/>
                                        </p:tgtEl>
                                        <p:attrNameLst>
                                          <p:attrName>style.visibility</p:attrName>
                                        </p:attrNameLst>
                                      </p:cBhvr>
                                      <p:to>
                                        <p:strVal val="visible"/>
                                      </p:to>
                                    </p:set>
                                    <p:animEffect transition="in" filter="dissolve">
                                      <p:cBhvr>
                                        <p:cTn id="51" dur="500"/>
                                        <p:tgtEl>
                                          <p:spTgt spid="4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928670"/>
            <a:ext cx="9144000" cy="2308324"/>
          </a:xfrm>
          <a:prstGeom prst="rect">
            <a:avLst/>
          </a:prstGeom>
          <a:noFill/>
          <a:ln w="9525">
            <a:noFill/>
            <a:miter lim="800000"/>
            <a:headEnd/>
            <a:tailEnd/>
          </a:ln>
        </p:spPr>
        <p:txBody>
          <a:bodyPr wrap="square">
            <a:spAutoFit/>
          </a:bodyPr>
          <a:lstStyle/>
          <a:p>
            <a:pPr>
              <a:buFontTx/>
              <a:buChar char="•"/>
            </a:pPr>
            <a:r>
              <a:rPr lang="lv-LV" sz="3600" dirty="0" smtClean="0"/>
              <a:t>Bauslis pavēl: </a:t>
            </a:r>
            <a:r>
              <a:rPr lang="lv-LV" sz="3600" i="1" dirty="0" smtClean="0"/>
              <a:t>godā tēvu un māti</a:t>
            </a:r>
          </a:p>
          <a:p>
            <a:pPr>
              <a:buFontTx/>
              <a:buChar char="•"/>
            </a:pPr>
            <a:r>
              <a:rPr lang="lv-LV" sz="3600" dirty="0" smtClean="0"/>
              <a:t>Viens no godāšanas veidiem ir </a:t>
            </a:r>
            <a:r>
              <a:rPr lang="lv-LV" sz="3600" b="1" dirty="0" smtClean="0"/>
              <a:t>pateicība</a:t>
            </a:r>
            <a:r>
              <a:rPr lang="lv-LV" sz="3600" dirty="0" smtClean="0"/>
              <a:t>.</a:t>
            </a:r>
          </a:p>
          <a:p>
            <a:pPr>
              <a:buFontTx/>
              <a:buChar char="•"/>
            </a:pPr>
            <a:r>
              <a:rPr lang="lv-LV" sz="3600" dirty="0" smtClean="0"/>
              <a:t>Mēs varam būt pateicīgi savai māmiņai </a:t>
            </a:r>
            <a:r>
              <a:rPr lang="lv-LV" sz="3600" dirty="0" smtClean="0"/>
              <a:t>par:</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6" name="Rectangle 2"/>
          <p:cNvSpPr>
            <a:spLocks noGrp="1" noChangeArrowheads="1"/>
          </p:cNvSpPr>
          <p:nvPr>
            <p:ph type="title"/>
          </p:nvPr>
        </p:nvSpPr>
        <p:spPr>
          <a:xfrm>
            <a:off x="1" y="-24"/>
            <a:ext cx="9144000" cy="1071563"/>
          </a:xfrm>
        </p:spPr>
        <p:txBody>
          <a:bodyPr/>
          <a:lstStyle/>
          <a:p>
            <a:pPr eaLnBrk="1" hangingPunct="1"/>
            <a:r>
              <a:rPr lang="lv-LV" sz="4800" b="1" dirty="0" smtClean="0"/>
              <a:t>Pateicība savai māmiņai</a:t>
            </a:r>
            <a:endParaRPr lang="lv-LV" sz="4800" b="1" dirty="0" smtClean="0"/>
          </a:p>
        </p:txBody>
      </p:sp>
      <p:pic>
        <p:nvPicPr>
          <p:cNvPr id="24578" name="Picture 2" descr="10 Things to Know About Newborns | Parents"/>
          <p:cNvPicPr>
            <a:picLocks noChangeAspect="1" noChangeArrowheads="1"/>
          </p:cNvPicPr>
          <p:nvPr/>
        </p:nvPicPr>
        <p:blipFill>
          <a:blip r:embed="rId2"/>
          <a:srcRect/>
          <a:stretch>
            <a:fillRect/>
          </a:stretch>
        </p:blipFill>
        <p:spPr bwMode="auto">
          <a:xfrm>
            <a:off x="0" y="4214818"/>
            <a:ext cx="3345424" cy="2214578"/>
          </a:xfrm>
          <a:prstGeom prst="rect">
            <a:avLst/>
          </a:prstGeom>
          <a:ln>
            <a:noFill/>
          </a:ln>
          <a:effectLst>
            <a:softEdge rad="112500"/>
          </a:effectLst>
        </p:spPr>
      </p:pic>
      <p:sp>
        <p:nvSpPr>
          <p:cNvPr id="8" name="Rectangle 2"/>
          <p:cNvSpPr txBox="1">
            <a:spLocks noChangeArrowheads="1"/>
          </p:cNvSpPr>
          <p:nvPr/>
        </p:nvSpPr>
        <p:spPr bwMode="auto">
          <a:xfrm>
            <a:off x="0" y="3357562"/>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1. Dzīvība</a:t>
            </a:r>
          </a:p>
        </p:txBody>
      </p:sp>
      <p:pic>
        <p:nvPicPr>
          <p:cNvPr id="24580" name="Picture 4" descr="Mother love - Illustration price | Minty"/>
          <p:cNvPicPr>
            <a:picLocks noChangeAspect="1" noChangeArrowheads="1"/>
          </p:cNvPicPr>
          <p:nvPr/>
        </p:nvPicPr>
        <p:blipFill>
          <a:blip r:embed="rId3"/>
          <a:srcRect/>
          <a:stretch>
            <a:fillRect/>
          </a:stretch>
        </p:blipFill>
        <p:spPr bwMode="auto">
          <a:xfrm>
            <a:off x="3357554" y="3286124"/>
            <a:ext cx="2928958" cy="2928958"/>
          </a:xfrm>
          <a:prstGeom prst="ellipse">
            <a:avLst/>
          </a:prstGeom>
          <a:ln>
            <a:noFill/>
          </a:ln>
          <a:effectLst>
            <a:softEdge rad="112500"/>
          </a:effectLst>
        </p:spPr>
      </p:pic>
      <p:sp>
        <p:nvSpPr>
          <p:cNvPr id="9" name="Rectangle 2"/>
          <p:cNvSpPr txBox="1">
            <a:spLocks noChangeArrowheads="1"/>
          </p:cNvSpPr>
          <p:nvPr/>
        </p:nvSpPr>
        <p:spPr bwMode="auto">
          <a:xfrm>
            <a:off x="3143240" y="2357430"/>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2. Mīlestība</a:t>
            </a:r>
          </a:p>
        </p:txBody>
      </p:sp>
      <p:pic>
        <p:nvPicPr>
          <p:cNvPr id="24582" name="Picture 6" descr="Vērtības jaunajā mācību saturā – kādas tās ir - LV portāls"/>
          <p:cNvPicPr>
            <a:picLocks noChangeAspect="1" noChangeArrowheads="1"/>
          </p:cNvPicPr>
          <p:nvPr/>
        </p:nvPicPr>
        <p:blipFill>
          <a:blip r:embed="rId4"/>
          <a:srcRect l="18750" t="10120" r="15999"/>
          <a:stretch>
            <a:fillRect/>
          </a:stretch>
        </p:blipFill>
        <p:spPr bwMode="auto">
          <a:xfrm>
            <a:off x="6215074" y="3857628"/>
            <a:ext cx="2716166" cy="2495523"/>
          </a:xfrm>
          <a:prstGeom prst="rect">
            <a:avLst/>
          </a:prstGeom>
          <a:ln>
            <a:noFill/>
          </a:ln>
          <a:effectLst>
            <a:softEdge rad="112500"/>
          </a:effectLst>
        </p:spPr>
      </p:pic>
      <p:sp>
        <p:nvSpPr>
          <p:cNvPr id="10" name="Rectangle 2"/>
          <p:cNvSpPr txBox="1">
            <a:spLocks noChangeArrowheads="1"/>
          </p:cNvSpPr>
          <p:nvPr/>
        </p:nvSpPr>
        <p:spPr bwMode="auto">
          <a:xfrm>
            <a:off x="6000760" y="3143248"/>
            <a:ext cx="3357554"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3600" b="1" kern="0" dirty="0" smtClean="0">
                <a:solidFill>
                  <a:schemeClr val="tx2"/>
                </a:solidFill>
                <a:latin typeface="+mj-lt"/>
                <a:ea typeface="+mj-ea"/>
                <a:cs typeface="+mj-cs"/>
              </a:rPr>
              <a:t>3</a:t>
            </a:r>
            <a:r>
              <a:rPr kumimoji="0" lang="lv-LV" sz="3600" b="1" i="0" u="none" strike="noStrike" kern="0" cap="none" spc="0" normalizeH="0" baseline="0" noProof="0" dirty="0" smtClean="0">
                <a:ln>
                  <a:noFill/>
                </a:ln>
                <a:solidFill>
                  <a:schemeClr val="tx2"/>
                </a:solidFill>
                <a:effectLst/>
                <a:uLnTx/>
                <a:uFillTx/>
                <a:latin typeface="+mj-lt"/>
                <a:ea typeface="+mj-ea"/>
                <a:cs typeface="+mj-cs"/>
              </a:rPr>
              <a:t>. Vērtības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4578"/>
                                        </p:tgtEl>
                                        <p:attrNameLst>
                                          <p:attrName>style.visibility</p:attrName>
                                        </p:attrNameLst>
                                      </p:cBhvr>
                                      <p:to>
                                        <p:strVal val="visible"/>
                                      </p:to>
                                    </p:set>
                                    <p:animEffect transition="in" filter="fade">
                                      <p:cBhvr>
                                        <p:cTn id="31" dur="2000"/>
                                        <p:tgtEl>
                                          <p:spTgt spid="24578"/>
                                        </p:tgtEl>
                                      </p:cBhvr>
                                    </p:animEffect>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24580"/>
                                        </p:tgtEl>
                                        <p:attrNameLst>
                                          <p:attrName>style.visibility</p:attrName>
                                        </p:attrNameLst>
                                      </p:cBhvr>
                                      <p:to>
                                        <p:strVal val="visible"/>
                                      </p:to>
                                    </p:set>
                                    <p:animEffect transition="in" filter="fade">
                                      <p:cBhvr>
                                        <p:cTn id="39" dur="2000"/>
                                        <p:tgtEl>
                                          <p:spTgt spid="24580"/>
                                        </p:tgtEl>
                                      </p:cBhvr>
                                    </p:animEffect>
                                  </p:childTnLst>
                                </p:cTn>
                              </p:par>
                            </p:childTnLst>
                          </p:cTn>
                        </p:par>
                        <p:par>
                          <p:cTn id="40" fill="hold">
                            <p:stCondLst>
                              <p:cond delay="60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24582"/>
                                        </p:tgtEl>
                                        <p:attrNameLst>
                                          <p:attrName>style.visibility</p:attrName>
                                        </p:attrNameLst>
                                      </p:cBhvr>
                                      <p:to>
                                        <p:strVal val="visible"/>
                                      </p:to>
                                    </p:set>
                                    <p:animEffect transition="in" filter="fade">
                                      <p:cBhvr>
                                        <p:cTn id="47" dur="2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42918"/>
            <a:ext cx="9144000" cy="1081088"/>
          </a:xfrm>
        </p:spPr>
        <p:txBody>
          <a:bodyPr/>
          <a:lstStyle/>
          <a:p>
            <a:pPr marL="0" indent="0" algn="r">
              <a:lnSpc>
                <a:spcPct val="80000"/>
              </a:lnSpc>
              <a:spcBef>
                <a:spcPct val="0"/>
              </a:spcBef>
              <a:buFontTx/>
              <a:buNone/>
            </a:pPr>
            <a:r>
              <a:rPr lang="lv-LV" sz="2800" i="1" dirty="0" smtClean="0"/>
              <a:t>“Cilvēks nosauca sievu Ieva, dzīvā, visu dzīvo māti</a:t>
            </a:r>
            <a:r>
              <a:rPr lang="lv-LV" sz="2800" i="1" dirty="0" smtClean="0"/>
              <a:t>” (</a:t>
            </a:r>
            <a:r>
              <a:rPr lang="lv-LV" sz="2800" i="1" dirty="0" smtClean="0"/>
              <a:t>1.Moz.3:20)</a:t>
            </a:r>
            <a:endParaRPr lang="lv-LV" sz="2800" i="1" dirty="0" smtClean="0"/>
          </a:p>
        </p:txBody>
      </p:sp>
      <p:sp>
        <p:nvSpPr>
          <p:cNvPr id="7" name="Rectangle 6"/>
          <p:cNvSpPr>
            <a:spLocks noChangeArrowheads="1"/>
          </p:cNvSpPr>
          <p:nvPr/>
        </p:nvSpPr>
        <p:spPr bwMode="auto">
          <a:xfrm>
            <a:off x="0" y="1697038"/>
            <a:ext cx="5357818" cy="5139869"/>
          </a:xfrm>
          <a:prstGeom prst="rect">
            <a:avLst/>
          </a:prstGeom>
          <a:noFill/>
          <a:ln w="9525">
            <a:noFill/>
            <a:miter lim="800000"/>
            <a:headEnd/>
            <a:tailEnd/>
          </a:ln>
        </p:spPr>
        <p:txBody>
          <a:bodyPr wrap="square">
            <a:spAutoFit/>
          </a:bodyPr>
          <a:lstStyle/>
          <a:p>
            <a:pPr>
              <a:spcBef>
                <a:spcPts val="600"/>
              </a:spcBef>
              <a:buFontTx/>
              <a:buChar char="•"/>
            </a:pPr>
            <a:r>
              <a:rPr lang="lv-LV" sz="2800" b="1" dirty="0" smtClean="0"/>
              <a:t>Mūsdienās</a:t>
            </a:r>
            <a:r>
              <a:rPr lang="lv-LV" sz="2800" dirty="0" smtClean="0"/>
              <a:t> daudz runā par </a:t>
            </a:r>
            <a:r>
              <a:rPr lang="lv-LV" sz="2800" b="1" dirty="0" smtClean="0"/>
              <a:t>dzimumu līdztiesību</a:t>
            </a:r>
            <a:r>
              <a:rPr lang="lv-LV" sz="2800" dirty="0" smtClean="0"/>
              <a:t>.</a:t>
            </a:r>
          </a:p>
          <a:p>
            <a:pPr>
              <a:spcBef>
                <a:spcPts val="600"/>
              </a:spcBef>
              <a:buFontTx/>
              <a:buChar char="•"/>
            </a:pPr>
            <a:r>
              <a:rPr lang="lv-LV" sz="2800" dirty="0" smtClean="0"/>
              <a:t>Tomēr </a:t>
            </a:r>
            <a:r>
              <a:rPr lang="lv-LV" sz="2800" b="1" dirty="0" smtClean="0"/>
              <a:t>Dievs</a:t>
            </a:r>
            <a:r>
              <a:rPr lang="lv-LV" sz="2800" dirty="0" smtClean="0"/>
              <a:t> ir </a:t>
            </a:r>
            <a:r>
              <a:rPr lang="lv-LV" sz="2800" b="1" dirty="0" smtClean="0"/>
              <a:t>radījis</a:t>
            </a:r>
            <a:r>
              <a:rPr lang="lv-LV" sz="2800" dirty="0" smtClean="0"/>
              <a:t> </a:t>
            </a:r>
            <a:r>
              <a:rPr lang="lv-LV" sz="2800" b="1" dirty="0" smtClean="0"/>
              <a:t>vīrieti</a:t>
            </a:r>
            <a:r>
              <a:rPr lang="lv-LV" sz="2800" dirty="0" smtClean="0"/>
              <a:t> un </a:t>
            </a:r>
            <a:r>
              <a:rPr lang="lv-LV" sz="2800" b="1" dirty="0" smtClean="0"/>
              <a:t>sievieti atšķirīgu</a:t>
            </a:r>
            <a:r>
              <a:rPr lang="lv-LV" sz="2800" dirty="0" smtClean="0"/>
              <a:t>.</a:t>
            </a:r>
          </a:p>
          <a:p>
            <a:pPr>
              <a:spcBef>
                <a:spcPts val="600"/>
              </a:spcBef>
              <a:buFontTx/>
              <a:buChar char="•"/>
            </a:pPr>
            <a:r>
              <a:rPr lang="lv-LV" sz="2800" dirty="0" smtClean="0"/>
              <a:t>Tikai </a:t>
            </a:r>
            <a:r>
              <a:rPr lang="lv-LV" sz="2800" b="1" dirty="0" smtClean="0"/>
              <a:t>sieviete</a:t>
            </a:r>
            <a:r>
              <a:rPr lang="lv-LV" sz="2800" dirty="0" smtClean="0"/>
              <a:t> var kļūt par </a:t>
            </a:r>
            <a:r>
              <a:rPr lang="lv-LV" sz="2800" b="1" dirty="0" smtClean="0"/>
              <a:t>māmiņu</a:t>
            </a:r>
            <a:r>
              <a:rPr lang="lv-LV" sz="2800" dirty="0" smtClean="0"/>
              <a:t>. Tā ir s</a:t>
            </a:r>
            <a:r>
              <a:rPr lang="lv-LV" sz="2800" b="1" dirty="0" smtClean="0"/>
              <a:t>ievietes misija</a:t>
            </a:r>
            <a:r>
              <a:rPr lang="lv-LV" sz="2800" dirty="0" smtClean="0"/>
              <a:t>.</a:t>
            </a:r>
          </a:p>
          <a:p>
            <a:pPr>
              <a:spcBef>
                <a:spcPts val="600"/>
              </a:spcBef>
              <a:buFontTx/>
              <a:buChar char="•"/>
            </a:pPr>
            <a:r>
              <a:rPr lang="lv-LV" sz="2800" b="1" dirty="0" smtClean="0"/>
              <a:t>Māte</a:t>
            </a:r>
            <a:r>
              <a:rPr lang="lv-LV" sz="2800" dirty="0" smtClean="0"/>
              <a:t> ir </a:t>
            </a:r>
            <a:r>
              <a:rPr lang="lv-LV" sz="2800" b="1" dirty="0" smtClean="0"/>
              <a:t>dāvanu devēja pasaulē</a:t>
            </a:r>
            <a:r>
              <a:rPr lang="lv-LV" sz="2800" dirty="0" smtClean="0"/>
              <a:t>.</a:t>
            </a:r>
          </a:p>
          <a:p>
            <a:pPr>
              <a:spcBef>
                <a:spcPts val="600"/>
              </a:spcBef>
              <a:buFontTx/>
              <a:buChar char="•"/>
            </a:pPr>
            <a:r>
              <a:rPr lang="lv-LV" sz="2800" b="1" dirty="0" smtClean="0"/>
              <a:t>Lielāko dāvanu </a:t>
            </a:r>
            <a:r>
              <a:rPr lang="lv-LV" sz="2800" dirty="0" smtClean="0"/>
              <a:t>– </a:t>
            </a:r>
            <a:r>
              <a:rPr lang="lv-LV" sz="2800" b="1" dirty="0" smtClean="0"/>
              <a:t>Jēzu Kristu</a:t>
            </a:r>
            <a:r>
              <a:rPr lang="lv-LV" sz="2800" dirty="0" smtClean="0"/>
              <a:t>, mēs saņēmām caur </a:t>
            </a:r>
            <a:r>
              <a:rPr lang="lv-LV" sz="2800" b="1" dirty="0" smtClean="0"/>
              <a:t>jaunavu Mariju</a:t>
            </a:r>
            <a:r>
              <a:rPr lang="lv-LV" sz="2800" dirty="0" smtClean="0"/>
              <a:t>.</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sp>
        <p:nvSpPr>
          <p:cNvPr id="5" name="Rectangle 2"/>
          <p:cNvSpPr>
            <a:spLocks noGrp="1" noChangeArrowheads="1"/>
          </p:cNvSpPr>
          <p:nvPr>
            <p:ph type="title"/>
          </p:nvPr>
        </p:nvSpPr>
        <p:spPr>
          <a:xfrm>
            <a:off x="323850" y="115888"/>
            <a:ext cx="8388350" cy="404812"/>
          </a:xfrm>
        </p:spPr>
        <p:txBody>
          <a:bodyPr/>
          <a:lstStyle/>
          <a:p>
            <a:pPr marL="762000" indent="-762000" eaLnBrk="1" hangingPunct="1">
              <a:defRPr/>
            </a:pPr>
            <a:r>
              <a:rPr lang="lv-LV" b="1" dirty="0" smtClean="0">
                <a:solidFill>
                  <a:schemeClr val="tx1"/>
                </a:solidFill>
              </a:rPr>
              <a:t>1. Māte ir dzīvības devēja</a:t>
            </a:r>
            <a:endParaRPr lang="en-US" sz="4000" dirty="0" smtClean="0">
              <a:solidFill>
                <a:schemeClr val="tx1"/>
              </a:solidFill>
            </a:endParaRPr>
          </a:p>
        </p:txBody>
      </p:sp>
      <p:pic>
        <p:nvPicPr>
          <p:cNvPr id="6146" name="Picture 2" descr="Adam and Eve with their sons Cain and Abel - Stock Image - C045/4497 -  Science Photo Library"/>
          <p:cNvPicPr>
            <a:picLocks noChangeAspect="1" noChangeArrowheads="1"/>
          </p:cNvPicPr>
          <p:nvPr/>
        </p:nvPicPr>
        <p:blipFill>
          <a:blip r:embed="rId2"/>
          <a:srcRect/>
          <a:stretch>
            <a:fillRect/>
          </a:stretch>
        </p:blipFill>
        <p:spPr bwMode="auto">
          <a:xfrm>
            <a:off x="5286380" y="1500173"/>
            <a:ext cx="3857620" cy="493775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fade">
                                      <p:cBhvr>
                                        <p:cTn id="16" dur="2000"/>
                                        <p:tgtEl>
                                          <p:spTgt spid="614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 calcmode="lin" valueType="num">
                                      <p:cBhvr additive="base">
                                        <p:cTn id="4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14356"/>
            <a:ext cx="9144000" cy="571504"/>
          </a:xfrm>
        </p:spPr>
        <p:txBody>
          <a:bodyPr/>
          <a:lstStyle/>
          <a:p>
            <a:pPr marL="0" indent="0" algn="ctr">
              <a:lnSpc>
                <a:spcPct val="80000"/>
              </a:lnSpc>
              <a:spcBef>
                <a:spcPct val="0"/>
              </a:spcBef>
              <a:buFontTx/>
              <a:buNone/>
            </a:pPr>
            <a:r>
              <a:rPr lang="lv-LV" sz="2800" dirty="0" smtClean="0"/>
              <a:t>Ps.127 “</a:t>
            </a:r>
            <a:r>
              <a:rPr lang="lv-LV" sz="2800" i="1" dirty="0" smtClean="0"/>
              <a:t>Bērni ir tā kunga dāvana</a:t>
            </a:r>
            <a:r>
              <a:rPr lang="lv-LV" sz="2800" dirty="0" smtClean="0"/>
              <a:t>”</a:t>
            </a:r>
            <a:endParaRPr lang="lv-LV" sz="2800" i="1" dirty="0" smtClean="0"/>
          </a:p>
        </p:txBody>
      </p:sp>
      <p:sp>
        <p:nvSpPr>
          <p:cNvPr id="7" name="Rectangle 6"/>
          <p:cNvSpPr>
            <a:spLocks noChangeArrowheads="1"/>
          </p:cNvSpPr>
          <p:nvPr/>
        </p:nvSpPr>
        <p:spPr bwMode="auto">
          <a:xfrm>
            <a:off x="0" y="1071546"/>
            <a:ext cx="9144000" cy="5078313"/>
          </a:xfrm>
          <a:prstGeom prst="rect">
            <a:avLst/>
          </a:prstGeom>
          <a:noFill/>
          <a:ln w="9525">
            <a:noFill/>
            <a:miter lim="800000"/>
            <a:headEnd/>
            <a:tailEnd/>
          </a:ln>
        </p:spPr>
        <p:txBody>
          <a:bodyPr wrap="square">
            <a:spAutoFit/>
          </a:bodyPr>
          <a:lstStyle/>
          <a:p>
            <a:pPr>
              <a:buFontTx/>
              <a:buChar char="•"/>
            </a:pPr>
            <a:r>
              <a:rPr lang="lv-LV" sz="2600" b="1" dirty="0" smtClean="0"/>
              <a:t>Latvijā</a:t>
            </a:r>
            <a:r>
              <a:rPr lang="lv-LV" sz="2600" dirty="0" smtClean="0"/>
              <a:t> </a:t>
            </a:r>
            <a:r>
              <a:rPr lang="lv-LV" sz="2600" dirty="0" smtClean="0"/>
              <a:t>katru gadu </a:t>
            </a:r>
            <a:r>
              <a:rPr lang="lv-LV" sz="2600" dirty="0" smtClean="0"/>
              <a:t>piedzimst vairāk par </a:t>
            </a:r>
            <a:r>
              <a:rPr lang="lv-LV" sz="2600" b="1" dirty="0" smtClean="0"/>
              <a:t>20 000</a:t>
            </a:r>
            <a:r>
              <a:rPr lang="lv-LV" sz="2600" dirty="0" smtClean="0"/>
              <a:t> bērniņu. </a:t>
            </a:r>
            <a:r>
              <a:rPr lang="lv-LV" sz="2600" b="1" dirty="0" smtClean="0"/>
              <a:t>Padomju laikā </a:t>
            </a:r>
            <a:r>
              <a:rPr lang="lv-LV" sz="2600" dirty="0" smtClean="0"/>
              <a:t>Latvijā </a:t>
            </a:r>
            <a:r>
              <a:rPr lang="lv-LV" sz="2600" dirty="0" smtClean="0"/>
              <a:t>dzima pat </a:t>
            </a:r>
            <a:r>
              <a:rPr lang="lv-LV" sz="2600" b="1" dirty="0" smtClean="0"/>
              <a:t>40 000 </a:t>
            </a:r>
            <a:r>
              <a:rPr lang="lv-LV" sz="2600" b="1" dirty="0" smtClean="0"/>
              <a:t>bērniņu</a:t>
            </a:r>
            <a:r>
              <a:rPr lang="lv-LV" sz="2600" dirty="0" smtClean="0"/>
              <a:t>.</a:t>
            </a:r>
          </a:p>
          <a:p>
            <a:pPr>
              <a:buFontTx/>
              <a:buChar char="•"/>
            </a:pPr>
            <a:r>
              <a:rPr lang="lv-LV" sz="2600" dirty="0" smtClean="0"/>
              <a:t>Ja </a:t>
            </a:r>
            <a:r>
              <a:rPr lang="lv-LV" sz="2600" b="1" dirty="0" smtClean="0"/>
              <a:t>sieviete</a:t>
            </a:r>
            <a:r>
              <a:rPr lang="lv-LV" sz="2600" dirty="0" smtClean="0"/>
              <a:t> izšķiras </a:t>
            </a:r>
            <a:r>
              <a:rPr lang="lv-LV" sz="2600" b="1" dirty="0" smtClean="0"/>
              <a:t>laist</a:t>
            </a:r>
            <a:r>
              <a:rPr lang="lv-LV" sz="2600" dirty="0" smtClean="0"/>
              <a:t> </a:t>
            </a:r>
            <a:r>
              <a:rPr lang="lv-LV" sz="2600" b="1" dirty="0" smtClean="0"/>
              <a:t>pasaulē dzīvību</a:t>
            </a:r>
            <a:r>
              <a:rPr lang="lv-LV" sz="2600" dirty="0" smtClean="0"/>
              <a:t>, </a:t>
            </a:r>
            <a:r>
              <a:rPr lang="lv-LV" sz="2600" dirty="0" smtClean="0"/>
              <a:t>vai </a:t>
            </a:r>
            <a:r>
              <a:rPr lang="lv-LV" sz="2600" dirty="0" smtClean="0"/>
              <a:t>ja viņa kļūst par </a:t>
            </a:r>
            <a:r>
              <a:rPr lang="lv-LV" sz="2600" b="1" dirty="0" smtClean="0"/>
              <a:t>audžumāti</a:t>
            </a:r>
            <a:r>
              <a:rPr lang="lv-LV" sz="2600" dirty="0" smtClean="0"/>
              <a:t>, </a:t>
            </a:r>
            <a:r>
              <a:rPr lang="lv-LV" sz="2600" dirty="0" smtClean="0"/>
              <a:t>mūsu laikā viņa ir </a:t>
            </a:r>
            <a:r>
              <a:rPr lang="lv-LV" sz="2600" b="1" dirty="0" smtClean="0"/>
              <a:t>varone</a:t>
            </a:r>
            <a:r>
              <a:rPr lang="lv-LV" sz="2600" dirty="0" smtClean="0"/>
              <a:t>, jo viņa izšķiras </a:t>
            </a:r>
            <a:r>
              <a:rPr lang="lv-LV" sz="2600" dirty="0" smtClean="0"/>
              <a:t>par </a:t>
            </a:r>
            <a:r>
              <a:rPr lang="lv-LV" sz="2600" b="1" dirty="0" smtClean="0"/>
              <a:t>negulētām naktīm</a:t>
            </a:r>
            <a:r>
              <a:rPr lang="lv-LV" sz="2600" dirty="0" smtClean="0"/>
              <a:t>, daudzām </a:t>
            </a:r>
            <a:r>
              <a:rPr lang="lv-LV" sz="2600" b="1" dirty="0" smtClean="0"/>
              <a:t>grūtībām</a:t>
            </a:r>
            <a:r>
              <a:rPr lang="lv-LV" sz="2600" dirty="0" smtClean="0"/>
              <a:t>, viņa </a:t>
            </a:r>
            <a:r>
              <a:rPr lang="lv-LV" sz="2600" dirty="0" smtClean="0"/>
              <a:t>izšķiras par </a:t>
            </a:r>
            <a:r>
              <a:rPr lang="lv-LV" sz="2600" b="1" dirty="0" smtClean="0"/>
              <a:t>lielāko</a:t>
            </a:r>
            <a:r>
              <a:rPr lang="lv-LV" sz="2600" dirty="0" smtClean="0"/>
              <a:t> </a:t>
            </a:r>
            <a:r>
              <a:rPr lang="lv-LV" sz="2600" dirty="0" smtClean="0"/>
              <a:t>savas </a:t>
            </a:r>
            <a:r>
              <a:rPr lang="lv-LV" sz="2600" b="1" dirty="0" smtClean="0"/>
              <a:t>dzīves </a:t>
            </a:r>
            <a:r>
              <a:rPr lang="lv-LV" sz="2600" b="1" dirty="0" smtClean="0"/>
              <a:t>misiju</a:t>
            </a:r>
            <a:r>
              <a:rPr lang="lv-LV" sz="2600" dirty="0" smtClean="0"/>
              <a:t>.</a:t>
            </a:r>
            <a:endParaRPr lang="lv-LV" sz="2600" dirty="0" smtClean="0"/>
          </a:p>
          <a:p>
            <a:pPr>
              <a:buFontTx/>
              <a:buChar char="•"/>
            </a:pPr>
            <a:r>
              <a:rPr lang="lv-LV" sz="2600" b="1" dirty="0" smtClean="0"/>
              <a:t>Mūsdienu materiālistiskā </a:t>
            </a:r>
            <a:r>
              <a:rPr lang="lv-LV" sz="2600" dirty="0" smtClean="0"/>
              <a:t>un </a:t>
            </a:r>
            <a:r>
              <a:rPr lang="lv-LV" sz="2600" b="1" dirty="0" smtClean="0"/>
              <a:t>egoistiskā</a:t>
            </a:r>
            <a:r>
              <a:rPr lang="lv-LV" sz="2600" dirty="0" smtClean="0"/>
              <a:t> </a:t>
            </a:r>
            <a:r>
              <a:rPr lang="lv-LV" sz="2600" b="1" dirty="0" smtClean="0"/>
              <a:t>sabiedrībā</a:t>
            </a:r>
            <a:r>
              <a:rPr lang="lv-LV" sz="2600" dirty="0" smtClean="0"/>
              <a:t>, katra </a:t>
            </a:r>
            <a:r>
              <a:rPr lang="lv-LV" sz="2600" b="1" dirty="0" smtClean="0"/>
              <a:t>sieviete</a:t>
            </a:r>
            <a:r>
              <a:rPr lang="lv-LV" sz="2600" dirty="0" smtClean="0"/>
              <a:t>, kas izšķiras par </a:t>
            </a:r>
            <a:r>
              <a:rPr lang="lv-LV" sz="2600" b="1" dirty="0" smtClean="0"/>
              <a:t>bērniņu</a:t>
            </a:r>
            <a:r>
              <a:rPr lang="lv-LV" sz="2600" dirty="0" smtClean="0"/>
              <a:t> ir </a:t>
            </a:r>
            <a:r>
              <a:rPr lang="lv-LV" sz="2600" b="1" dirty="0" smtClean="0"/>
              <a:t>cildināma</a:t>
            </a:r>
            <a:r>
              <a:rPr lang="lv-LV" sz="2600" dirty="0" smtClean="0"/>
              <a:t> un </a:t>
            </a:r>
            <a:r>
              <a:rPr lang="lv-LV" sz="2600" b="1" dirty="0" smtClean="0"/>
              <a:t>atbalstāma</a:t>
            </a:r>
            <a:r>
              <a:rPr lang="lv-LV" sz="2600" dirty="0" smtClean="0"/>
              <a:t>.</a:t>
            </a:r>
          </a:p>
          <a:p>
            <a:pPr>
              <a:buFontTx/>
              <a:buChar char="•"/>
            </a:pPr>
            <a:r>
              <a:rPr lang="lv-LV" sz="2600" b="1" dirty="0" smtClean="0"/>
              <a:t>Paldies</a:t>
            </a:r>
            <a:r>
              <a:rPr lang="lv-LV" sz="2600" dirty="0" smtClean="0"/>
              <a:t> tev, </a:t>
            </a:r>
            <a:r>
              <a:rPr lang="lv-LV" sz="2600" b="1" dirty="0" smtClean="0"/>
              <a:t>māmiņ</a:t>
            </a:r>
            <a:r>
              <a:rPr lang="lv-LV" sz="2600" dirty="0" smtClean="0"/>
              <a:t>, ka </a:t>
            </a:r>
            <a:r>
              <a:rPr lang="lv-LV" sz="2600" b="1" dirty="0" smtClean="0"/>
              <a:t>atļāvi</a:t>
            </a:r>
            <a:r>
              <a:rPr lang="lv-LV" sz="2600" dirty="0" smtClean="0"/>
              <a:t> man </a:t>
            </a:r>
            <a:r>
              <a:rPr lang="lv-LV" sz="2600" b="1" dirty="0" smtClean="0"/>
              <a:t>ienākt</a:t>
            </a:r>
            <a:r>
              <a:rPr lang="lv-LV" sz="2600" dirty="0" smtClean="0"/>
              <a:t> </a:t>
            </a:r>
            <a:r>
              <a:rPr lang="lv-LV" sz="2600" b="1" dirty="0" smtClean="0"/>
              <a:t>pasaulē</a:t>
            </a:r>
            <a:r>
              <a:rPr lang="lv-LV" sz="2600" dirty="0" smtClean="0"/>
              <a:t>. Paldies, māmiņ, ka </a:t>
            </a:r>
            <a:r>
              <a:rPr lang="lv-LV" sz="2600" b="1" dirty="0" smtClean="0"/>
              <a:t>Latvijai</a:t>
            </a:r>
            <a:r>
              <a:rPr lang="lv-LV" sz="2600" dirty="0" smtClean="0"/>
              <a:t> ir </a:t>
            </a:r>
            <a:r>
              <a:rPr lang="lv-LV" sz="2600" b="1" dirty="0" smtClean="0"/>
              <a:t>nākotne</a:t>
            </a:r>
            <a:r>
              <a:rPr lang="lv-LV" sz="2600" dirty="0" smtClean="0"/>
              <a:t>, jo laidi </a:t>
            </a:r>
            <a:r>
              <a:rPr lang="lv-LV" sz="2600" b="1" dirty="0" smtClean="0"/>
              <a:t>mani pasaulē</a:t>
            </a:r>
            <a:r>
              <a:rPr lang="lv-LV" sz="2600" dirty="0" smtClean="0"/>
              <a:t>.</a:t>
            </a:r>
            <a:endParaRPr lang="lv-LV" sz="26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sp>
        <p:nvSpPr>
          <p:cNvPr id="5" name="Rectangle 2"/>
          <p:cNvSpPr>
            <a:spLocks noGrp="1" noChangeArrowheads="1"/>
          </p:cNvSpPr>
          <p:nvPr>
            <p:ph type="title"/>
          </p:nvPr>
        </p:nvSpPr>
        <p:spPr>
          <a:xfrm>
            <a:off x="179388" y="-142900"/>
            <a:ext cx="8964612" cy="1071563"/>
          </a:xfrm>
        </p:spPr>
        <p:txBody>
          <a:bodyPr/>
          <a:lstStyle/>
          <a:p>
            <a:pPr eaLnBrk="1" hangingPunct="1"/>
            <a:r>
              <a:rPr lang="lv-LV" sz="3600" b="1" dirty="0" smtClean="0"/>
              <a:t>Katrs bērns ir Dieva dāvana</a:t>
            </a:r>
            <a:endParaRPr lang="lv-LV" sz="3600" b="1" dirty="0" smtClean="0"/>
          </a:p>
        </p:txBody>
      </p:sp>
      <p:pic>
        <p:nvPicPr>
          <p:cNvPr id="5122" name="Picture 2" descr="Past Events | Drew University"/>
          <p:cNvPicPr>
            <a:picLocks noChangeAspect="1" noChangeArrowheads="1"/>
          </p:cNvPicPr>
          <p:nvPr/>
        </p:nvPicPr>
        <p:blipFill>
          <a:blip r:embed="rId2"/>
          <a:srcRect b="9968"/>
          <a:stretch>
            <a:fillRect/>
          </a:stretch>
        </p:blipFill>
        <p:spPr bwMode="auto">
          <a:xfrm>
            <a:off x="1428728" y="5438362"/>
            <a:ext cx="6448456" cy="14196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2000"/>
                                        <p:tgtEl>
                                          <p:spTgt spid="512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500042"/>
            <a:ext cx="9144000" cy="6463308"/>
          </a:xfrm>
          <a:prstGeom prst="rect">
            <a:avLst/>
          </a:prstGeom>
          <a:noFill/>
          <a:ln w="9525">
            <a:noFill/>
            <a:miter lim="800000"/>
            <a:headEnd/>
            <a:tailEnd/>
          </a:ln>
        </p:spPr>
        <p:txBody>
          <a:bodyPr wrap="square">
            <a:spAutoFit/>
          </a:bodyPr>
          <a:lstStyle/>
          <a:p>
            <a:pPr>
              <a:buFontTx/>
              <a:buChar char="•"/>
            </a:pPr>
            <a:r>
              <a:rPr lang="lv-LV" dirty="0" smtClean="0"/>
              <a:t>Mūsu tauta pasaules karā zaudējusi daudz ļaužu. Rēķina, ka kaujās vien no 1914. līdz 1918. gadam krituši vairāk nekā 30 000. Vēl lielākus upurus prasījuši bēģlu laiki, sevišķi bērnu starpā. Salīdzinot ar agrākiem zaudējumiem, tas, ko mēs tagad, cīnoties par savu pašu brīvību, zaudējam, ir tikai zieds. </a:t>
            </a:r>
            <a:r>
              <a:rPr lang="lv-LV" dirty="0" smtClean="0"/>
              <a:t>Šie </a:t>
            </a:r>
            <a:r>
              <a:rPr lang="lv-LV" dirty="0" smtClean="0"/>
              <a:t>zaudējumi ir jānolīdzina.</a:t>
            </a:r>
            <a:br>
              <a:rPr lang="lv-LV" dirty="0" smtClean="0"/>
            </a:br>
            <a:r>
              <a:rPr lang="lv-LV" dirty="0" smtClean="0"/>
              <a:t>Bet kāda cita lieta ir vēl daudz ļaunāka. Tā ir tā viena vai divu bērnu sistēma vai pat bezbērnība. Kurzemē iedzīvotāju skaits vēl priekš kara stāvēja gandrīz uz vietas, Vidzemē tas auga tikpat lēni kā priede mūsu tīrelī. Tikai Latgale ir palikusi dabiska un nebija ielaidusies nekādās noziedzīgās sistēmās.</a:t>
            </a:r>
            <a:br>
              <a:rPr lang="lv-LV" dirty="0" smtClean="0"/>
            </a:br>
            <a:r>
              <a:rPr lang="lv-LV" dirty="0" smtClean="0"/>
              <a:t>Tagad nu, mīļās tautietes, kad Latvija ir pierādījusi, ka viņa ir dzīvotspējīga, tagad, kur visas sirdis pukst priekš šīs mūsu Latvijas, kur visas rokas pirekš viņasstrādā, kur jūs pašas ne vien nenogurušas strādājat, bet pat ziedojat tai savas rotas, tagad es vēl jūs lūgtu: padariet mūs stiprus, dodiet mums bērnus. Apdomājiet, ja sistēmu vietā katrā mūsu ģimenē mudžētu sešas mazas galviņas, tad jau pēc viena auguma mēs skaitītu Latvijā nevis 2 un pus miljona iedzīvotāju, bet 7 un pus miljona!</a:t>
            </a:r>
            <a:br>
              <a:rPr lang="lv-LV" dirty="0" smtClean="0"/>
            </a:br>
            <a:r>
              <a:rPr lang="lv-LV" dirty="0" smtClean="0"/>
              <a:t>Es paredzu, jūs pacelsiet pirkstu un rādīsiet man citus, daudz lielākus noziedzniekus pret savu tautu - mūsu vecpuišus. Es jums piekrītu. Īsti patrioti viņi nav. Tas ir skaidri. Bet kas ar tiem darāms, par to būs jāaprunājas ar mūsu finanšu ministru.</a:t>
            </a:r>
            <a:br>
              <a:rPr lang="lv-LV" dirty="0" smtClean="0"/>
            </a:br>
            <a:r>
              <a:rPr lang="lv-LV" dirty="0" smtClean="0"/>
              <a:t>Līdz šim jūs, tautietes, dzīvi atsaucāties uz katru aicinājumu pēc </a:t>
            </a:r>
            <a:r>
              <a:rPr lang="lv-LV" dirty="0" smtClean="0"/>
              <a:t>                                        palīdzības</a:t>
            </a:r>
            <a:r>
              <a:rPr lang="lv-LV" dirty="0" smtClean="0"/>
              <a:t>, kad vīrieši vai strādāja, vai karoja, lai uzceltu valsti.  </a:t>
            </a:r>
            <a:r>
              <a:rPr lang="lv-LV" dirty="0" smtClean="0"/>
              <a:t>                                                                      Es esmu </a:t>
            </a:r>
            <a:r>
              <a:rPr lang="lv-LV" dirty="0" smtClean="0"/>
              <a:t>pārliecināts, ka jūs neliegsieties padarīt Latviju stipru </a:t>
            </a:r>
            <a:r>
              <a:rPr lang="lv-LV" dirty="0" smtClean="0"/>
              <a:t>                                                     un varenu</a:t>
            </a:r>
            <a:r>
              <a:rPr lang="lv-LV" dirty="0" smtClean="0"/>
              <a:t>. Un jūs to varat.</a:t>
            </a:r>
            <a:br>
              <a:rPr lang="lv-LV" dirty="0" smtClean="0"/>
            </a:br>
            <a:r>
              <a:rPr lang="lv-LV" dirty="0" smtClean="0"/>
              <a:t>Jānis </a:t>
            </a:r>
            <a:r>
              <a:rPr lang="lv-LV" dirty="0" smtClean="0"/>
              <a:t>Čakste, 1. Latvijas prezidents un 9 bērnu tēvs</a:t>
            </a:r>
            <a:br>
              <a:rPr lang="lv-LV" dirty="0" smtClean="0"/>
            </a:br>
            <a:r>
              <a:rPr lang="lv-LV" dirty="0" smtClean="0"/>
              <a:t>Laikraksts "Tēvija" 1919.g</a:t>
            </a:r>
            <a:r>
              <a:rPr lang="lv-LV" dirty="0" smtClean="0"/>
              <a:t>.</a:t>
            </a:r>
            <a:endParaRPr lang="lv-LV" dirty="0" smtClean="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7</a:t>
            </a:fld>
            <a:endParaRPr lang="lv-LV" smtClean="0"/>
          </a:p>
        </p:txBody>
      </p:sp>
      <p:sp>
        <p:nvSpPr>
          <p:cNvPr id="6" name="Rectangle 2"/>
          <p:cNvSpPr>
            <a:spLocks noGrp="1" noChangeArrowheads="1"/>
          </p:cNvSpPr>
          <p:nvPr>
            <p:ph type="title"/>
          </p:nvPr>
        </p:nvSpPr>
        <p:spPr>
          <a:xfrm>
            <a:off x="0" y="-214338"/>
            <a:ext cx="9144000" cy="1071563"/>
          </a:xfrm>
        </p:spPr>
        <p:txBody>
          <a:bodyPr/>
          <a:lstStyle/>
          <a:p>
            <a:pPr eaLnBrk="1" hangingPunct="1"/>
            <a:r>
              <a:rPr lang="lv-LV" sz="3200" b="1" dirty="0" smtClean="0"/>
              <a:t>Jānis Čakste: diskrēts lūgums mūsu tautietēm</a:t>
            </a:r>
            <a:endParaRPr lang="lv-LV" sz="3200" b="1" dirty="0" smtClean="0"/>
          </a:p>
        </p:txBody>
      </p:sp>
      <p:pic>
        <p:nvPicPr>
          <p:cNvPr id="23554" name="Picture 2" descr="https://2.bp.blogspot.com/-lAenembwJ9w/WOSVpbPip-I/AAAAAAAAAf4/kuBubEAfS9s5SS6cF0mkg3egH5_Kw8aAACLcB/s640/janis-cakste3.jpg"/>
          <p:cNvPicPr>
            <a:picLocks noChangeAspect="1" noChangeArrowheads="1"/>
          </p:cNvPicPr>
          <p:nvPr/>
        </p:nvPicPr>
        <p:blipFill>
          <a:blip r:embed="rId2"/>
          <a:srcRect/>
          <a:stretch>
            <a:fillRect/>
          </a:stretch>
        </p:blipFill>
        <p:spPr bwMode="auto">
          <a:xfrm>
            <a:off x="6643702" y="5174119"/>
            <a:ext cx="2500298" cy="16124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 Mother's Love Drawing by Shaz Aslam | Saatchi Art"/>
          <p:cNvPicPr>
            <a:picLocks noChangeAspect="1" noChangeArrowheads="1"/>
          </p:cNvPicPr>
          <p:nvPr/>
        </p:nvPicPr>
        <p:blipFill>
          <a:blip r:embed="rId2"/>
          <a:srcRect t="5455" b="8635"/>
          <a:stretch>
            <a:fillRect/>
          </a:stretch>
        </p:blipFill>
        <p:spPr bwMode="auto">
          <a:xfrm>
            <a:off x="6143636" y="1928802"/>
            <a:ext cx="3000364" cy="3548412"/>
          </a:xfrm>
          <a:prstGeom prst="ellipse">
            <a:avLst/>
          </a:prstGeom>
          <a:ln>
            <a:noFill/>
          </a:ln>
          <a:effectLst>
            <a:softEdge rad="112500"/>
          </a:effectLst>
        </p:spPr>
      </p:pic>
      <p:sp>
        <p:nvSpPr>
          <p:cNvPr id="10244" name="Rectangle 3"/>
          <p:cNvSpPr>
            <a:spLocks noGrp="1" noChangeArrowheads="1"/>
          </p:cNvSpPr>
          <p:nvPr>
            <p:ph type="body" idx="1"/>
          </p:nvPr>
        </p:nvSpPr>
        <p:spPr>
          <a:xfrm>
            <a:off x="0" y="642918"/>
            <a:ext cx="9144000" cy="1081088"/>
          </a:xfrm>
        </p:spPr>
        <p:txBody>
          <a:bodyPr/>
          <a:lstStyle/>
          <a:p>
            <a:pPr marL="0" indent="0" algn="r">
              <a:lnSpc>
                <a:spcPct val="90000"/>
              </a:lnSpc>
              <a:spcBef>
                <a:spcPct val="0"/>
              </a:spcBef>
              <a:buFontTx/>
              <a:buNone/>
            </a:pPr>
            <a:r>
              <a:rPr lang="lv-LV" sz="2800" i="1" dirty="0" smtClean="0"/>
              <a:t>“Viņa </a:t>
            </a:r>
            <a:r>
              <a:rPr lang="lv-LV" sz="2800" i="1" dirty="0" smtClean="0"/>
              <a:t>ceļas pirms dienas gaismas, gādā barību savai saimei un ierāda kalponēm viņu dienas darbu</a:t>
            </a:r>
            <a:r>
              <a:rPr lang="lv-LV" sz="2800" i="1" dirty="0" smtClean="0"/>
              <a:t>.” </a:t>
            </a:r>
            <a:r>
              <a:rPr lang="lv-LV" sz="2000" i="1" dirty="0" smtClean="0"/>
              <a:t>(</a:t>
            </a:r>
            <a:r>
              <a:rPr lang="lv-LV" sz="2000" i="1" dirty="0" smtClean="0"/>
              <a:t>Sal.pam.31:15</a:t>
            </a:r>
            <a:r>
              <a:rPr lang="lv-LV" sz="2000" i="1" dirty="0" smtClean="0"/>
              <a:t>)</a:t>
            </a:r>
            <a:endParaRPr lang="lv-LV" sz="2800" i="1" dirty="0" smtClean="0"/>
          </a:p>
        </p:txBody>
      </p:sp>
      <p:sp>
        <p:nvSpPr>
          <p:cNvPr id="7" name="Rectangle 6"/>
          <p:cNvSpPr>
            <a:spLocks noChangeArrowheads="1"/>
          </p:cNvSpPr>
          <p:nvPr/>
        </p:nvSpPr>
        <p:spPr bwMode="auto">
          <a:xfrm>
            <a:off x="0" y="1643050"/>
            <a:ext cx="7072330" cy="5262979"/>
          </a:xfrm>
          <a:prstGeom prst="rect">
            <a:avLst/>
          </a:prstGeom>
          <a:noFill/>
          <a:ln w="9525">
            <a:noFill/>
            <a:miter lim="800000"/>
            <a:headEnd/>
            <a:tailEnd/>
          </a:ln>
        </p:spPr>
        <p:txBody>
          <a:bodyPr wrap="square">
            <a:spAutoFit/>
          </a:bodyPr>
          <a:lstStyle/>
          <a:p>
            <a:pPr>
              <a:buFontTx/>
              <a:buChar char="•"/>
            </a:pPr>
            <a:r>
              <a:rPr lang="lv-LV" sz="2800" b="1" dirty="0" smtClean="0"/>
              <a:t>Ikdienas vecāku mīlestības priekšzīme </a:t>
            </a:r>
            <a:r>
              <a:rPr lang="lv-LV" sz="2800" dirty="0" smtClean="0"/>
              <a:t>un</a:t>
            </a:r>
            <a:r>
              <a:rPr lang="lv-LV" sz="2800" b="1" dirty="0" smtClean="0"/>
              <a:t> </a:t>
            </a:r>
            <a:r>
              <a:rPr lang="lv-LV" sz="2800" b="1" dirty="0" smtClean="0"/>
              <a:t>ietekme </a:t>
            </a:r>
            <a:r>
              <a:rPr lang="lv-LV" sz="2800" dirty="0" smtClean="0"/>
              <a:t>uz </a:t>
            </a:r>
            <a:r>
              <a:rPr lang="lv-LV" sz="2800" b="1" dirty="0" smtClean="0"/>
              <a:t>bērniem</a:t>
            </a:r>
            <a:r>
              <a:rPr lang="lv-LV" sz="2800" dirty="0" smtClean="0"/>
              <a:t> ir </a:t>
            </a:r>
            <a:r>
              <a:rPr lang="lv-LV" sz="2800" b="1" dirty="0" smtClean="0"/>
              <a:t>milzīga</a:t>
            </a:r>
            <a:r>
              <a:rPr lang="lv-LV" sz="2800" dirty="0" smtClean="0"/>
              <a:t>.</a:t>
            </a:r>
          </a:p>
          <a:p>
            <a:pPr>
              <a:buFontTx/>
              <a:buChar char="•"/>
            </a:pPr>
            <a:r>
              <a:rPr lang="lv-LV" sz="2800" b="1" dirty="0" smtClean="0"/>
              <a:t>Mīlestība</a:t>
            </a:r>
            <a:r>
              <a:rPr lang="lv-LV" sz="2800" dirty="0" smtClean="0"/>
              <a:t> </a:t>
            </a:r>
            <a:r>
              <a:rPr lang="lv-LV" sz="2800" dirty="0" smtClean="0"/>
              <a:t>māca mums </a:t>
            </a:r>
            <a:r>
              <a:rPr lang="lv-LV" sz="2800" b="1" dirty="0" smtClean="0"/>
              <a:t>sadzīvot</a:t>
            </a:r>
            <a:r>
              <a:rPr lang="lv-LV" sz="2800" dirty="0" smtClean="0"/>
              <a:t>.</a:t>
            </a:r>
          </a:p>
          <a:p>
            <a:pPr>
              <a:buFontTx/>
              <a:buChar char="•"/>
            </a:pPr>
            <a:r>
              <a:rPr lang="lv-LV" sz="2800" b="1" dirty="0" smtClean="0"/>
              <a:t>Mīlestība prasa </a:t>
            </a:r>
            <a:r>
              <a:rPr lang="lv-LV" sz="2800" dirty="0" smtClean="0"/>
              <a:t>manu </a:t>
            </a:r>
            <a:r>
              <a:rPr lang="lv-LV" sz="2800" b="1" dirty="0" smtClean="0"/>
              <a:t>nodošanos</a:t>
            </a:r>
            <a:r>
              <a:rPr lang="lv-LV" sz="2800" dirty="0" smtClean="0"/>
              <a:t> un </a:t>
            </a:r>
            <a:r>
              <a:rPr lang="lv-LV" sz="2800" b="1" dirty="0" smtClean="0"/>
              <a:t>lūgšanu</a:t>
            </a:r>
            <a:r>
              <a:rPr lang="lv-LV" sz="2800" dirty="0" smtClean="0"/>
              <a:t>: </a:t>
            </a:r>
            <a:r>
              <a:rPr lang="lv-LV" sz="2800" i="1" dirty="0" smtClean="0"/>
              <a:t>palīdzi man mīlēt Tevi, Dievs,    un arī mīlēt manus tuvākos</a:t>
            </a:r>
            <a:r>
              <a:rPr lang="lv-LV" sz="2800" dirty="0" smtClean="0"/>
              <a:t>.</a:t>
            </a:r>
          </a:p>
          <a:p>
            <a:pPr>
              <a:buFontTx/>
              <a:buChar char="•"/>
            </a:pPr>
            <a:r>
              <a:rPr lang="lv-LV" sz="2800" b="1" dirty="0" smtClean="0"/>
              <a:t>Egoisms šķeļ</a:t>
            </a:r>
            <a:r>
              <a:rPr lang="lv-LV" sz="2800" dirty="0" smtClean="0"/>
              <a:t>, </a:t>
            </a:r>
            <a:r>
              <a:rPr lang="lv-LV" sz="2800" b="1" dirty="0" smtClean="0"/>
              <a:t>mīlestība vieno</a:t>
            </a:r>
            <a:r>
              <a:rPr lang="lv-LV" sz="2800" dirty="0" smtClean="0"/>
              <a:t>!</a:t>
            </a:r>
          </a:p>
          <a:p>
            <a:pPr>
              <a:buFontTx/>
              <a:buChar char="•"/>
            </a:pPr>
            <a:r>
              <a:rPr lang="lv-LV" sz="2800" dirty="0" smtClean="0"/>
              <a:t>Ir grūti būt </a:t>
            </a:r>
            <a:r>
              <a:rPr lang="lv-LV" sz="2800" b="1" dirty="0" smtClean="0"/>
              <a:t>vienotiem</a:t>
            </a:r>
            <a:r>
              <a:rPr lang="lv-LV" sz="2800" dirty="0" smtClean="0"/>
              <a:t>, ja esam </a:t>
            </a:r>
            <a:r>
              <a:rPr lang="lv-LV" sz="2800" b="1" dirty="0" smtClean="0"/>
              <a:t>egoistiski</a:t>
            </a:r>
            <a:r>
              <a:rPr lang="lv-LV" sz="2800" dirty="0" smtClean="0"/>
              <a:t>.</a:t>
            </a:r>
          </a:p>
          <a:p>
            <a:pPr>
              <a:buFontTx/>
              <a:buChar char="•"/>
            </a:pPr>
            <a:r>
              <a:rPr lang="lv-LV" sz="2800" b="1" dirty="0" smtClean="0"/>
              <a:t>Bērnam</a:t>
            </a:r>
            <a:r>
              <a:rPr lang="lv-LV" sz="2800" dirty="0" smtClean="0"/>
              <a:t> nav vajadzīga </a:t>
            </a:r>
            <a:r>
              <a:rPr lang="lv-LV" sz="2800" b="1" dirty="0" smtClean="0"/>
              <a:t>mamma</a:t>
            </a:r>
            <a:r>
              <a:rPr lang="lv-LV" sz="2800" dirty="0" smtClean="0"/>
              <a:t>, kas </a:t>
            </a:r>
            <a:r>
              <a:rPr lang="lv-LV" sz="2800" b="1" dirty="0" smtClean="0"/>
              <a:t>veido karjeru</a:t>
            </a:r>
            <a:r>
              <a:rPr lang="lv-LV" sz="2800" dirty="0" smtClean="0"/>
              <a:t>, bet kas </a:t>
            </a:r>
            <a:r>
              <a:rPr lang="lv-LV" sz="2800" b="1" dirty="0" smtClean="0"/>
              <a:t>rūpējas</a:t>
            </a:r>
            <a:r>
              <a:rPr lang="lv-LV" sz="2800" dirty="0" smtClean="0"/>
              <a:t> un </a:t>
            </a:r>
            <a:r>
              <a:rPr lang="lv-LV" sz="2800" b="1" dirty="0" smtClean="0"/>
              <a:t>mīl</a:t>
            </a:r>
            <a:r>
              <a:rPr lang="lv-LV" sz="2800" dirty="0" smtClean="0"/>
              <a:t> </a:t>
            </a:r>
            <a:r>
              <a:rPr lang="lv-LV" sz="2800" b="1" dirty="0" smtClean="0"/>
              <a:t>bērnus</a:t>
            </a:r>
            <a:r>
              <a:rPr lang="lv-LV" sz="2800" dirty="0" smtClean="0"/>
              <a:t>.</a:t>
            </a:r>
          </a:p>
          <a:p>
            <a:pPr>
              <a:buFontTx/>
              <a:buChar char="•"/>
            </a:pPr>
            <a:r>
              <a:rPr lang="lv-LV" sz="2800" dirty="0" smtClean="0"/>
              <a:t>Paldies tev, māt, ka tu par mani </a:t>
            </a:r>
            <a:r>
              <a:rPr lang="lv-LV" sz="2800" b="1" dirty="0" smtClean="0"/>
              <a:t>rūpējies</a:t>
            </a:r>
            <a:r>
              <a:rPr lang="lv-LV" sz="2800" dirty="0" smtClean="0"/>
              <a:t>. </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sp>
        <p:nvSpPr>
          <p:cNvPr id="5" name="Rectangle 2"/>
          <p:cNvSpPr>
            <a:spLocks noGrp="1" noChangeArrowheads="1"/>
          </p:cNvSpPr>
          <p:nvPr>
            <p:ph type="title"/>
          </p:nvPr>
        </p:nvSpPr>
        <p:spPr>
          <a:xfrm>
            <a:off x="0" y="-17"/>
            <a:ext cx="9144000" cy="785811"/>
          </a:xfrm>
        </p:spPr>
        <p:txBody>
          <a:bodyPr/>
          <a:lstStyle/>
          <a:p>
            <a:pPr eaLnBrk="1" hangingPunct="1"/>
            <a:r>
              <a:rPr lang="lv-LV" sz="3600" b="1" dirty="0" smtClean="0"/>
              <a:t>2. Mīlestība</a:t>
            </a:r>
            <a:endParaRPr lang="lv-LV" sz="3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 calcmode="lin" valueType="num">
                                      <p:cBhvr additive="base">
                                        <p:cTn id="4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6" end="6"/>
                                            </p:txEl>
                                          </p:spTgt>
                                        </p:tgtEl>
                                        <p:attrNameLst>
                                          <p:attrName>style.visibility</p:attrName>
                                        </p:attrNameLst>
                                      </p:cBhvr>
                                      <p:to>
                                        <p:strVal val="visible"/>
                                      </p:to>
                                    </p:set>
                                    <p:anim calcmode="lin" valueType="num">
                                      <p:cBhvr additive="base">
                                        <p:cTn id="5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orālās vērtības ir cilvēka pamats - Kultūra 2022"/>
          <p:cNvPicPr>
            <a:picLocks noChangeAspect="1" noChangeArrowheads="1"/>
          </p:cNvPicPr>
          <p:nvPr/>
        </p:nvPicPr>
        <p:blipFill>
          <a:blip r:embed="rId2"/>
          <a:srcRect b="11094"/>
          <a:stretch>
            <a:fillRect/>
          </a:stretch>
        </p:blipFill>
        <p:spPr bwMode="auto">
          <a:xfrm>
            <a:off x="6000760" y="4071918"/>
            <a:ext cx="3143250" cy="2786082"/>
          </a:xfrm>
          <a:prstGeom prst="rect">
            <a:avLst/>
          </a:prstGeom>
          <a:ln>
            <a:noFill/>
          </a:ln>
          <a:effectLst>
            <a:softEdge rad="112500"/>
          </a:effectLst>
        </p:spPr>
      </p:pic>
      <p:sp>
        <p:nvSpPr>
          <p:cNvPr id="10244" name="Rectangle 3"/>
          <p:cNvSpPr>
            <a:spLocks noGrp="1" noChangeArrowheads="1"/>
          </p:cNvSpPr>
          <p:nvPr>
            <p:ph type="body" idx="1"/>
          </p:nvPr>
        </p:nvSpPr>
        <p:spPr>
          <a:xfrm>
            <a:off x="0" y="642918"/>
            <a:ext cx="9144000" cy="1081088"/>
          </a:xfrm>
        </p:spPr>
        <p:txBody>
          <a:bodyPr/>
          <a:lstStyle/>
          <a:p>
            <a:pPr marL="0" indent="0" eaLnBrk="1" hangingPunct="1">
              <a:spcBef>
                <a:spcPct val="0"/>
              </a:spcBef>
              <a:buFontTx/>
              <a:buNone/>
            </a:pPr>
            <a:r>
              <a:rPr lang="lv-LV" sz="2800" i="1" dirty="0" smtClean="0"/>
              <a:t>2.Tim.1:5 un pieminu tavu neliekuļoto ticību, kas papriekš mita tavā vecāmātē Loidā un tavā mātē Eunikā, bet es esmu pārliecināts - mīt arī tevī.</a:t>
            </a:r>
          </a:p>
          <a:p>
            <a:pPr marL="0" indent="0" eaLnBrk="1" hangingPunct="1">
              <a:spcBef>
                <a:spcPct val="0"/>
              </a:spcBef>
              <a:buFontTx/>
              <a:buNone/>
            </a:pPr>
            <a:endParaRPr lang="lv-LV" sz="2800" i="1" dirty="0" smtClean="0"/>
          </a:p>
        </p:txBody>
      </p:sp>
      <p:sp>
        <p:nvSpPr>
          <p:cNvPr id="7" name="Rectangle 6"/>
          <p:cNvSpPr>
            <a:spLocks noChangeArrowheads="1"/>
          </p:cNvSpPr>
          <p:nvPr/>
        </p:nvSpPr>
        <p:spPr bwMode="auto">
          <a:xfrm>
            <a:off x="0" y="1857364"/>
            <a:ext cx="6429388" cy="4832092"/>
          </a:xfrm>
          <a:prstGeom prst="rect">
            <a:avLst/>
          </a:prstGeom>
          <a:noFill/>
          <a:ln w="9525">
            <a:noFill/>
            <a:miter lim="800000"/>
            <a:headEnd/>
            <a:tailEnd/>
          </a:ln>
        </p:spPr>
        <p:txBody>
          <a:bodyPr wrap="square">
            <a:spAutoFit/>
          </a:bodyPr>
          <a:lstStyle/>
          <a:p>
            <a:pPr>
              <a:buFontTx/>
              <a:buChar char="•"/>
            </a:pPr>
            <a:r>
              <a:rPr lang="lv-LV" sz="2800" dirty="0" smtClean="0"/>
              <a:t>T.Edisons</a:t>
            </a:r>
            <a:r>
              <a:rPr lang="lv-LV" sz="2800" dirty="0" smtClean="0"/>
              <a:t>: </a:t>
            </a:r>
            <a:r>
              <a:rPr lang="lv-LV" sz="2800" i="1" dirty="0" smtClean="0"/>
              <a:t>mamma mani radīja un es radīju elektrisko spuldzi, lai viņai atlīdzinātu</a:t>
            </a:r>
            <a:r>
              <a:rPr lang="lv-LV" sz="2800" dirty="0" smtClean="0"/>
              <a:t>.</a:t>
            </a:r>
          </a:p>
          <a:p>
            <a:pPr>
              <a:buFontTx/>
              <a:buChar char="•"/>
            </a:pPr>
            <a:r>
              <a:rPr lang="lv-LV" sz="2800" dirty="0" smtClean="0"/>
              <a:t>Ir </a:t>
            </a:r>
            <a:r>
              <a:rPr lang="lv-LV" sz="2800" b="1" dirty="0" smtClean="0"/>
              <a:t>brīnišķīgi</a:t>
            </a:r>
            <a:r>
              <a:rPr lang="lv-LV" sz="2800" dirty="0" smtClean="0"/>
              <a:t>, ja </a:t>
            </a:r>
            <a:r>
              <a:rPr lang="lv-LV" sz="2800" b="1" dirty="0" smtClean="0"/>
              <a:t>vecāki</a:t>
            </a:r>
            <a:r>
              <a:rPr lang="lv-LV" sz="2800" dirty="0" smtClean="0"/>
              <a:t> ir bijuši </a:t>
            </a:r>
            <a:r>
              <a:rPr lang="lv-LV" sz="2800" b="1" dirty="0" smtClean="0"/>
              <a:t>ticīgi</a:t>
            </a:r>
            <a:r>
              <a:rPr lang="lv-LV" sz="2800" dirty="0" smtClean="0"/>
              <a:t> un ir </a:t>
            </a:r>
            <a:r>
              <a:rPr lang="lv-LV" sz="2800" b="1" dirty="0" smtClean="0"/>
              <a:t>lūguši</a:t>
            </a:r>
            <a:r>
              <a:rPr lang="lv-LV" sz="2800" dirty="0" smtClean="0"/>
              <a:t> par </a:t>
            </a:r>
            <a:r>
              <a:rPr lang="lv-LV" sz="2800" b="1" dirty="0" smtClean="0"/>
              <a:t>saviem</a:t>
            </a:r>
            <a:r>
              <a:rPr lang="lv-LV" sz="2800" dirty="0" smtClean="0"/>
              <a:t> </a:t>
            </a:r>
            <a:r>
              <a:rPr lang="lv-LV" sz="2800" b="1" dirty="0" smtClean="0"/>
              <a:t>bērniem</a:t>
            </a:r>
            <a:r>
              <a:rPr lang="lv-LV" sz="2800" dirty="0" smtClean="0"/>
              <a:t>.</a:t>
            </a:r>
          </a:p>
          <a:p>
            <a:pPr>
              <a:buFontTx/>
              <a:buChar char="•"/>
            </a:pPr>
            <a:r>
              <a:rPr lang="lv-LV" sz="2800" dirty="0" smtClean="0"/>
              <a:t>Bet </a:t>
            </a:r>
            <a:r>
              <a:rPr lang="lv-LV" sz="2800" b="1" dirty="0" smtClean="0"/>
              <a:t>ne visiem </a:t>
            </a:r>
            <a:r>
              <a:rPr lang="lv-LV" sz="2800" dirty="0" smtClean="0"/>
              <a:t>ir bijuši tāda </a:t>
            </a:r>
            <a:r>
              <a:rPr lang="lv-LV" sz="2800" b="1" dirty="0" smtClean="0"/>
              <a:t>māmiņa</a:t>
            </a:r>
            <a:r>
              <a:rPr lang="lv-LV" sz="2800" dirty="0" smtClean="0"/>
              <a:t>, bet varbūt </a:t>
            </a:r>
            <a:r>
              <a:rPr lang="lv-LV" sz="2800" b="1" dirty="0" smtClean="0"/>
              <a:t>vecmāmiņa</a:t>
            </a:r>
            <a:r>
              <a:rPr lang="lv-LV" sz="2800" dirty="0" smtClean="0"/>
              <a:t>.</a:t>
            </a:r>
          </a:p>
          <a:p>
            <a:pPr>
              <a:buFontTx/>
              <a:buChar char="•"/>
            </a:pPr>
            <a:r>
              <a:rPr lang="lv-LV" sz="2800" dirty="0" smtClean="0"/>
              <a:t>Bet pat ja </a:t>
            </a:r>
            <a:r>
              <a:rPr lang="lv-LV" sz="2800" b="1" dirty="0" smtClean="0"/>
              <a:t>vecāki nav bijuši ticīgi</a:t>
            </a:r>
            <a:r>
              <a:rPr lang="lv-LV" sz="2800" dirty="0" smtClean="0"/>
              <a:t>, tad ir </a:t>
            </a:r>
            <a:r>
              <a:rPr lang="lv-LV" sz="2800" b="1" dirty="0" smtClean="0"/>
              <a:t>vērtības</a:t>
            </a:r>
            <a:r>
              <a:rPr lang="lv-LV" sz="2800" dirty="0" smtClean="0"/>
              <a:t>, ko viņi mums ir nodevuši.</a:t>
            </a:r>
          </a:p>
          <a:p>
            <a:pPr>
              <a:buFontTx/>
              <a:buChar char="•"/>
            </a:pPr>
            <a:r>
              <a:rPr lang="lv-LV" sz="2800" dirty="0" smtClean="0"/>
              <a:t>Paldies tev, par </a:t>
            </a:r>
            <a:r>
              <a:rPr lang="lv-LV" sz="2800" b="1" dirty="0" smtClean="0"/>
              <a:t>ticību</a:t>
            </a:r>
            <a:r>
              <a:rPr lang="lv-LV" sz="2800" dirty="0" smtClean="0"/>
              <a:t> un tām </a:t>
            </a:r>
            <a:r>
              <a:rPr lang="lv-LV" sz="2800" b="1" dirty="0" smtClean="0"/>
              <a:t>vērtībām</a:t>
            </a:r>
            <a:r>
              <a:rPr lang="lv-LV" sz="2800" dirty="0" smtClean="0"/>
              <a:t>, ko tu man esi </a:t>
            </a:r>
            <a:r>
              <a:rPr lang="lv-LV" sz="2800" b="1" dirty="0" smtClean="0"/>
              <a:t>iemācījusi</a:t>
            </a:r>
            <a:r>
              <a:rPr lang="lv-LV" sz="2800" dirty="0" smtClean="0"/>
              <a:t>.</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sp>
        <p:nvSpPr>
          <p:cNvPr id="5" name="Rectangle 2"/>
          <p:cNvSpPr>
            <a:spLocks noGrp="1" noChangeArrowheads="1"/>
          </p:cNvSpPr>
          <p:nvPr>
            <p:ph type="title"/>
          </p:nvPr>
        </p:nvSpPr>
        <p:spPr>
          <a:xfrm>
            <a:off x="0" y="71421"/>
            <a:ext cx="9144000" cy="500059"/>
          </a:xfrm>
        </p:spPr>
        <p:txBody>
          <a:bodyPr/>
          <a:lstStyle/>
          <a:p>
            <a:pPr eaLnBrk="1" hangingPunct="1"/>
            <a:r>
              <a:rPr lang="lv-LV" sz="3600" b="1" dirty="0" smtClean="0"/>
              <a:t>3. Ticība, Vērtības</a:t>
            </a:r>
            <a:endParaRPr lang="lv-LV" sz="3600" b="1" dirty="0" smtClean="0"/>
          </a:p>
        </p:txBody>
      </p:sp>
      <p:pic>
        <p:nvPicPr>
          <p:cNvPr id="3076" name="Picture 4" descr="TICĪBA | MAZSALACAS BAPTISTU DRAUDZE"/>
          <p:cNvPicPr>
            <a:picLocks noChangeAspect="1" noChangeArrowheads="1"/>
          </p:cNvPicPr>
          <p:nvPr/>
        </p:nvPicPr>
        <p:blipFill>
          <a:blip r:embed="rId3"/>
          <a:srcRect/>
          <a:stretch>
            <a:fillRect/>
          </a:stretch>
        </p:blipFill>
        <p:spPr bwMode="auto">
          <a:xfrm>
            <a:off x="6080397" y="1857364"/>
            <a:ext cx="3063635" cy="21431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fade">
                                      <p:cBhvr>
                                        <p:cTn id="11" dur="2000"/>
                                        <p:tgtEl>
                                          <p:spTgt spid="3076"/>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2000"/>
                                        <p:tgtEl>
                                          <p:spTgt spid="3074"/>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additive="base">
                                        <p:cTn id="2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 calcmode="lin" valueType="num">
                                      <p:cBhvr additive="base">
                                        <p:cTn id="3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3" end="3"/>
                                            </p:txEl>
                                          </p:spTgt>
                                        </p:tgtEl>
                                        <p:attrNameLst>
                                          <p:attrName>style.visibility</p:attrName>
                                        </p:attrNameLst>
                                      </p:cBhvr>
                                      <p:to>
                                        <p:strVal val="visible"/>
                                      </p:to>
                                    </p:set>
                                    <p:anim calcmode="lin" valueType="num">
                                      <p:cBhvr additive="base">
                                        <p:cTn id="3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anim calcmode="lin" valueType="num">
                                      <p:cBhvr additive="base">
                                        <p:cTn id="4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2505</TotalTime>
  <Words>731</Words>
  <Application>Microsoft Office PowerPoint</Application>
  <PresentationFormat>On-screen Show (4:3)</PresentationFormat>
  <Paragraphs>81</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Sal.pam.1:7-8 Māmiņdiena</vt:lpstr>
      <vt:lpstr>ASV prezidents Ābrahams Linkolns</vt:lpstr>
      <vt:lpstr>4. bauslis </vt:lpstr>
      <vt:lpstr>Pateicība savai māmiņai</vt:lpstr>
      <vt:lpstr>1. Māte ir dzīvības devēja</vt:lpstr>
      <vt:lpstr>Katrs bērns ir Dieva dāvana</vt:lpstr>
      <vt:lpstr>Jānis Čakste: diskrēts lūgums mūsu tautietēm</vt:lpstr>
      <vt:lpstr>2. Mīlestība</vt:lpstr>
      <vt:lpstr>3. Ticība, Vērtības</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89</cp:revision>
  <dcterms:created xsi:type="dcterms:W3CDTF">2010-10-07T14:46:11Z</dcterms:created>
  <dcterms:modified xsi:type="dcterms:W3CDTF">2022-05-05T13:35:50Z</dcterms:modified>
</cp:coreProperties>
</file>