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84" r:id="rId4"/>
    <p:sldId id="276" r:id="rId5"/>
    <p:sldId id="261" r:id="rId6"/>
    <p:sldId id="268" r:id="rId7"/>
    <p:sldId id="286" r:id="rId8"/>
    <p:sldId id="273" r:id="rId9"/>
    <p:sldId id="274" r:id="rId10"/>
    <p:sldId id="275" r:id="rId11"/>
    <p:sldId id="279" r:id="rId12"/>
    <p:sldId id="272" r:id="rId13"/>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12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721F6AE-AEA6-40CA-A45A-5579A9F52AF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E3FFC02-9863-4228-BBBC-DCD76D6D6961}"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591C8B1-FAF2-4683-888C-0FA5F107CB5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C0A8A25-0593-4BF9-A1C7-34B7E522B7E0}"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646BCC5-9264-4500-A6C0-0960D1C39926}"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9A89A19-D6BD-447F-801A-56892458E2B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631C880-916F-43D3-9DEB-928B9B1A41F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3831A5B4-AEB5-4B20-8A03-312824BE8DD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8F56939-8265-4DE1-8962-BF649FFC097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D326338-64CF-4CB6-B282-1585EEB4F571}"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058DC36-F904-493E-BC0D-74339D3F0B2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44B71E4-1BB2-40A6-A88C-0C9A6A414ADC}"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Jonas.3:10 - 4:11 </a:t>
            </a:r>
            <a:br>
              <a:rPr lang="lv-LV" sz="4000" b="1" smtClean="0">
                <a:solidFill>
                  <a:schemeClr val="tx1"/>
                </a:solidFill>
              </a:rPr>
            </a:br>
            <a:r>
              <a:rPr lang="lv-LV" sz="4000" b="1" smtClean="0">
                <a:solidFill>
                  <a:schemeClr val="tx1"/>
                </a:solidFill>
              </a:rPr>
              <a:t>Dieva tēvišķā mīlestība</a:t>
            </a:r>
          </a:p>
        </p:txBody>
      </p:sp>
      <p:pic>
        <p:nvPicPr>
          <p:cNvPr id="2051" name="Picture 3" descr="DOVE019"/>
          <p:cNvPicPr>
            <a:picLocks noChangeAspect="1" noChangeArrowheads="1"/>
          </p:cNvPicPr>
          <p:nvPr/>
        </p:nvPicPr>
        <p:blipFill>
          <a:blip r:embed="rId2" cstate="print"/>
          <a:srcRect/>
          <a:stretch>
            <a:fillRect/>
          </a:stretch>
        </p:blipFill>
        <p:spPr bwMode="auto">
          <a:xfrm>
            <a:off x="357188" y="53975"/>
            <a:ext cx="714375" cy="1017588"/>
          </a:xfrm>
          <a:prstGeom prst="rect">
            <a:avLst/>
          </a:prstGeom>
          <a:noFill/>
          <a:ln w="9525">
            <a:noFill/>
            <a:miter lim="800000"/>
            <a:headEnd/>
            <a:tailEnd/>
          </a:ln>
        </p:spPr>
      </p:pic>
      <p:sp>
        <p:nvSpPr>
          <p:cNvPr id="2052"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21.aug.2022</a:t>
            </a:r>
            <a:endParaRPr lang="lv-LV" sz="2000" dirty="0"/>
          </a:p>
        </p:txBody>
      </p:sp>
      <p:pic>
        <p:nvPicPr>
          <p:cNvPr id="2056" name="Picture 8" descr="http://s1.hubimg.com/u/1563940_f520.jpg"/>
          <p:cNvPicPr>
            <a:picLocks noChangeAspect="1" noChangeArrowheads="1"/>
          </p:cNvPicPr>
          <p:nvPr/>
        </p:nvPicPr>
        <p:blipFill>
          <a:blip r:embed="rId3" cstate="print"/>
          <a:srcRect/>
          <a:stretch>
            <a:fillRect/>
          </a:stretch>
        </p:blipFill>
        <p:spPr bwMode="auto">
          <a:xfrm>
            <a:off x="928662" y="1127161"/>
            <a:ext cx="7358114" cy="573083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sz="2800" smtClean="0"/>
              <a:t>Jņ.3:16-17 „</a:t>
            </a:r>
            <a:r>
              <a:rPr lang="lv-LV" sz="2800" i="1" smtClean="0"/>
              <a:t>Jo tik ļoti Dievs pasauli mīlējis, ka Viņš devis Savu vienpiedzimušo Dēlu, lai neviens, kas Viņam tic, nepazustu, bet dabūtu mūžīgo dzīvību, jo Dievs Savu Dēlu nav sūtījis pasaulē, lai Tas pasauli tiesātu, bet lai pasaule caur Viņu tiktu glābta.”</a:t>
            </a:r>
            <a:endParaRPr lang="lv-LV" sz="2600" smtClean="0"/>
          </a:p>
        </p:txBody>
      </p:sp>
      <p:sp>
        <p:nvSpPr>
          <p:cNvPr id="7" name="Rectangle 6"/>
          <p:cNvSpPr>
            <a:spLocks noChangeArrowheads="1"/>
          </p:cNvSpPr>
          <p:nvPr/>
        </p:nvSpPr>
        <p:spPr bwMode="auto">
          <a:xfrm>
            <a:off x="0" y="1714500"/>
            <a:ext cx="5715008" cy="4832092"/>
          </a:xfrm>
          <a:prstGeom prst="rect">
            <a:avLst/>
          </a:prstGeom>
          <a:noFill/>
          <a:ln w="9525">
            <a:noFill/>
            <a:miter lim="800000"/>
            <a:headEnd/>
            <a:tailEnd/>
          </a:ln>
        </p:spPr>
        <p:txBody>
          <a:bodyPr wrap="square">
            <a:spAutoFit/>
          </a:bodyPr>
          <a:lstStyle/>
          <a:p>
            <a:pPr>
              <a:buFontTx/>
              <a:buChar char="•"/>
            </a:pPr>
            <a:r>
              <a:rPr lang="lv-LV" sz="2800" b="1" dirty="0" smtClean="0"/>
              <a:t>Cilvēki</a:t>
            </a:r>
            <a:r>
              <a:rPr lang="lv-LV" sz="2800" dirty="0" smtClean="0"/>
              <a:t> </a:t>
            </a:r>
            <a:r>
              <a:rPr lang="lv-LV" sz="2800" dirty="0"/>
              <a:t>ir </a:t>
            </a:r>
            <a:r>
              <a:rPr lang="lv-LV" sz="2800" b="1" dirty="0"/>
              <a:t>Dieva</a:t>
            </a:r>
            <a:r>
              <a:rPr lang="lv-LV" sz="2800" dirty="0"/>
              <a:t> </a:t>
            </a:r>
            <a:r>
              <a:rPr lang="lv-LV" sz="2800" b="1" dirty="0"/>
              <a:t>radība</a:t>
            </a:r>
            <a:r>
              <a:rPr lang="lv-LV" sz="2800" dirty="0"/>
              <a:t> arī pēc </a:t>
            </a:r>
            <a:r>
              <a:rPr lang="lv-LV" sz="2800" b="1" dirty="0"/>
              <a:t>grēkā krišanas</a:t>
            </a:r>
            <a:r>
              <a:rPr lang="lv-LV" sz="2800" dirty="0"/>
              <a:t>. </a:t>
            </a:r>
            <a:endParaRPr lang="lv-LV" sz="2800" dirty="0" smtClean="0"/>
          </a:p>
          <a:p>
            <a:pPr>
              <a:buFontTx/>
              <a:buChar char="•"/>
            </a:pPr>
            <a:r>
              <a:rPr lang="lv-LV" sz="2800" dirty="0" smtClean="0"/>
              <a:t>Kad </a:t>
            </a:r>
            <a:r>
              <a:rPr lang="lv-LV" sz="2800" b="1" dirty="0" smtClean="0"/>
              <a:t>cilvēki paliek ļauni </a:t>
            </a:r>
            <a:r>
              <a:rPr lang="lv-LV" sz="2800" dirty="0" smtClean="0"/>
              <a:t>un </a:t>
            </a:r>
            <a:r>
              <a:rPr lang="lv-LV" sz="2800" b="1" dirty="0" smtClean="0"/>
              <a:t>grēko</a:t>
            </a:r>
            <a:r>
              <a:rPr lang="lv-LV" sz="2800" dirty="0" smtClean="0"/>
              <a:t>, </a:t>
            </a:r>
            <a:r>
              <a:rPr lang="lv-LV" sz="2800" b="1" dirty="0" smtClean="0"/>
              <a:t>Dievs pacietīgi gaida</a:t>
            </a:r>
            <a:r>
              <a:rPr lang="lv-LV" sz="2800" dirty="0" smtClean="0"/>
              <a:t>, līdz tie </a:t>
            </a:r>
            <a:r>
              <a:rPr lang="lv-LV" sz="2800" b="1" dirty="0" smtClean="0"/>
              <a:t>atgriezīsies no grēkiem</a:t>
            </a:r>
            <a:r>
              <a:rPr lang="lv-LV" sz="2800" dirty="0" smtClean="0"/>
              <a:t>.</a:t>
            </a:r>
            <a:endParaRPr lang="lv-LV" sz="2800" dirty="0"/>
          </a:p>
          <a:p>
            <a:pPr>
              <a:buFontTx/>
              <a:buChar char="•"/>
            </a:pPr>
            <a:r>
              <a:rPr lang="lv-LV" sz="2800" b="1" dirty="0"/>
              <a:t>Dieva dziļākā būtība</a:t>
            </a:r>
            <a:r>
              <a:rPr lang="lv-LV" sz="2800" dirty="0"/>
              <a:t> ir </a:t>
            </a:r>
            <a:r>
              <a:rPr lang="lv-LV" sz="2800" b="1" dirty="0"/>
              <a:t>mīlestība</a:t>
            </a:r>
            <a:r>
              <a:rPr lang="lv-LV" sz="2800" dirty="0"/>
              <a:t>! </a:t>
            </a:r>
          </a:p>
          <a:p>
            <a:pPr>
              <a:buFontTx/>
              <a:buChar char="•"/>
            </a:pPr>
            <a:r>
              <a:rPr lang="lv-LV" sz="2800" b="1" dirty="0" smtClean="0"/>
              <a:t>Dieva </a:t>
            </a:r>
            <a:r>
              <a:rPr lang="lv-LV" sz="2800" b="1" dirty="0"/>
              <a:t>mīlestību </a:t>
            </a:r>
            <a:r>
              <a:rPr lang="lv-LV" sz="2800" dirty="0"/>
              <a:t>var </a:t>
            </a:r>
            <a:r>
              <a:rPr lang="lv-LV" sz="2800" dirty="0" smtClean="0"/>
              <a:t>visā </a:t>
            </a:r>
            <a:r>
              <a:rPr lang="lv-LV" sz="2800" b="1" dirty="0" smtClean="0"/>
              <a:t>pilnībā</a:t>
            </a:r>
            <a:r>
              <a:rPr lang="lv-LV" sz="2800" dirty="0" smtClean="0"/>
              <a:t> sastapt </a:t>
            </a:r>
            <a:r>
              <a:rPr lang="lv-LV" sz="2800" b="1" dirty="0"/>
              <a:t>tikai Dēlā</a:t>
            </a:r>
            <a:r>
              <a:rPr lang="lv-LV" sz="2800" b="1" dirty="0" smtClean="0"/>
              <a:t>! Ārpus </a:t>
            </a:r>
            <a:r>
              <a:rPr lang="lv-LV" sz="2800" b="1" dirty="0"/>
              <a:t>Kristus</a:t>
            </a:r>
            <a:r>
              <a:rPr lang="lv-LV" sz="2800" dirty="0"/>
              <a:t> skatīdamies </a:t>
            </a:r>
            <a:r>
              <a:rPr lang="lv-LV" sz="2800" b="1" dirty="0"/>
              <a:t>pasaulē</a:t>
            </a:r>
            <a:r>
              <a:rPr lang="lv-LV" sz="2800" dirty="0"/>
              <a:t> mēs šo </a:t>
            </a:r>
            <a:r>
              <a:rPr lang="lv-LV" sz="2800" b="1" dirty="0"/>
              <a:t>mīlestību neieraudzīsim</a:t>
            </a:r>
            <a:r>
              <a:rPr lang="lv-LV" sz="2800" dirty="0"/>
              <a:t>. </a:t>
            </a:r>
          </a:p>
        </p:txBody>
      </p:sp>
      <p:pic>
        <p:nvPicPr>
          <p:cNvPr id="6" name="Picture 4" descr="BIBLE016"/>
          <p:cNvPicPr>
            <a:picLocks noChangeAspect="1" noChangeArrowheads="1"/>
          </p:cNvPicPr>
          <p:nvPr/>
        </p:nvPicPr>
        <p:blipFill>
          <a:blip r:embed="rId2" cstate="print"/>
          <a:srcRect/>
          <a:stretch>
            <a:fillRect/>
          </a:stretch>
        </p:blipFill>
        <p:spPr bwMode="auto">
          <a:xfrm>
            <a:off x="5857883" y="1571625"/>
            <a:ext cx="3286117" cy="5286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8" name="Picture 8" descr="http://2.bp.blogspot.com/-_DlLDOB-YzI/TbhsmRBKdoI/AAAAAAAAAkA/s7cOheOGw5o/s1600/jonah_angry.jpg"/>
          <p:cNvPicPr>
            <a:picLocks noChangeAspect="1" noChangeArrowheads="1"/>
          </p:cNvPicPr>
          <p:nvPr/>
        </p:nvPicPr>
        <p:blipFill>
          <a:blip r:embed="rId2" cstate="print"/>
          <a:srcRect/>
          <a:stretch>
            <a:fillRect/>
          </a:stretch>
        </p:blipFill>
        <p:spPr bwMode="auto">
          <a:xfrm>
            <a:off x="1571604" y="3286124"/>
            <a:ext cx="6429375" cy="3571876"/>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9144000" cy="3046413"/>
          </a:xfrm>
          <a:prstGeom prst="rect">
            <a:avLst/>
          </a:prstGeom>
          <a:noFill/>
          <a:ln w="9525">
            <a:noFill/>
            <a:miter lim="800000"/>
            <a:headEnd/>
            <a:tailEnd/>
          </a:ln>
        </p:spPr>
        <p:txBody>
          <a:bodyPr>
            <a:spAutoFit/>
          </a:bodyPr>
          <a:lstStyle/>
          <a:p>
            <a:pPr>
              <a:buFontTx/>
              <a:buChar char="•"/>
            </a:pPr>
            <a:r>
              <a:rPr lang="lv-LV" sz="3200" b="1" dirty="0"/>
              <a:t>Dievs</a:t>
            </a:r>
            <a:r>
              <a:rPr lang="lv-LV" sz="3200" dirty="0"/>
              <a:t>, izmantojot savu </a:t>
            </a:r>
            <a:r>
              <a:rPr lang="lv-LV" sz="3200" b="1" dirty="0"/>
              <a:t>kalpu Jonu</a:t>
            </a:r>
            <a:r>
              <a:rPr lang="lv-LV" sz="3200" dirty="0"/>
              <a:t>, </a:t>
            </a:r>
            <a:r>
              <a:rPr lang="lv-LV" sz="3200" b="1" dirty="0"/>
              <a:t>māca</a:t>
            </a:r>
            <a:r>
              <a:rPr lang="lv-LV" sz="3200" dirty="0"/>
              <a:t> mums savu </a:t>
            </a:r>
            <a:r>
              <a:rPr lang="lv-LV" sz="3200" b="1" dirty="0"/>
              <a:t>tēvišķo</a:t>
            </a:r>
            <a:r>
              <a:rPr lang="lv-LV" sz="3200" dirty="0"/>
              <a:t> </a:t>
            </a:r>
            <a:r>
              <a:rPr lang="lv-LV" sz="3200" b="1" dirty="0"/>
              <a:t>mīlestību</a:t>
            </a:r>
            <a:r>
              <a:rPr lang="lv-LV" sz="3200" dirty="0"/>
              <a:t>, skaidro to ar </a:t>
            </a:r>
            <a:r>
              <a:rPr lang="lv-LV" sz="3200" b="1" dirty="0"/>
              <a:t>vārdiem</a:t>
            </a:r>
            <a:r>
              <a:rPr lang="lv-LV" sz="3200" dirty="0"/>
              <a:t> un rāda ar </a:t>
            </a:r>
            <a:r>
              <a:rPr lang="lv-LV" sz="3200" b="1" dirty="0"/>
              <a:t>darbiem</a:t>
            </a:r>
            <a:r>
              <a:rPr lang="lv-LV" sz="3200" dirty="0"/>
              <a:t>.</a:t>
            </a:r>
          </a:p>
          <a:p>
            <a:pPr>
              <a:buFontTx/>
              <a:buChar char="•"/>
            </a:pPr>
            <a:r>
              <a:rPr lang="lv-LV" sz="3200" dirty="0"/>
              <a:t>Un grib, lai </a:t>
            </a:r>
            <a:r>
              <a:rPr lang="lv-LV" sz="3200" b="1" dirty="0"/>
              <a:t>mums</a:t>
            </a:r>
            <a:r>
              <a:rPr lang="lv-LV" sz="3200" dirty="0"/>
              <a:t> līdz ar </a:t>
            </a:r>
            <a:r>
              <a:rPr lang="lv-LV" sz="3200" b="1" dirty="0"/>
              <a:t>Jonu būtu</a:t>
            </a:r>
            <a:r>
              <a:rPr lang="lv-LV" sz="3200" dirty="0"/>
              <a:t> tāda pati </a:t>
            </a:r>
            <a:r>
              <a:rPr lang="lv-LV" sz="3200" b="1" dirty="0"/>
              <a:t>tēvišķa mīlestība</a:t>
            </a:r>
            <a:r>
              <a:rPr lang="lv-LV" sz="3200" dirty="0"/>
              <a:t>, kā Viņam pret </a:t>
            </a:r>
            <a:r>
              <a:rPr lang="lv-LV" sz="3200" b="1" dirty="0"/>
              <a:t>apkārtējiem</a:t>
            </a:r>
            <a:r>
              <a:rPr lang="lv-LV" sz="3200" dirty="0"/>
              <a:t> </a:t>
            </a:r>
            <a:r>
              <a:rPr lang="lv-LV" sz="3200" b="1" dirty="0" smtClean="0"/>
              <a:t>iedzīvotājiem</a:t>
            </a:r>
            <a:r>
              <a:rPr lang="lv-LV" sz="3200" dirty="0" smtClean="0"/>
              <a:t>. </a:t>
            </a:r>
            <a:r>
              <a:rPr lang="lv-LV" sz="3200" dirty="0"/>
              <a:t>Āmen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0248"/>
                                        </p:tgtEl>
                                        <p:attrNameLst>
                                          <p:attrName>style.visibility</p:attrName>
                                        </p:attrNameLst>
                                      </p:cBhvr>
                                      <p:to>
                                        <p:strVal val="visible"/>
                                      </p:to>
                                    </p:set>
                                    <p:animEffect transition="in" filter="fade">
                                      <p:cBhvr>
                                        <p:cTn id="17" dur="2000"/>
                                        <p:tgtEl>
                                          <p:spTgt spid="10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Jonas.3:10 - 4:11 </a:t>
            </a:r>
            <a:br>
              <a:rPr lang="lv-LV" sz="4000" b="1" smtClean="0">
                <a:solidFill>
                  <a:schemeClr val="tx1"/>
                </a:solidFill>
              </a:rPr>
            </a:br>
            <a:r>
              <a:rPr lang="lv-LV" sz="4000" b="1" smtClean="0">
                <a:solidFill>
                  <a:schemeClr val="tx1"/>
                </a:solidFill>
              </a:rPr>
              <a:t>Dieva tēvišķā mīlestība</a:t>
            </a:r>
          </a:p>
        </p:txBody>
      </p:sp>
      <p:pic>
        <p:nvPicPr>
          <p:cNvPr id="2051" name="Picture 3" descr="DOVE019"/>
          <p:cNvPicPr>
            <a:picLocks noChangeAspect="1" noChangeArrowheads="1"/>
          </p:cNvPicPr>
          <p:nvPr/>
        </p:nvPicPr>
        <p:blipFill>
          <a:blip r:embed="rId2" cstate="print"/>
          <a:srcRect/>
          <a:stretch>
            <a:fillRect/>
          </a:stretch>
        </p:blipFill>
        <p:spPr bwMode="auto">
          <a:xfrm>
            <a:off x="357188" y="53975"/>
            <a:ext cx="714375" cy="1017588"/>
          </a:xfrm>
          <a:prstGeom prst="rect">
            <a:avLst/>
          </a:prstGeom>
          <a:noFill/>
          <a:ln w="9525">
            <a:noFill/>
            <a:miter lim="800000"/>
            <a:headEnd/>
            <a:tailEnd/>
          </a:ln>
        </p:spPr>
      </p:pic>
      <p:sp>
        <p:nvSpPr>
          <p:cNvPr id="2052"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spcBef>
                <a:spcPct val="50000"/>
              </a:spcBef>
            </a:pPr>
            <a:r>
              <a:rPr lang="lv-LV" sz="2000" dirty="0" smtClean="0"/>
              <a:t>21.aug.2022</a:t>
            </a:r>
            <a:endParaRPr lang="lv-LV" sz="2000" dirty="0"/>
          </a:p>
        </p:txBody>
      </p:sp>
      <p:sp>
        <p:nvSpPr>
          <p:cNvPr id="6" name="Rectangle 5"/>
          <p:cNvSpPr/>
          <p:nvPr/>
        </p:nvSpPr>
        <p:spPr>
          <a:xfrm>
            <a:off x="0" y="1285860"/>
            <a:ext cx="9144000" cy="5693866"/>
          </a:xfrm>
          <a:prstGeom prst="rect">
            <a:avLst/>
          </a:prstGeom>
        </p:spPr>
        <p:txBody>
          <a:bodyPr wrap="square">
            <a:spAutoFit/>
          </a:bodyPr>
          <a:lstStyle/>
          <a:p>
            <a:pPr algn="just"/>
            <a:r>
              <a:rPr lang="lv-LV" sz="2600" i="1" dirty="0" smtClean="0"/>
              <a:t>10 Un, kad Dievs redzēja viņu [</a:t>
            </a:r>
            <a:r>
              <a:rPr lang="lv-LV" sz="2600" i="1" dirty="0" err="1" smtClean="0"/>
              <a:t>Ninives</a:t>
            </a:r>
            <a:r>
              <a:rPr lang="lv-LV" sz="2600" i="1" dirty="0" smtClean="0"/>
              <a:t> iedzīvotāju] darbus, redzēja, ka viņi atgriezušies no sava ļaunā ceļa, tad Viņam kļuva žēl tā ļaunuma, ko Viņš bija teicies viņiem nodarīt, un Viņš viņiem to nenodarīja. 1 Tas sagādāja Jonam lielu vilšanos, un viņš iedegās dusmās. 2 Viņš tad piesauca lūgšanā To Kungu un teica: "Ak, Kungs, vai tas nav tieši tas, ko es teicu, kad es biju vēl savā zemē? Tādēļ es priekšlaikus steidzos aizbēgt uz </a:t>
            </a:r>
            <a:r>
              <a:rPr lang="lv-LV" sz="2600" i="1" dirty="0" err="1" smtClean="0"/>
              <a:t>Taršišu</a:t>
            </a:r>
            <a:r>
              <a:rPr lang="lv-LV" sz="2600" i="1" dirty="0" smtClean="0"/>
              <a:t>, jo es zināju, ka Tu esi žēlīgs un mīlestības pilns Dievs, lēnprātīgs un bagāts žēlastībā, kam paredzamā ļaunuma pašam žēl. 3 </a:t>
            </a:r>
            <a:r>
              <a:rPr lang="lv-LV" sz="2600" dirty="0" smtClean="0"/>
              <a:t>Kungs, atņem jel man dvēseli, jo man labāk mirt nekā dzīvot!” </a:t>
            </a:r>
            <a:r>
              <a:rPr lang="lv-LV" sz="2600" i="1" dirty="0" smtClean="0"/>
              <a:t>4 Un Kungs teica: “Vai tev piedien dusmot?” 5 Jona devās projām no pilsētas, apsēdās pilsētas austrumu pusē, darināja sev pajumi, apsēdās tās ēnā, lai redzētu, kas pilsētā notiks. </a:t>
            </a:r>
            <a:endParaRPr lang="en-US" sz="2600" i="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071546"/>
            <a:ext cx="9144000" cy="5478423"/>
          </a:xfrm>
          <a:prstGeom prst="rect">
            <a:avLst/>
          </a:prstGeom>
        </p:spPr>
        <p:txBody>
          <a:bodyPr wrap="square">
            <a:spAutoFit/>
          </a:bodyPr>
          <a:lstStyle/>
          <a:p>
            <a:pPr algn="just"/>
            <a:r>
              <a:rPr lang="lv-LV" sz="2500" i="1" dirty="0" smtClean="0"/>
              <a:t>6 Un Kungs Dievs sūtīja ricinus stādu, lai tas aug pār Jonu, ka ēna kristu viņam uz galvas un paglābtu viņu no grūtuma, un Jona priecājās par šo ricinus stādu ar lielu prieku. 7 Bet nākamās dienas ausmā Dievs sūtīja tārpu, lai dur ricinus stādu, ka tas nokalst. 8 Kad uzlēca saule, Dievs sūtīja svelošu austrumvēju, un saule dūra Jonas galvu, un tas pagura un lūdzās savā dvēselē, lai tā mirtu, sacīdams: “Labāk man mirt nekā dzīvot!” 9 Un Dievs teica Jonam: “Vai tev piedien dusmot ricinus stāda dēļ?” Un Jona teica: “Piedien man dusmot, ka mirstu!” 10 Un Kungs teica: “Tev žēl ricinus stāda, kura dēļ tu neesi pūlējies un ko neesi audzējis, kas izdīga vienā naktī un nākamajā naktī iznīka, – 11 un man lai nebūtu žēl lielās pilsētas </a:t>
            </a:r>
            <a:r>
              <a:rPr lang="lv-LV" sz="2500" i="1" dirty="0" err="1" smtClean="0"/>
              <a:t>Ninives</a:t>
            </a:r>
            <a:r>
              <a:rPr lang="lv-LV" sz="2500" i="1" dirty="0" smtClean="0"/>
              <a:t>, kur ir vairāk cilvēku nekā simt divdesmit tūkstoši, kas nezina atšķirt savu labo roku no kreisās, un daudz lopu?!”</a:t>
            </a:r>
            <a:endParaRPr lang="en-US" sz="2500" i="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714375"/>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571480"/>
            <a:ext cx="9144000" cy="1754326"/>
          </a:xfrm>
          <a:prstGeom prst="rect">
            <a:avLst/>
          </a:prstGeom>
          <a:noFill/>
          <a:ln w="9525">
            <a:noFill/>
            <a:miter lim="800000"/>
            <a:headEnd/>
            <a:tailEnd/>
          </a:ln>
        </p:spPr>
        <p:txBody>
          <a:bodyPr wrap="square">
            <a:spAutoFit/>
          </a:bodyPr>
          <a:lstStyle/>
          <a:p>
            <a:pPr>
              <a:buFontTx/>
              <a:buChar char="•"/>
            </a:pPr>
            <a:r>
              <a:rPr lang="lv-LV" sz="3600" dirty="0"/>
              <a:t>Izcils </a:t>
            </a:r>
            <a:r>
              <a:rPr lang="lv-LV" sz="3600" b="1" dirty="0"/>
              <a:t>notikums no VD</a:t>
            </a:r>
          </a:p>
          <a:p>
            <a:pPr>
              <a:buFontTx/>
              <a:buChar char="•"/>
            </a:pPr>
            <a:r>
              <a:rPr lang="lv-LV" sz="3600" dirty="0"/>
              <a:t>Dievs parāda savu </a:t>
            </a:r>
            <a:r>
              <a:rPr lang="lv-LV" sz="3600" b="1" dirty="0" smtClean="0"/>
              <a:t>Tēvišķo</a:t>
            </a:r>
            <a:r>
              <a:rPr lang="lv-LV" sz="3600" dirty="0" smtClean="0"/>
              <a:t> </a:t>
            </a:r>
            <a:r>
              <a:rPr lang="lv-LV" sz="3600" b="1" dirty="0"/>
              <a:t>mīlestību</a:t>
            </a:r>
            <a:r>
              <a:rPr lang="lv-LV" sz="3600" dirty="0"/>
              <a:t> </a:t>
            </a:r>
            <a:r>
              <a:rPr lang="lv-LV" sz="3600" dirty="0" smtClean="0"/>
              <a:t>ar kuru viņš grib </a:t>
            </a:r>
            <a:r>
              <a:rPr lang="lv-LV" sz="3600" b="1" dirty="0" smtClean="0"/>
              <a:t>glābt visus cilvēkus</a:t>
            </a:r>
            <a:r>
              <a:rPr lang="lv-LV" sz="3600" dirty="0" smtClean="0"/>
              <a:t>! </a:t>
            </a:r>
            <a:endParaRPr lang="lv-LV" sz="3600" b="1" dirty="0"/>
          </a:p>
        </p:txBody>
      </p:sp>
      <p:pic>
        <p:nvPicPr>
          <p:cNvPr id="3080" name="Picture 8" descr="http://3.bp.blogspot.com/-5KL_bO9H0mg/TWJAYif6H6I/AAAAAAAALfk/rmpdAX60kJY/s1600/US_2_201001_9502_9511_jonah_whale.jpg"/>
          <p:cNvPicPr>
            <a:picLocks noChangeAspect="1" noChangeArrowheads="1"/>
          </p:cNvPicPr>
          <p:nvPr/>
        </p:nvPicPr>
        <p:blipFill>
          <a:blip r:embed="rId2" cstate="print"/>
          <a:srcRect/>
          <a:stretch>
            <a:fillRect/>
          </a:stretch>
        </p:blipFill>
        <p:spPr bwMode="auto">
          <a:xfrm>
            <a:off x="5572132" y="2214554"/>
            <a:ext cx="3571868" cy="4643446"/>
          </a:xfrm>
          <a:prstGeom prst="rect">
            <a:avLst/>
          </a:prstGeom>
          <a:ln>
            <a:noFill/>
          </a:ln>
          <a:effectLst>
            <a:softEdge rad="112500"/>
          </a:effectLst>
        </p:spPr>
      </p:pic>
      <p:pic>
        <p:nvPicPr>
          <p:cNvPr id="3078" name="Picture 6" descr="Attēlu rezultāti vaicājumam “Ninive”"/>
          <p:cNvPicPr>
            <a:picLocks noChangeAspect="1" noChangeArrowheads="1"/>
          </p:cNvPicPr>
          <p:nvPr/>
        </p:nvPicPr>
        <p:blipFill>
          <a:blip r:embed="rId3" cstate="print"/>
          <a:srcRect/>
          <a:stretch>
            <a:fillRect/>
          </a:stretch>
        </p:blipFill>
        <p:spPr bwMode="auto">
          <a:xfrm>
            <a:off x="0" y="2500306"/>
            <a:ext cx="5734050" cy="42148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8"/>
                                        </p:tgtEl>
                                        <p:attrNameLst>
                                          <p:attrName>style.visibility</p:attrName>
                                        </p:attrNameLst>
                                      </p:cBhvr>
                                      <p:to>
                                        <p:strVal val="visible"/>
                                      </p:to>
                                    </p:set>
                                    <p:animEffect transition="in" filter="fade">
                                      <p:cBhvr>
                                        <p:cTn id="11" dur="2000"/>
                                        <p:tgtEl>
                                          <p:spTgt spid="3078"/>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3080"/>
                                        </p:tgtEl>
                                        <p:attrNameLst>
                                          <p:attrName>style.visibility</p:attrName>
                                        </p:attrNameLst>
                                      </p:cBhvr>
                                      <p:to>
                                        <p:strVal val="visible"/>
                                      </p:to>
                                    </p:set>
                                    <p:animEffect transition="in" filter="fade">
                                      <p:cBhvr>
                                        <p:cTn id="19" dur="2000"/>
                                        <p:tgtEl>
                                          <p:spTgt spid="30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04" name="Picture 8" descr="Attēlu rezultāti vaicājumam “Prophet Jonah mad at God”"/>
          <p:cNvPicPr>
            <a:picLocks noChangeAspect="1" noChangeArrowheads="1"/>
          </p:cNvPicPr>
          <p:nvPr/>
        </p:nvPicPr>
        <p:blipFill>
          <a:blip r:embed="rId2" cstate="print"/>
          <a:srcRect/>
          <a:stretch>
            <a:fillRect/>
          </a:stretch>
        </p:blipFill>
        <p:spPr bwMode="auto">
          <a:xfrm>
            <a:off x="6429388" y="2285992"/>
            <a:ext cx="2714612" cy="3743325"/>
          </a:xfrm>
          <a:prstGeom prst="rect">
            <a:avLst/>
          </a:prstGeom>
          <a:ln>
            <a:noFill/>
          </a:ln>
          <a:effectLst>
            <a:softEdge rad="112500"/>
          </a:effectLst>
        </p:spPr>
      </p:pic>
      <p:sp>
        <p:nvSpPr>
          <p:cNvPr id="10244" name="Rectangle 3"/>
          <p:cNvSpPr>
            <a:spLocks noGrp="1" noChangeArrowheads="1"/>
          </p:cNvSpPr>
          <p:nvPr>
            <p:ph type="body" idx="1"/>
          </p:nvPr>
        </p:nvSpPr>
        <p:spPr>
          <a:xfrm>
            <a:off x="-323850" y="0"/>
            <a:ext cx="9467850" cy="1081088"/>
          </a:xfrm>
        </p:spPr>
        <p:txBody>
          <a:bodyPr/>
          <a:lstStyle/>
          <a:p>
            <a:pPr algn="just"/>
            <a:r>
              <a:rPr lang="lv-LV" sz="2800" i="1" dirty="0" smtClean="0"/>
              <a:t>10 Un, kad Dievs redzēja viņu [</a:t>
            </a:r>
            <a:r>
              <a:rPr lang="lv-LV" sz="2800" i="1" dirty="0" err="1" smtClean="0"/>
              <a:t>Ninives</a:t>
            </a:r>
            <a:r>
              <a:rPr lang="lv-LV" sz="2800" i="1" dirty="0" smtClean="0"/>
              <a:t> iedzīvotāju] darbus, redzēja, ka viņi atgriezušies no sava ļaunā ceļa, tad Viņam kļuva žēl tā ļaunuma, ko Viņš bija teicies viņiem nodarīt, un Viņš viņiem to nenodarīja. 1 Tas sagādāja Jonam lielu vilšanos, un viņš iedegās dusmās.</a:t>
            </a:r>
            <a:endParaRPr lang="lv-LV" sz="2800" dirty="0" smtClean="0"/>
          </a:p>
          <a:p>
            <a:pPr algn="just">
              <a:lnSpc>
                <a:spcPct val="90000"/>
              </a:lnSpc>
              <a:buFontTx/>
              <a:buNone/>
            </a:pPr>
            <a:endParaRPr lang="en-US" sz="2600" i="1" dirty="0" smtClean="0"/>
          </a:p>
        </p:txBody>
      </p:sp>
      <p:sp>
        <p:nvSpPr>
          <p:cNvPr id="7" name="Rectangle 6"/>
          <p:cNvSpPr>
            <a:spLocks noChangeArrowheads="1"/>
          </p:cNvSpPr>
          <p:nvPr/>
        </p:nvSpPr>
        <p:spPr bwMode="auto">
          <a:xfrm>
            <a:off x="0" y="2143125"/>
            <a:ext cx="6858016" cy="4832092"/>
          </a:xfrm>
          <a:prstGeom prst="rect">
            <a:avLst/>
          </a:prstGeom>
          <a:noFill/>
          <a:ln w="9525">
            <a:noFill/>
            <a:miter lim="800000"/>
            <a:headEnd/>
            <a:tailEnd/>
          </a:ln>
        </p:spPr>
        <p:txBody>
          <a:bodyPr wrap="square">
            <a:spAutoFit/>
          </a:bodyPr>
          <a:lstStyle/>
          <a:p>
            <a:pPr>
              <a:buFontTx/>
              <a:buChar char="•"/>
            </a:pPr>
            <a:r>
              <a:rPr lang="lv-LV" sz="2800" b="1" dirty="0" smtClean="0"/>
              <a:t>Dievs piesola </a:t>
            </a:r>
            <a:r>
              <a:rPr lang="lv-LV" sz="2800" b="1" dirty="0" err="1" smtClean="0"/>
              <a:t>Ninivei</a:t>
            </a:r>
            <a:r>
              <a:rPr lang="lv-LV" sz="2800" b="1" dirty="0" smtClean="0"/>
              <a:t> galu</a:t>
            </a:r>
            <a:r>
              <a:rPr lang="lv-LV" sz="2800" dirty="0" smtClean="0"/>
              <a:t>, ja tā </a:t>
            </a:r>
            <a:r>
              <a:rPr lang="lv-LV" sz="2800" b="1" dirty="0" smtClean="0"/>
              <a:t>neatgriezīsies</a:t>
            </a:r>
            <a:r>
              <a:rPr lang="lv-LV" sz="2800" dirty="0" smtClean="0"/>
              <a:t> </a:t>
            </a:r>
            <a:r>
              <a:rPr lang="lv-LV" sz="2800" b="1" dirty="0" smtClean="0"/>
              <a:t>no saviem grēkiem</a:t>
            </a:r>
            <a:r>
              <a:rPr lang="lv-LV" sz="2800" dirty="0" smtClean="0"/>
              <a:t>.</a:t>
            </a:r>
          </a:p>
          <a:p>
            <a:pPr>
              <a:buFontTx/>
              <a:buChar char="•"/>
            </a:pPr>
            <a:r>
              <a:rPr lang="lv-LV" sz="2800" dirty="0" smtClean="0"/>
              <a:t>Ievērosim - </a:t>
            </a:r>
            <a:r>
              <a:rPr lang="lv-LV" sz="2800" b="1" i="1" dirty="0" smtClean="0"/>
              <a:t>Nevis darīt labus darbus</a:t>
            </a:r>
            <a:r>
              <a:rPr lang="lv-LV" sz="2800" dirty="0" smtClean="0"/>
              <a:t>, bet </a:t>
            </a:r>
            <a:r>
              <a:rPr lang="lv-LV" sz="2800" b="1" i="1" dirty="0" smtClean="0"/>
              <a:t>atgriezties no grēkiem</a:t>
            </a:r>
            <a:r>
              <a:rPr lang="lv-LV" sz="2800" dirty="0" smtClean="0"/>
              <a:t>.</a:t>
            </a:r>
          </a:p>
          <a:p>
            <a:pPr>
              <a:buFontTx/>
              <a:buChar char="•"/>
            </a:pPr>
            <a:r>
              <a:rPr lang="lv-LV" sz="2800" dirty="0" smtClean="0"/>
              <a:t>Dievs sūta </a:t>
            </a:r>
            <a:r>
              <a:rPr lang="lv-LV" sz="2800" b="1" dirty="0" smtClean="0"/>
              <a:t>Jonu</a:t>
            </a:r>
            <a:r>
              <a:rPr lang="lv-LV" sz="2800" dirty="0" smtClean="0"/>
              <a:t> </a:t>
            </a:r>
            <a:r>
              <a:rPr lang="lv-LV" sz="2800" b="1" dirty="0" smtClean="0"/>
              <a:t>sludināt</a:t>
            </a:r>
            <a:r>
              <a:rPr lang="lv-LV" sz="2800" dirty="0" smtClean="0"/>
              <a:t>, lai viņi </a:t>
            </a:r>
            <a:r>
              <a:rPr lang="lv-LV" sz="2800" b="1" dirty="0" smtClean="0"/>
              <a:t>atgriežas no grēkiem </a:t>
            </a:r>
            <a:r>
              <a:rPr lang="lv-LV" sz="2800" dirty="0" smtClean="0"/>
              <a:t>un viņus pārņēma </a:t>
            </a:r>
            <a:r>
              <a:rPr lang="lv-LV" sz="2800" b="1" dirty="0" smtClean="0"/>
              <a:t>bailes</a:t>
            </a:r>
            <a:r>
              <a:rPr lang="lv-LV" sz="2800" dirty="0" smtClean="0"/>
              <a:t> un viņi atgriezās no sava ļaunuma.</a:t>
            </a:r>
          </a:p>
          <a:p>
            <a:pPr>
              <a:buFontTx/>
              <a:buChar char="•"/>
            </a:pPr>
            <a:r>
              <a:rPr lang="lv-LV" sz="2800" dirty="0" smtClean="0"/>
              <a:t>Dievs ir </a:t>
            </a:r>
            <a:r>
              <a:rPr lang="lv-LV" sz="2800" dirty="0"/>
              <a:t>arī </a:t>
            </a:r>
            <a:r>
              <a:rPr lang="lv-LV" sz="2800" b="1" dirty="0"/>
              <a:t>soģis</a:t>
            </a:r>
            <a:r>
              <a:rPr lang="lv-LV" sz="2800" dirty="0"/>
              <a:t> un </a:t>
            </a:r>
            <a:r>
              <a:rPr lang="lv-LV" sz="2800" b="1" dirty="0"/>
              <a:t>tiesnesis</a:t>
            </a:r>
            <a:r>
              <a:rPr lang="lv-LV" sz="2800" dirty="0"/>
              <a:t>, bet tā </a:t>
            </a:r>
            <a:r>
              <a:rPr lang="lv-LV" sz="2800" b="1" dirty="0"/>
              <a:t>dziļākā</a:t>
            </a:r>
            <a:r>
              <a:rPr lang="lv-LV" sz="2800" dirty="0"/>
              <a:t> būtība ir </a:t>
            </a:r>
            <a:r>
              <a:rPr lang="lv-LV" sz="2800" b="1" dirty="0"/>
              <a:t>mīlestība</a:t>
            </a:r>
          </a:p>
          <a:p>
            <a:pPr>
              <a:buFontTx/>
              <a:buChar char="•"/>
            </a:pPr>
            <a:r>
              <a:rPr lang="lv-LV" sz="2800" dirty="0"/>
              <a:t>Dievam ir </a:t>
            </a:r>
            <a:r>
              <a:rPr lang="lv-LV" sz="2800" b="1" dirty="0"/>
              <a:t>dārgs katrs</a:t>
            </a:r>
            <a:r>
              <a:rPr lang="lv-LV" sz="2800" dirty="0"/>
              <a:t> </a:t>
            </a:r>
            <a:r>
              <a:rPr lang="lv-LV" sz="2800" b="1" dirty="0" smtClean="0"/>
              <a:t>cilvēks</a:t>
            </a:r>
            <a:r>
              <a:rPr lang="lv-LV" sz="2800" b="1" dirty="0"/>
              <a:t> </a:t>
            </a:r>
            <a:r>
              <a:rPr lang="lv-LV" sz="2800" b="1" dirty="0" smtClean="0"/>
              <a:t>un kur nu vēl vesela pilsēta!</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4"/>
                                        </p:tgtEl>
                                        <p:attrNameLst>
                                          <p:attrName>style.visibility</p:attrName>
                                        </p:attrNameLst>
                                      </p:cBhvr>
                                      <p:to>
                                        <p:strVal val="visible"/>
                                      </p:to>
                                    </p:set>
                                    <p:animEffect transition="in" filter="fade">
                                      <p:cBhvr>
                                        <p:cTn id="11" dur="2000"/>
                                        <p:tgtEl>
                                          <p:spTgt spid="410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2000"/>
                                        <p:tgtEl>
                                          <p:spTgt spid="7">
                                            <p:txEl>
                                              <p:pRg st="3" end="3"/>
                                            </p:txEl>
                                          </p:spTgt>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fade">
                                      <p:cBhvr>
                                        <p:cTn id="19" dur="2000"/>
                                        <p:tgtEl>
                                          <p:spTgt spid="7">
                                            <p:txEl>
                                              <p:pRg st="0" end="0"/>
                                            </p:txEl>
                                          </p:spTgt>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fade">
                                      <p:cBhvr>
                                        <p:cTn id="23" dur="2000"/>
                                        <p:tgtEl>
                                          <p:spTgt spid="7">
                                            <p:txEl>
                                              <p:pRg st="1" end="1"/>
                                            </p:txEl>
                                          </p:spTgt>
                                        </p:tgtEl>
                                      </p:cBhvr>
                                    </p:animEffect>
                                  </p:childTnLst>
                                </p:cTn>
                              </p:par>
                            </p:childTnLst>
                          </p:cTn>
                        </p:par>
                        <p:par>
                          <p:cTn id="24" fill="hold">
                            <p:stCondLst>
                              <p:cond delay="8000"/>
                            </p:stCondLst>
                            <p:childTnLst>
                              <p:par>
                                <p:cTn id="25" presetID="10" presetClass="entr" presetSubtype="0" fill="hold"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Effect transition="in" filter="fade">
                                      <p:cBhvr>
                                        <p:cTn id="27" dur="2000"/>
                                        <p:tgtEl>
                                          <p:spTgt spid="7">
                                            <p:txEl>
                                              <p:pRg st="2" end="2"/>
                                            </p:txEl>
                                          </p:spTgt>
                                        </p:tgtEl>
                                      </p:cBhvr>
                                    </p:animEffect>
                                  </p:childTnLst>
                                </p:cTn>
                              </p:par>
                            </p:childTnLst>
                          </p:cTn>
                        </p:par>
                        <p:par>
                          <p:cTn id="28" fill="hold">
                            <p:stCondLst>
                              <p:cond delay="10000"/>
                            </p:stCondLst>
                            <p:childTnLst>
                              <p:par>
                                <p:cTn id="29" presetID="10" presetClass="entr" presetSubtype="0"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20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dirty="0" smtClean="0"/>
              <a:t>   </a:t>
            </a:r>
            <a:r>
              <a:rPr lang="lv-LV" sz="2800" i="1" dirty="0" smtClean="0"/>
              <a:t>2 Viņš tad piesauca lūgšanā To Kungu un teica: "Ak, Kungs, vai tas nav tieši tas, ko es teicu, kad es biju vēl savā zemē? Tādēļ es priekšlaikus steidzos aizbēgt uz </a:t>
            </a:r>
            <a:r>
              <a:rPr lang="lv-LV" sz="2800" i="1" dirty="0" err="1" smtClean="0"/>
              <a:t>Taršišu</a:t>
            </a:r>
            <a:r>
              <a:rPr lang="lv-LV" sz="2800" i="1" dirty="0" smtClean="0"/>
              <a:t>, jo es zināju, ka Tu esi žēlīgs un mīlestības pilns Dievs, lēnprātīgs un bagāts žēlastībā, kam paredzamā ļaunuma pašam žēl.</a:t>
            </a:r>
            <a:endParaRPr lang="lv-LV" sz="2800" dirty="0" smtClean="0"/>
          </a:p>
          <a:p>
            <a:pPr algn="just">
              <a:buFontTx/>
              <a:buNone/>
            </a:pPr>
            <a:endParaRPr lang="en-US" sz="2200" i="1" dirty="0" smtClean="0"/>
          </a:p>
        </p:txBody>
      </p:sp>
      <p:sp>
        <p:nvSpPr>
          <p:cNvPr id="7" name="Rectangle 6"/>
          <p:cNvSpPr>
            <a:spLocks noChangeArrowheads="1"/>
          </p:cNvSpPr>
          <p:nvPr/>
        </p:nvSpPr>
        <p:spPr bwMode="auto">
          <a:xfrm>
            <a:off x="0" y="2481263"/>
            <a:ext cx="6500813" cy="4401205"/>
          </a:xfrm>
          <a:prstGeom prst="rect">
            <a:avLst/>
          </a:prstGeom>
          <a:noFill/>
          <a:ln w="9525">
            <a:noFill/>
            <a:miter lim="800000"/>
            <a:headEnd/>
            <a:tailEnd/>
          </a:ln>
        </p:spPr>
        <p:txBody>
          <a:bodyPr>
            <a:spAutoFit/>
          </a:bodyPr>
          <a:lstStyle/>
          <a:p>
            <a:pPr>
              <a:buFontTx/>
              <a:buChar char="•"/>
            </a:pPr>
            <a:r>
              <a:rPr lang="lv-LV" sz="2800" b="1" dirty="0"/>
              <a:t>Jonam</a:t>
            </a:r>
            <a:r>
              <a:rPr lang="lv-LV" sz="2800" dirty="0"/>
              <a:t> vēl </a:t>
            </a:r>
            <a:r>
              <a:rPr lang="lv-LV" sz="2800" b="1" dirty="0"/>
              <a:t>nav Dieva sirds</a:t>
            </a:r>
            <a:r>
              <a:rPr lang="lv-LV" sz="2800" dirty="0"/>
              <a:t> </a:t>
            </a:r>
            <a:r>
              <a:rPr lang="lv-LV" sz="2800" dirty="0" smtClean="0"/>
              <a:t>    attiecībā </a:t>
            </a:r>
            <a:r>
              <a:rPr lang="lv-LV" sz="2800" dirty="0"/>
              <a:t>uz </a:t>
            </a:r>
            <a:r>
              <a:rPr lang="lv-LV" sz="2800" b="1" dirty="0" err="1"/>
              <a:t>Ninives</a:t>
            </a:r>
            <a:r>
              <a:rPr lang="lv-LV" sz="2800" dirty="0"/>
              <a:t> </a:t>
            </a:r>
            <a:r>
              <a:rPr lang="lv-LV" sz="2800" b="1" dirty="0"/>
              <a:t>iedz</a:t>
            </a:r>
            <a:r>
              <a:rPr lang="lv-LV" sz="2800" dirty="0"/>
              <a:t>.</a:t>
            </a:r>
          </a:p>
          <a:p>
            <a:pPr>
              <a:buFontTx/>
              <a:buChar char="•"/>
            </a:pPr>
            <a:r>
              <a:rPr lang="lv-LV" sz="2800" dirty="0"/>
              <a:t>Tā vietā, lai </a:t>
            </a:r>
            <a:r>
              <a:rPr lang="lv-LV" sz="2800" b="1" dirty="0"/>
              <a:t>priecātos</a:t>
            </a:r>
            <a:r>
              <a:rPr lang="lv-LV" sz="2800" dirty="0"/>
              <a:t> par to, ka milzīga </a:t>
            </a:r>
            <a:r>
              <a:rPr lang="lv-LV" sz="2800" b="1" dirty="0"/>
              <a:t>pilsēta</a:t>
            </a:r>
            <a:r>
              <a:rPr lang="lv-LV" sz="2800" dirty="0"/>
              <a:t> ar </a:t>
            </a:r>
            <a:r>
              <a:rPr lang="lv-LV" sz="2800" b="1" dirty="0" smtClean="0"/>
              <a:t>120</a:t>
            </a:r>
            <a:r>
              <a:rPr lang="lv-LV" sz="2800" b="1" dirty="0"/>
              <a:t> 000 iedz. </a:t>
            </a:r>
            <a:r>
              <a:rPr lang="lv-LV" sz="2800" b="1" dirty="0" smtClean="0"/>
              <a:t>                 </a:t>
            </a:r>
            <a:r>
              <a:rPr lang="lv-LV" sz="2800" dirty="0" smtClean="0"/>
              <a:t>ir </a:t>
            </a:r>
            <a:r>
              <a:rPr lang="lv-LV" sz="2800" b="1" dirty="0"/>
              <a:t>atgriezusies</a:t>
            </a:r>
            <a:r>
              <a:rPr lang="lv-LV" sz="2800" dirty="0"/>
              <a:t> </a:t>
            </a:r>
          </a:p>
          <a:p>
            <a:pPr>
              <a:buFontTx/>
              <a:buChar char="•"/>
            </a:pPr>
            <a:r>
              <a:rPr lang="lv-LV" sz="2800" b="1" dirty="0"/>
              <a:t>Jona</a:t>
            </a:r>
            <a:r>
              <a:rPr lang="lv-LV" sz="2800" dirty="0"/>
              <a:t> domā tikai </a:t>
            </a:r>
            <a:r>
              <a:rPr lang="lv-LV" sz="2800" b="1" dirty="0"/>
              <a:t>par </a:t>
            </a:r>
            <a:r>
              <a:rPr lang="lv-LV" sz="2800" b="1" dirty="0" smtClean="0"/>
              <a:t>SEVI.</a:t>
            </a:r>
            <a:endParaRPr lang="lv-LV" sz="2800" b="1" dirty="0"/>
          </a:p>
          <a:p>
            <a:pPr>
              <a:buFontTx/>
              <a:buChar char="•"/>
            </a:pPr>
            <a:r>
              <a:rPr lang="lv-LV" sz="2800" dirty="0"/>
              <a:t>Kā ar </a:t>
            </a:r>
            <a:r>
              <a:rPr lang="lv-LV" sz="2800" b="1" dirty="0"/>
              <a:t>mums</a:t>
            </a:r>
            <a:r>
              <a:rPr lang="lv-LV" sz="2800" dirty="0"/>
              <a:t>? </a:t>
            </a:r>
          </a:p>
          <a:p>
            <a:pPr>
              <a:buFontTx/>
              <a:buChar char="•"/>
            </a:pPr>
            <a:r>
              <a:rPr lang="lv-LV" sz="2800" dirty="0"/>
              <a:t>Vai </a:t>
            </a:r>
            <a:r>
              <a:rPr lang="lv-LV" sz="2800" dirty="0" smtClean="0"/>
              <a:t>mums </a:t>
            </a:r>
            <a:r>
              <a:rPr lang="lv-LV" sz="2800" b="1" dirty="0" smtClean="0"/>
              <a:t>deg sirds </a:t>
            </a:r>
            <a:r>
              <a:rPr lang="lv-LV" sz="2800" dirty="0" smtClean="0"/>
              <a:t>par     </a:t>
            </a:r>
            <a:r>
              <a:rPr lang="lv-LV" sz="2800" b="1" dirty="0" smtClean="0"/>
              <a:t>apkārtējiem</a:t>
            </a:r>
            <a:r>
              <a:rPr lang="lv-LV" sz="2800" dirty="0" smtClean="0"/>
              <a:t> </a:t>
            </a:r>
            <a:r>
              <a:rPr lang="lv-LV" sz="2800" b="1" dirty="0" smtClean="0"/>
              <a:t>iedzīvotājiem, kas   notiks ar viņu dvēselēm?</a:t>
            </a:r>
            <a:endParaRPr lang="lv-LV" sz="2800" b="1" dirty="0"/>
          </a:p>
        </p:txBody>
      </p:sp>
      <p:pic>
        <p:nvPicPr>
          <p:cNvPr id="6" name="Picture 6" descr="http://1.bp.blogspot.com/-Tv2CdYJJsvM/TaUK7D1bC6I/AAAAAAAAAQw/fWjI7jumHxU/s1600/Jonah_shore.jpg"/>
          <p:cNvPicPr>
            <a:picLocks noChangeAspect="1" noChangeArrowheads="1"/>
          </p:cNvPicPr>
          <p:nvPr/>
        </p:nvPicPr>
        <p:blipFill>
          <a:blip r:embed="rId2" cstate="print"/>
          <a:srcRect/>
          <a:stretch>
            <a:fillRect/>
          </a:stretch>
        </p:blipFill>
        <p:spPr bwMode="auto">
          <a:xfrm>
            <a:off x="5429256" y="2071678"/>
            <a:ext cx="3714744" cy="47863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7"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print"/>
          <a:srcRect r="3555" b="7085"/>
          <a:stretch>
            <a:fillRect/>
          </a:stretch>
        </p:blipFill>
        <p:spPr bwMode="auto">
          <a:xfrm flipH="1">
            <a:off x="0" y="3429000"/>
            <a:ext cx="9144000" cy="3451804"/>
          </a:xfrm>
          <a:prstGeom prst="rect">
            <a:avLst/>
          </a:prstGeom>
          <a:ln>
            <a:noFill/>
          </a:ln>
          <a:effectLst>
            <a:softEdge rad="112500"/>
          </a:effectLst>
        </p:spPr>
      </p:pic>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7</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7</a:t>
            </a:fld>
            <a:endParaRPr lang="lv-LV" sz="1400"/>
          </a:p>
        </p:txBody>
      </p:sp>
      <p:sp>
        <p:nvSpPr>
          <p:cNvPr id="62466" name="Rectangle 2"/>
          <p:cNvSpPr>
            <a:spLocks noChangeArrowheads="1"/>
          </p:cNvSpPr>
          <p:nvPr/>
        </p:nvSpPr>
        <p:spPr bwMode="auto">
          <a:xfrm>
            <a:off x="0" y="0"/>
            <a:ext cx="9144000"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smtClean="0">
                <a:latin typeface="+mj-lt"/>
                <a:ea typeface="+mj-ea"/>
                <a:cs typeface="+mj-cs"/>
              </a:rPr>
              <a:t>Dieva misija</a:t>
            </a:r>
            <a:endParaRPr lang="lv-LV" sz="4800" b="1" dirty="0">
              <a:latin typeface="+mj-lt"/>
              <a:ea typeface="+mj-ea"/>
              <a:cs typeface="+mj-cs"/>
            </a:endParaRPr>
          </a:p>
        </p:txBody>
      </p:sp>
      <p:sp>
        <p:nvSpPr>
          <p:cNvPr id="7" name="Rectangle 6"/>
          <p:cNvSpPr>
            <a:spLocks noChangeArrowheads="1"/>
          </p:cNvSpPr>
          <p:nvPr/>
        </p:nvSpPr>
        <p:spPr bwMode="auto">
          <a:xfrm>
            <a:off x="0" y="642918"/>
            <a:ext cx="9144000" cy="3046988"/>
          </a:xfrm>
          <a:prstGeom prst="rect">
            <a:avLst/>
          </a:prstGeom>
          <a:noFill/>
          <a:ln w="9525">
            <a:noFill/>
            <a:miter lim="800000"/>
            <a:headEnd/>
            <a:tailEnd/>
          </a:ln>
        </p:spPr>
        <p:txBody>
          <a:bodyPr wrap="square">
            <a:spAutoFit/>
          </a:bodyPr>
          <a:lstStyle/>
          <a:p>
            <a:pPr eaLnBrk="0" hangingPunct="0">
              <a:buFont typeface="Arial" pitchFamily="34" charset="0"/>
              <a:buChar char="•"/>
            </a:pPr>
            <a:r>
              <a:rPr lang="lv-LV" sz="2800" b="1" dirty="0" smtClean="0"/>
              <a:t>Jēzus sirds</a:t>
            </a:r>
            <a:r>
              <a:rPr lang="lv-LV" sz="2800" dirty="0" smtClean="0"/>
              <a:t>: „</a:t>
            </a:r>
            <a:r>
              <a:rPr lang="lv-LV" sz="2800" i="1" dirty="0" smtClean="0"/>
              <a:t>Tas ir labi un patīkami Dieva, mūsu Pestītāja, priekšā, kas grib, lai visi cilvēki tiek izglābti un nāk pie patiesības atziņas</a:t>
            </a:r>
            <a:r>
              <a:rPr lang="lv-LV" sz="2800" dirty="0" smtClean="0"/>
              <a:t>.” (1.Tim.2:3-4)</a:t>
            </a:r>
          </a:p>
          <a:p>
            <a:pPr eaLnBrk="0" hangingPunct="0">
              <a:buFont typeface="Arial" pitchFamily="34" charset="0"/>
              <a:buChar char="•"/>
            </a:pPr>
            <a:r>
              <a:rPr lang="lv-LV" sz="3600" b="1" dirty="0" smtClean="0">
                <a:cs typeface="Arial" charset="0"/>
              </a:rPr>
              <a:t>Dieva </a:t>
            </a:r>
            <a:r>
              <a:rPr lang="lv-LV" sz="3600" b="1" dirty="0" smtClean="0">
                <a:cs typeface="Arial" charset="0"/>
              </a:rPr>
              <a:t>misija </a:t>
            </a:r>
            <a:r>
              <a:rPr lang="lv-LV" sz="3600" dirty="0" smtClean="0">
                <a:cs typeface="Arial" charset="0"/>
              </a:rPr>
              <a:t>ir </a:t>
            </a:r>
            <a:r>
              <a:rPr lang="lv-LV" sz="3600" b="1" dirty="0" smtClean="0">
                <a:cs typeface="Arial" charset="0"/>
              </a:rPr>
              <a:t>Viņa valstības atjaunošana šeit virs zemes</a:t>
            </a:r>
            <a:r>
              <a:rPr lang="lv-LV" sz="3600" dirty="0" smtClean="0">
                <a:cs typeface="Arial" charset="0"/>
              </a:rPr>
              <a:t>.</a:t>
            </a:r>
          </a:p>
          <a:p>
            <a:pPr eaLnBrk="0" hangingPunct="0"/>
            <a:r>
              <a:rPr lang="lv-LV" sz="3600" dirty="0" smtClean="0">
                <a:cs typeface="Arial" charset="0"/>
              </a:rPr>
              <a:t>“</a:t>
            </a:r>
            <a:r>
              <a:rPr lang="lv-LV" sz="3600" i="1" dirty="0" smtClean="0">
                <a:cs typeface="Arial" charset="0"/>
              </a:rPr>
              <a:t>Dieva valstība ir jūsu vidū</a:t>
            </a:r>
            <a:r>
              <a:rPr lang="lv-LV" sz="3600" dirty="0" smtClean="0">
                <a:cs typeface="Arial" charset="0"/>
              </a:rPr>
              <a:t>.” (Lk.17:21)</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85783" y="19050"/>
            <a:ext cx="9429784" cy="766763"/>
          </a:xfrm>
        </p:spPr>
        <p:txBody>
          <a:bodyPr/>
          <a:lstStyle/>
          <a:p>
            <a:pPr algn="just" eaLnBrk="1" hangingPunct="1">
              <a:lnSpc>
                <a:spcPct val="80000"/>
              </a:lnSpc>
              <a:buFontTx/>
              <a:buNone/>
            </a:pPr>
            <a:r>
              <a:rPr lang="lv-LV" sz="2800" i="1" dirty="0" smtClean="0"/>
              <a:t>    6 Un Kungs Dievs sūtīja ricinus stādu, lai tas aug pār Jonu, ka ēna kristu viņam uz galvas un paglābtu viņu no grūtuma, un Jona priecājās par šo ricinus stādu ar lielu prieku. 7 Bet nākamās dienas ausmā Dievs sūtīja tārpu, lai dur ricinus stādu, ka tas nokalst. 8 Kad uzlēca saule, Dievs sūtīja svelošu austrumvēju, un saule dūra Jonas galvu, un tas pagura un lūdzās savā dvēselē, lai tā mirtu, sacīdams: “Labāk man mirt nekā dzīvot!”</a:t>
            </a:r>
            <a:endParaRPr lang="lv-LV" dirty="0" smtClean="0"/>
          </a:p>
        </p:txBody>
      </p:sp>
      <p:sp>
        <p:nvSpPr>
          <p:cNvPr id="6" name="Rectangle 5"/>
          <p:cNvSpPr>
            <a:spLocks noChangeArrowheads="1"/>
          </p:cNvSpPr>
          <p:nvPr/>
        </p:nvSpPr>
        <p:spPr bwMode="auto">
          <a:xfrm>
            <a:off x="0" y="2714625"/>
            <a:ext cx="5500694" cy="3970318"/>
          </a:xfrm>
          <a:prstGeom prst="rect">
            <a:avLst/>
          </a:prstGeom>
          <a:noFill/>
          <a:ln w="9525">
            <a:noFill/>
            <a:miter lim="800000"/>
            <a:headEnd/>
            <a:tailEnd/>
          </a:ln>
        </p:spPr>
        <p:txBody>
          <a:bodyPr wrap="square">
            <a:spAutoFit/>
          </a:bodyPr>
          <a:lstStyle/>
          <a:p>
            <a:pPr>
              <a:buFontTx/>
              <a:buChar char="•"/>
            </a:pPr>
            <a:r>
              <a:rPr lang="lv-LV" sz="2800" dirty="0"/>
              <a:t>Lai </a:t>
            </a:r>
            <a:r>
              <a:rPr lang="lv-LV" sz="2800" b="1" dirty="0"/>
              <a:t>palīdzētu</a:t>
            </a:r>
            <a:r>
              <a:rPr lang="lv-LV" sz="2800" dirty="0"/>
              <a:t> Jonam </a:t>
            </a:r>
            <a:r>
              <a:rPr lang="lv-LV" sz="2800" b="1" dirty="0"/>
              <a:t>iegūt Dieva sirdi</a:t>
            </a:r>
            <a:r>
              <a:rPr lang="lv-LV" sz="2800" dirty="0"/>
              <a:t>, Dievs izmanto </a:t>
            </a:r>
            <a:r>
              <a:rPr lang="lv-LV" sz="2800" b="1" dirty="0"/>
              <a:t>ricinus</a:t>
            </a:r>
            <a:r>
              <a:rPr lang="lv-LV" sz="2800" dirty="0"/>
              <a:t> stādu.</a:t>
            </a:r>
          </a:p>
          <a:p>
            <a:pPr>
              <a:buFontTx/>
              <a:buChar char="•"/>
            </a:pPr>
            <a:r>
              <a:rPr lang="lv-LV" sz="2800" b="1" dirty="0"/>
              <a:t>Jona</a:t>
            </a:r>
            <a:r>
              <a:rPr lang="lv-LV" sz="2800" dirty="0"/>
              <a:t> sākumā </a:t>
            </a:r>
            <a:r>
              <a:rPr lang="lv-LV" sz="2800" b="1" dirty="0"/>
              <a:t>paslēpjas</a:t>
            </a:r>
            <a:r>
              <a:rPr lang="lv-LV" sz="2800" dirty="0"/>
              <a:t> no </a:t>
            </a:r>
            <a:r>
              <a:rPr lang="lv-LV" sz="2800" dirty="0" smtClean="0"/>
              <a:t>svelmainās </a:t>
            </a:r>
            <a:r>
              <a:rPr lang="lv-LV" sz="2800" b="1" dirty="0"/>
              <a:t>saules</a:t>
            </a:r>
            <a:r>
              <a:rPr lang="lv-LV" sz="2800" b="1" dirty="0" smtClean="0"/>
              <a:t>.</a:t>
            </a:r>
          </a:p>
          <a:p>
            <a:pPr>
              <a:buFontTx/>
              <a:buChar char="•"/>
            </a:pPr>
            <a:r>
              <a:rPr lang="lv-LV" sz="2800" dirty="0" smtClean="0"/>
              <a:t>Kad </a:t>
            </a:r>
            <a:r>
              <a:rPr lang="lv-LV" sz="2800" b="1" dirty="0" smtClean="0"/>
              <a:t>ricinus stāda vairs nav</a:t>
            </a:r>
            <a:r>
              <a:rPr lang="lv-LV" sz="2800" dirty="0" smtClean="0"/>
              <a:t>, </a:t>
            </a:r>
            <a:r>
              <a:rPr lang="lv-LV" sz="2800" b="1" dirty="0" smtClean="0"/>
              <a:t>Jona ļoti pārdzīvo </a:t>
            </a:r>
            <a:r>
              <a:rPr lang="lv-LV" sz="2800" dirty="0" smtClean="0"/>
              <a:t>par šo  </a:t>
            </a:r>
            <a:r>
              <a:rPr lang="lv-LV" sz="2800" b="1" dirty="0" smtClean="0"/>
              <a:t>ricinus stādu</a:t>
            </a:r>
            <a:r>
              <a:rPr lang="lv-LV" sz="2800" dirty="0" smtClean="0"/>
              <a:t>, kas </a:t>
            </a:r>
            <a:r>
              <a:rPr lang="lv-LV" sz="2800" b="1" dirty="0" smtClean="0"/>
              <a:t>aizgājis bojā</a:t>
            </a:r>
            <a:r>
              <a:rPr lang="lv-LV" sz="2800" dirty="0" smtClean="0"/>
              <a:t>, kas tādu </a:t>
            </a:r>
            <a:r>
              <a:rPr lang="lv-LV" sz="2800" b="1" dirty="0" smtClean="0"/>
              <a:t>veldzi </a:t>
            </a:r>
            <a:r>
              <a:rPr lang="lv-LV" sz="2800" dirty="0" smtClean="0"/>
              <a:t>viņam bija </a:t>
            </a:r>
            <a:r>
              <a:rPr lang="lv-LV" sz="2800" b="1" dirty="0" smtClean="0"/>
              <a:t>devis</a:t>
            </a:r>
            <a:r>
              <a:rPr lang="lv-LV" sz="2800" dirty="0" smtClean="0"/>
              <a:t>.</a:t>
            </a:r>
            <a:endParaRPr lang="lv-LV" sz="2800" dirty="0"/>
          </a:p>
        </p:txBody>
      </p:sp>
      <p:pic>
        <p:nvPicPr>
          <p:cNvPr id="8" name="Picture 6" descr="http://www.botanicalgarden.ubc.ca/potd/ricinus_communis.jpg"/>
          <p:cNvPicPr>
            <a:picLocks noChangeAspect="1" noChangeArrowheads="1"/>
          </p:cNvPicPr>
          <p:nvPr/>
        </p:nvPicPr>
        <p:blipFill>
          <a:blip r:embed="rId2" cstate="print"/>
          <a:srcRect/>
          <a:stretch>
            <a:fillRect/>
          </a:stretch>
        </p:blipFill>
        <p:spPr bwMode="auto">
          <a:xfrm>
            <a:off x="5357818" y="2786058"/>
            <a:ext cx="3786182" cy="407194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http://trustliveserve.files.wordpress.com/2011/07/jonah_angry.jpg"/>
          <p:cNvPicPr>
            <a:picLocks noChangeAspect="1" noChangeArrowheads="1"/>
          </p:cNvPicPr>
          <p:nvPr/>
        </p:nvPicPr>
        <p:blipFill>
          <a:blip r:embed="rId2" cstate="print"/>
          <a:srcRect/>
          <a:stretch>
            <a:fillRect/>
          </a:stretch>
        </p:blipFill>
        <p:spPr bwMode="auto">
          <a:xfrm>
            <a:off x="3357554" y="2905124"/>
            <a:ext cx="5786446" cy="3952876"/>
          </a:xfrm>
          <a:prstGeom prst="rect">
            <a:avLst/>
          </a:prstGeom>
          <a:ln>
            <a:noFill/>
          </a:ln>
          <a:effectLst>
            <a:softEdge rad="112500"/>
          </a:effectLst>
        </p:spPr>
      </p:pic>
      <p:sp>
        <p:nvSpPr>
          <p:cNvPr id="11267" name="Rectangle 3"/>
          <p:cNvSpPr>
            <a:spLocks noGrp="1" noChangeArrowheads="1"/>
          </p:cNvSpPr>
          <p:nvPr>
            <p:ph type="body" idx="4294967295"/>
          </p:nvPr>
        </p:nvSpPr>
        <p:spPr>
          <a:xfrm>
            <a:off x="-285783" y="0"/>
            <a:ext cx="9429784" cy="1557338"/>
          </a:xfrm>
        </p:spPr>
        <p:txBody>
          <a:bodyPr/>
          <a:lstStyle/>
          <a:p>
            <a:pPr algn="just" eaLnBrk="1" hangingPunct="1">
              <a:lnSpc>
                <a:spcPct val="80000"/>
              </a:lnSpc>
              <a:buFontTx/>
              <a:buNone/>
            </a:pPr>
            <a:r>
              <a:rPr lang="lv-LV" sz="1000" i="1" dirty="0" smtClean="0"/>
              <a:t>        </a:t>
            </a:r>
            <a:r>
              <a:rPr lang="lv-LV" sz="2800" i="1" dirty="0" smtClean="0"/>
              <a:t>10 Bet Tas Kungs sacīja: "Tev sāp sirds par ricinus stādu, gar kuru tu nemaz nebiji pūlējies, kuru tu nebiji izaudzējis, kas vienā naktī tapa un vienā naktī bija atkal pagalam. 11 Un kā tad lai Man nebūtu žēl </a:t>
            </a:r>
            <a:r>
              <a:rPr lang="lv-LV" sz="2800" i="1" dirty="0" err="1" smtClean="0"/>
              <a:t>Ninives</a:t>
            </a:r>
            <a:r>
              <a:rPr lang="lv-LV" sz="2800" i="1" dirty="0" smtClean="0"/>
              <a:t>, tādas tik lielas pilsētas, ar vairāk kā simts divdesmit tūkstošiem iedzīvotāju, kas vienkārši nezina atšķirt savu labo roku no savas kreisās un kuriem pieder daudz lopu?"</a:t>
            </a:r>
            <a:endParaRPr lang="lv-LV" sz="1800" i="1" dirty="0" smtClean="0"/>
          </a:p>
        </p:txBody>
      </p:sp>
      <p:sp>
        <p:nvSpPr>
          <p:cNvPr id="7" name="Rectangle 6"/>
          <p:cNvSpPr>
            <a:spLocks noChangeArrowheads="1"/>
          </p:cNvSpPr>
          <p:nvPr/>
        </p:nvSpPr>
        <p:spPr bwMode="auto">
          <a:xfrm>
            <a:off x="0" y="2714625"/>
            <a:ext cx="4714876" cy="3970318"/>
          </a:xfrm>
          <a:prstGeom prst="rect">
            <a:avLst/>
          </a:prstGeom>
          <a:noFill/>
          <a:ln w="9525">
            <a:noFill/>
            <a:miter lim="800000"/>
            <a:headEnd/>
            <a:tailEnd/>
          </a:ln>
        </p:spPr>
        <p:txBody>
          <a:bodyPr wrap="square">
            <a:spAutoFit/>
          </a:bodyPr>
          <a:lstStyle/>
          <a:p>
            <a:pPr>
              <a:buFontTx/>
              <a:buChar char="•"/>
            </a:pPr>
            <a:r>
              <a:rPr lang="lv-LV" sz="2800" b="1" dirty="0" smtClean="0"/>
              <a:t>Dievs</a:t>
            </a:r>
            <a:r>
              <a:rPr lang="lv-LV" sz="2800" dirty="0" smtClean="0"/>
              <a:t> grib </a:t>
            </a:r>
            <a:r>
              <a:rPr lang="lv-LV" sz="2800" b="1" dirty="0" smtClean="0"/>
              <a:t>dāvāt</a:t>
            </a:r>
            <a:r>
              <a:rPr lang="lv-LV" sz="2800" dirty="0" smtClean="0"/>
              <a:t> arī </a:t>
            </a:r>
            <a:r>
              <a:rPr lang="lv-LV" sz="2800" b="1" dirty="0" smtClean="0"/>
              <a:t>Jonam savu sirdi</a:t>
            </a:r>
            <a:r>
              <a:rPr lang="lv-LV" sz="2800" dirty="0" smtClean="0"/>
              <a:t>, lai        arī </a:t>
            </a:r>
            <a:r>
              <a:rPr lang="lv-LV" sz="2800" b="1" dirty="0" smtClean="0"/>
              <a:t>viņam rūp cilvēki</a:t>
            </a:r>
            <a:r>
              <a:rPr lang="lv-LV" sz="2800" dirty="0" smtClean="0"/>
              <a:t>,         tāpat </a:t>
            </a:r>
            <a:r>
              <a:rPr lang="lv-LV" sz="2800" b="1" dirty="0" smtClean="0"/>
              <a:t>kā Dievam</a:t>
            </a:r>
            <a:r>
              <a:rPr lang="lv-LV" sz="2800" dirty="0" smtClean="0"/>
              <a:t>.</a:t>
            </a:r>
          </a:p>
          <a:p>
            <a:pPr>
              <a:buFontTx/>
              <a:buChar char="•"/>
            </a:pPr>
            <a:r>
              <a:rPr lang="lv-LV" sz="2800" b="1" dirty="0" smtClean="0"/>
              <a:t>Dievs</a:t>
            </a:r>
            <a:r>
              <a:rPr lang="lv-LV" sz="2800" dirty="0" smtClean="0"/>
              <a:t> grib </a:t>
            </a:r>
            <a:r>
              <a:rPr lang="lv-LV" sz="2800" b="1" dirty="0" smtClean="0"/>
              <a:t>mācīt Jonam citus</a:t>
            </a:r>
            <a:r>
              <a:rPr lang="lv-LV" sz="2800" dirty="0" smtClean="0"/>
              <a:t> </a:t>
            </a:r>
            <a:r>
              <a:rPr lang="lv-LV" sz="2800" b="1" dirty="0" smtClean="0"/>
              <a:t>mīlēt </a:t>
            </a:r>
            <a:r>
              <a:rPr lang="lv-LV" sz="2800" b="1" dirty="0" smtClean="0"/>
              <a:t>tā kā Dievs viņus mīl!</a:t>
            </a:r>
            <a:endParaRPr lang="lv-LV" sz="2800" b="1" dirty="0" smtClean="0"/>
          </a:p>
          <a:p>
            <a:pPr>
              <a:buFontTx/>
              <a:buChar char="•"/>
            </a:pPr>
            <a:r>
              <a:rPr lang="lv-LV" sz="2800" dirty="0" smtClean="0"/>
              <a:t>Dievs rāda </a:t>
            </a:r>
            <a:r>
              <a:rPr lang="lv-LV" sz="2800" b="1" dirty="0" smtClean="0"/>
              <a:t>cik dārga Viņam</a:t>
            </a:r>
            <a:r>
              <a:rPr lang="lv-LV" sz="2800" dirty="0" smtClean="0"/>
              <a:t> ir visa </a:t>
            </a:r>
            <a:r>
              <a:rPr lang="lv-LV" sz="2800" b="1" dirty="0" smtClean="0"/>
              <a:t>cilvēce!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 calcmode="lin" valueType="num">
                                      <p:cBhvr additive="base">
                                        <p:cTn id="1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8208</TotalTime>
  <Words>1068</Words>
  <Application>Microsoft Office PowerPoint</Application>
  <PresentationFormat>On-screen Show (4:3)</PresentationFormat>
  <Paragraphs>44</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Jonas.3:10 - 4:11  Dieva tēvišķā mīlestība</vt:lpstr>
      <vt:lpstr>Jonas.3:10 - 4:11  Dieva tēvišķā mīlestība</vt:lpstr>
      <vt:lpstr>Slide 3</vt:lpstr>
      <vt:lpstr>Ievads</vt:lpstr>
      <vt:lpstr>Slide 5</vt:lpstr>
      <vt:lpstr>Slide 6</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75</cp:revision>
  <dcterms:created xsi:type="dcterms:W3CDTF">2010-10-07T14:46:11Z</dcterms:created>
  <dcterms:modified xsi:type="dcterms:W3CDTF">2022-08-20T20:23:54Z</dcterms:modified>
</cp:coreProperties>
</file>