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4" r:id="rId3"/>
    <p:sldId id="283" r:id="rId4"/>
    <p:sldId id="292" r:id="rId5"/>
    <p:sldId id="285" r:id="rId6"/>
    <p:sldId id="299" r:id="rId7"/>
    <p:sldId id="300" r:id="rId8"/>
    <p:sldId id="306" r:id="rId9"/>
    <p:sldId id="288" r:id="rId10"/>
    <p:sldId id="304" r:id="rId11"/>
    <p:sldId id="311" r:id="rId12"/>
    <p:sldId id="312" r:id="rId13"/>
    <p:sldId id="313" r:id="rId14"/>
    <p:sldId id="314" r:id="rId15"/>
    <p:sldId id="316" r:id="rId16"/>
    <p:sldId id="315" r:id="rId17"/>
    <p:sldId id="317" r:id="rId18"/>
    <p:sldId id="318" r:id="rId19"/>
    <p:sldId id="319" r:id="rId20"/>
    <p:sldId id="303" r:id="rId21"/>
    <p:sldId id="320" r:id="rId22"/>
    <p:sldId id="272" r:id="rId2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F92A2-C835-4A18-9CBA-078AB3B886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60E93-DEE0-4315-AE49-31F2A7434C4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51BB-535F-4B8D-BC07-F5D05379279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980ED-479A-40FE-91AD-9DE5A1F449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ABAFD-41DD-47D5-97E3-5D3E4E0DF9C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F1B84-315F-4A34-9289-41F70599AE5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3CE4A-A2B4-43CB-9A16-DAE3E0AC59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917B1-1358-4B0D-B72C-C166B533B4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BC364-E858-4345-AB6D-0D34BCC6A30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E4FD4-E705-4B28-8D60-6C84223B65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B4033-D275-4D2A-A17A-EBC3D9BAAA7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9579BF-064E-43B0-BE12-068ADBBEE1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52388"/>
            <a:ext cx="889248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Jņ.3:1-11 </a:t>
            </a:r>
            <a:r>
              <a:rPr lang="lv-LV" b="1" dirty="0" smtClean="0">
                <a:solidFill>
                  <a:schemeClr val="tx1"/>
                </a:solidFill>
              </a:rPr>
              <a:t>Vasarsvētki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700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80288" y="0"/>
            <a:ext cx="1763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19.mai.2024.</a:t>
            </a:r>
            <a:endParaRPr lang="lv-LV" sz="2000" dirty="0"/>
          </a:p>
        </p:txBody>
      </p:sp>
      <p:pic>
        <p:nvPicPr>
          <p:cNvPr id="12290" name="Picture 2" descr="Jesus explains the New Bir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98729"/>
            <a:ext cx="6840760" cy="5814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var piedzimt no augšienes?</a:t>
            </a:r>
          </a:p>
        </p:txBody>
      </p:sp>
      <p:pic>
        <p:nvPicPr>
          <p:cNvPr id="37890" name="Picture 2" descr="The Cross of Jesus Chr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7488832" cy="4931076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72008" y="1844824"/>
            <a:ext cx="241176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Kā Jēzus nomira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07504" y="3501008"/>
            <a:ext cx="288032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Mums jānomirst sev pašiem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5301208"/>
            <a:ext cx="2439888" cy="12325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jānomirst grēkam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44008" y="5157192"/>
            <a:ext cx="4248472" cy="12325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lai augšāmceltos jaunai dzīvei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7504" y="620688"/>
            <a:ext cx="89644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300" i="1" dirty="0" smtClean="0"/>
              <a:t>Līdz ar Kristu esmu krustā sists, bet nu nedzīvoju es, bet manī dzīvo Kristus </a:t>
            </a:r>
            <a:r>
              <a:rPr lang="lv-LV" sz="3300" dirty="0" smtClean="0"/>
              <a:t>(Gal.2:20)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  <p:bldP spid="12" grpId="1" animBg="1"/>
      <p:bldP spid="13" grpId="1" animBg="1"/>
      <p:bldP spid="14" grpId="1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 r="4062"/>
          <a:stretch>
            <a:fillRect/>
          </a:stretch>
        </p:blipFill>
        <p:spPr bwMode="auto">
          <a:xfrm>
            <a:off x="395536" y="2060848"/>
            <a:ext cx="4601176" cy="454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664"/>
            <a:ext cx="9144000" cy="668338"/>
          </a:xfrm>
        </p:spPr>
        <p:txBody>
          <a:bodyPr/>
          <a:lstStyle/>
          <a:p>
            <a:pPr eaLnBrk="1" hangingPunct="1"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Dievs mūs ir radījis, </a:t>
            </a:r>
            <a:br>
              <a:rPr lang="lv-LV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lv-LV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lai mēs kļūtu Viņa bērni</a:t>
            </a:r>
            <a:r>
              <a:rPr lang="lv-LV" sz="4800" b="1" dirty="0" smtClean="0"/>
              <a:t>!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411760" y="1700808"/>
            <a:ext cx="6480720" cy="29523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eaLnBrk="1" hangingPunct="1">
              <a:buNone/>
              <a:defRPr/>
            </a:pPr>
            <a:r>
              <a:rPr lang="lv-LV" sz="3600" dirty="0" smtClean="0"/>
              <a:t>“Viņš nāca pie savējiem, bet tie viņu neuzņēma. Tiem, kuri viņu uzņēma, kas ticēja viņa vārdā, viņš ļāva kļūt par Dieva bērniem” (Jņ.1:11-12)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lv-LV" sz="11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20688"/>
            <a:ext cx="9429750" cy="158417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i="1" dirty="0" smtClean="0"/>
              <a:t>   8 Vējš </a:t>
            </a:r>
            <a:r>
              <a:rPr lang="lv-LV" i="1" dirty="0" smtClean="0"/>
              <a:t>pūš, kur grib, un tu dzirdi tā skaņu, bet tu nezini, no kurienes tas nāk un kurp iet. Tā ir ar katru, kas piedzimis no Gara.”</a:t>
            </a:r>
            <a:endParaRPr lang="en-US" sz="2400" i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Sv.Gars 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5"/>
            <a:ext cx="9144000" cy="4725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Rounded Rectangle 20"/>
          <p:cNvSpPr/>
          <p:nvPr/>
        </p:nvSpPr>
        <p:spPr>
          <a:xfrm>
            <a:off x="251520" y="2348880"/>
            <a:ext cx="216024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Sv.Gars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652120" y="2348880"/>
            <a:ext cx="324036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Святой Дух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300192" y="5661248"/>
            <a:ext cx="237626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Дух</a:t>
            </a:r>
            <a:r>
              <a:rPr lang="lv-LV" sz="3600" dirty="0" smtClean="0"/>
              <a:t> </a:t>
            </a:r>
            <a:r>
              <a:rPr lang="ru-RU" sz="2800" dirty="0" smtClean="0"/>
              <a:t>дует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51520" y="5661248"/>
            <a:ext cx="489654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Sv.Gars pūš, kur grib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B3BCC95-BE24-4990-A8C3-A364DD9B8A6A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13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Svētais Gars visiem ticīgiem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500" dirty="0" smtClean="0"/>
              <a:t>“</a:t>
            </a:r>
            <a:r>
              <a:rPr lang="lv-LV" sz="2500" i="1" dirty="0"/>
              <a:t>1 Kad </a:t>
            </a:r>
            <a:r>
              <a:rPr lang="lv-LV" sz="2500" b="1" i="1" dirty="0" smtClean="0"/>
              <a:t>Vasarsvētku</a:t>
            </a:r>
            <a:r>
              <a:rPr lang="lv-LV" sz="2500" i="1" dirty="0" smtClean="0"/>
              <a:t> </a:t>
            </a:r>
            <a:r>
              <a:rPr lang="lv-LV" sz="2500" i="1" dirty="0"/>
              <a:t>diena bija atnākusi, visi bija sapulcējušies vienā vietā; 2 un piepeši no debesīm nāca rūkoņa, it kā stiprs vējš pūstu, un piepildīja visu namu, kur tie sēdēja, 3 un viņiem parādījās it kā uguns mēles, kas sadalījās un nolaidās uz ikvienu no tiem, 4 un </a:t>
            </a:r>
            <a:r>
              <a:rPr lang="lv-LV" sz="2500" b="1" i="1" dirty="0"/>
              <a:t>visi tika piepildīti ar Svēto Garu </a:t>
            </a:r>
            <a:r>
              <a:rPr lang="lv-LV" sz="2500" i="1" dirty="0"/>
              <a:t>un sāka runāt citās </a:t>
            </a:r>
            <a:r>
              <a:rPr lang="lv-LV" sz="2500" i="1" dirty="0" smtClean="0"/>
              <a:t>valodās, </a:t>
            </a:r>
            <a:r>
              <a:rPr lang="lv-LV" sz="2500" i="1" dirty="0"/>
              <a:t>kā Gars tiem deva izrunāt</a:t>
            </a:r>
            <a:r>
              <a:rPr lang="lv-LV" sz="2500" dirty="0"/>
              <a:t>.” (Ap.d.2:1-4)</a:t>
            </a:r>
          </a:p>
          <a:p>
            <a:pPr eaLnBrk="0" hangingPunct="0"/>
            <a:endParaRPr lang="lv-LV" sz="2500" i="1" dirty="0"/>
          </a:p>
          <a:p>
            <a:pPr eaLnBrk="0" hangingPunct="0"/>
            <a:endParaRPr lang="lv-LV" sz="2500" i="1" dirty="0"/>
          </a:p>
        </p:txBody>
      </p:sp>
      <p:pic>
        <p:nvPicPr>
          <p:cNvPr id="59394" name="Picture 2" descr="Pentecost: True Spiritual Unity and Fellowship in The Holy Spirit – JTBA1 –  John The Baptist Artwor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9144000" cy="39330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71C8914-13A4-4110-AE46-F79625F18F2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14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lv-LV" sz="4800" b="1" dirty="0" smtClean="0"/>
              <a:t>Sv.Gars dod Grēku piedošanu</a:t>
            </a:r>
            <a:endParaRPr lang="lv-LV" sz="4800" b="1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92697"/>
            <a:ext cx="9144000" cy="187220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lv-LV" i="1" dirty="0" smtClean="0"/>
              <a:t>22 Un, to sacījis, Jēzus dvesa un sacīja viņiem: "Ņemiet Svēto Garu! 23 Kam jūs grēkus piedosit, tiem tie būs piedoti, kam jūs tos paturēsit, tiem tie paliks.“ (Jņ.20:22-23)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564904"/>
            <a:ext cx="8604250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Love the Lord with All Your Heart&quot; Verse Meaning Explain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BDBA4-24B0-416D-9A9D-9B343382483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-273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ts val="300"/>
              </a:spcBef>
              <a:buFont typeface="Wingdings" pitchFamily="2" charset="2"/>
              <a:buNone/>
              <a:defRPr/>
            </a:pPr>
            <a:r>
              <a:rPr lang="lv-LV" sz="3600" b="1" dirty="0" smtClean="0">
                <a:latin typeface="+mj-lt"/>
                <a:ea typeface="+mj-ea"/>
                <a:cs typeface="+mj-cs"/>
              </a:rPr>
              <a:t>Sv. Gars runā uz mums caur sirdsapziņu un uzrāda baušļa pārkāpumus:</a:t>
            </a:r>
            <a:endParaRPr lang="lv-LV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60032" y="1916832"/>
            <a:ext cx="413995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5b </a:t>
            </a:r>
            <a:r>
              <a:rPr lang="lv-LV" sz="3200" b="1" dirty="0" smtClean="0">
                <a:solidFill>
                  <a:srgbClr val="002060"/>
                </a:solidFill>
              </a:rPr>
              <a:t>Vardarbību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436096" y="3573016"/>
            <a:ext cx="345638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7b </a:t>
            </a:r>
            <a:r>
              <a:rPr lang="lv-LV" sz="3200" b="1" dirty="0" smtClean="0">
                <a:solidFill>
                  <a:srgbClr val="002060"/>
                </a:solidFill>
              </a:rPr>
              <a:t>Zagšanu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44016" y="3501008"/>
            <a:ext cx="356388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6b </a:t>
            </a:r>
            <a:r>
              <a:rPr lang="lv-LV" sz="3200" b="1" dirty="0" smtClean="0">
                <a:solidFill>
                  <a:srgbClr val="002060"/>
                </a:solidFill>
              </a:rPr>
              <a:t>Laulības pārkāpšanu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44016" y="1916832"/>
            <a:ext cx="377991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4b </a:t>
            </a:r>
            <a:r>
              <a:rPr lang="lv-LV" sz="3200" b="1" dirty="0" smtClean="0">
                <a:solidFill>
                  <a:srgbClr val="002060"/>
                </a:solidFill>
              </a:rPr>
              <a:t>Vecāku negodāšanu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95536" y="5589240"/>
            <a:ext cx="37799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8b </a:t>
            </a:r>
            <a:r>
              <a:rPr lang="lv-LV" sz="3200" b="1" dirty="0" smtClean="0">
                <a:solidFill>
                  <a:srgbClr val="002060"/>
                </a:solidFill>
              </a:rPr>
              <a:t>Melošanu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220072" y="5301208"/>
            <a:ext cx="356388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9-10b </a:t>
            </a:r>
            <a:r>
              <a:rPr lang="lv-LV" sz="3200" b="1" dirty="0" smtClean="0">
                <a:solidFill>
                  <a:srgbClr val="002060"/>
                </a:solidFill>
              </a:rPr>
              <a:t>Iekārošanu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B0F004-F1E1-4859-B2FA-49426DA985C6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pPr algn="r">
                <a:defRPr/>
              </a:pPr>
              <a:t>16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23850" y="0"/>
            <a:ext cx="85693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>
                <a:latin typeface="Arial" pitchFamily="34" charset="0"/>
              </a:rPr>
              <a:t>Svētais Gars </a:t>
            </a:r>
            <a:r>
              <a:rPr lang="lv-LV" sz="4800" b="1" dirty="0" smtClean="0">
                <a:latin typeface="Arial" pitchFamily="34" charset="0"/>
              </a:rPr>
              <a:t>skaidro rakstus</a:t>
            </a:r>
            <a:endParaRPr lang="lv-LV" sz="4800" b="1" dirty="0">
              <a:latin typeface="Arial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-71438" y="714375"/>
            <a:ext cx="9215438" cy="3857625"/>
          </a:xfrm>
        </p:spPr>
        <p:txBody>
          <a:bodyPr/>
          <a:lstStyle/>
          <a:p>
            <a:pPr>
              <a:buNone/>
              <a:defRPr/>
            </a:pPr>
            <a:r>
              <a:rPr lang="lv-LV" sz="2800" i="1" dirty="0" smtClean="0"/>
              <a:t>	“Aizstāvis, Svētais Gars, ko Tēvs sūtīs Manā Vārdā, Tas jums visu </a:t>
            </a:r>
            <a:r>
              <a:rPr lang="lv-LV" sz="2800" b="1" i="1" dirty="0" smtClean="0"/>
              <a:t>mācīs</a:t>
            </a:r>
            <a:r>
              <a:rPr lang="lv-LV" sz="2800" i="1" dirty="0" smtClean="0"/>
              <a:t> un atgādinās jums visu, ko Es jums esmu sacījis” (Jņ.14:26)</a:t>
            </a:r>
            <a:endParaRPr lang="lv-LV" sz="2800" i="1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200025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lv-LV" sz="2800" b="1" dirty="0" smtClean="0">
                <a:latin typeface="Arial" pitchFamily="34" charset="0"/>
              </a:rPr>
              <a:t>Svētais </a:t>
            </a:r>
            <a:r>
              <a:rPr lang="lv-LV" sz="2800" b="1" dirty="0">
                <a:latin typeface="Arial" pitchFamily="34" charset="0"/>
              </a:rPr>
              <a:t>Gars skaidro mums rakstus, Viņš nemācīs neko jaunu</a:t>
            </a:r>
            <a:r>
              <a:rPr lang="lv-LV" sz="2800" dirty="0">
                <a:latin typeface="Arial" pitchFamily="34" charset="0"/>
              </a:rPr>
              <a:t>, bet vienmēr </a:t>
            </a:r>
            <a:r>
              <a:rPr lang="lv-LV" sz="2800" b="1" dirty="0">
                <a:latin typeface="Arial" pitchFamily="34" charset="0"/>
              </a:rPr>
              <a:t>atgādinās Jēzus mācīto</a:t>
            </a:r>
            <a:r>
              <a:rPr lang="lv-LV" sz="2800" dirty="0">
                <a:latin typeface="Arial" pitchFamily="34" charset="0"/>
              </a:rPr>
              <a:t>.</a:t>
            </a:r>
          </a:p>
        </p:txBody>
      </p:sp>
      <p:sp>
        <p:nvSpPr>
          <p:cNvPr id="14338" name="AutoShape 2" descr="What is the Holy Spirit &amp; What Does He D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76550"/>
            <a:ext cx="7620000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6246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B0F004-F1E1-4859-B2FA-49426DA985C6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pPr algn="r">
                <a:defRPr/>
              </a:pPr>
              <a:t>17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23850" y="0"/>
            <a:ext cx="85693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>
                <a:latin typeface="Arial" pitchFamily="34" charset="0"/>
              </a:rPr>
              <a:t>Svētais Gars </a:t>
            </a:r>
            <a:r>
              <a:rPr lang="lv-LV" sz="4800" b="1" dirty="0" smtClean="0">
                <a:latin typeface="Arial" pitchFamily="34" charset="0"/>
              </a:rPr>
              <a:t>mudina palīdzēt cilvēkiem</a:t>
            </a:r>
            <a:endParaRPr lang="lv-LV" sz="4800" b="1" dirty="0">
              <a:latin typeface="Arial" pitchFamily="34" charset="0"/>
            </a:endParaRPr>
          </a:p>
        </p:txBody>
      </p:sp>
      <p:sp>
        <p:nvSpPr>
          <p:cNvPr id="14338" name="AutoShape 2" descr="What is the Holy Spirit &amp; What Does He D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4" name="Picture 2" descr="Helping Others To Achieve Their Potential – DS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66932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B0F004-F1E1-4859-B2FA-49426DA985C6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pPr algn="r">
                <a:defRPr/>
              </a:pPr>
              <a:t>18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lv-LV" sz="4800" b="1" dirty="0">
                <a:latin typeface="Arial" pitchFamily="34" charset="0"/>
              </a:rPr>
              <a:t>Svētais Gars </a:t>
            </a:r>
            <a:r>
              <a:rPr lang="lv-LV" sz="4800" b="1" dirty="0" smtClean="0">
                <a:latin typeface="Arial" pitchFamily="34" charset="0"/>
              </a:rPr>
              <a:t>mudina liecināt un dāvā ticību Jēzum Kristum</a:t>
            </a:r>
            <a:endParaRPr lang="lv-LV" sz="4800" b="1" dirty="0">
              <a:latin typeface="Arial" pitchFamily="34" charset="0"/>
            </a:endParaRPr>
          </a:p>
        </p:txBody>
      </p:sp>
      <p:sp>
        <p:nvSpPr>
          <p:cNvPr id="14338" name="AutoShape 2" descr="What is the Holy Spirit &amp; What Does He D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3,211 Park Bench Conversation Stock Photos - Free &amp; Royalty-Free Stock  Photos from Dreamstime"/>
          <p:cNvPicPr>
            <a:picLocks noChangeAspect="1" noChangeArrowheads="1"/>
          </p:cNvPicPr>
          <p:nvPr/>
        </p:nvPicPr>
        <p:blipFill>
          <a:blip r:embed="rId2" cstate="print"/>
          <a:srcRect t="22966"/>
          <a:stretch>
            <a:fillRect/>
          </a:stretch>
        </p:blipFill>
        <p:spPr bwMode="auto">
          <a:xfrm>
            <a:off x="1115616" y="2780928"/>
            <a:ext cx="7056784" cy="407707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1412776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lv-LV" sz="2800" i="1" dirty="0" smtClean="0"/>
              <a:t>„Kad nu nāks Aizstāvis, ko Es jums sūtīšu no Tēva, Patiesības Gars, kas iziet no Tēva, Tas dos liecību par Mani.” (Jņ.15:26)</a:t>
            </a:r>
            <a:endParaRPr lang="lv-LV" sz="2800" i="1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B0F004-F1E1-4859-B2FA-49426DA985C6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pPr algn="r">
                <a:defRPr/>
              </a:pPr>
              <a:t>19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23850" y="0"/>
            <a:ext cx="85693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>
                <a:latin typeface="Arial" pitchFamily="34" charset="0"/>
              </a:rPr>
              <a:t>Svētais Gars - Palīgs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714375"/>
            <a:ext cx="9144000" cy="3857625"/>
          </a:xfrm>
        </p:spPr>
        <p:txBody>
          <a:bodyPr/>
          <a:lstStyle/>
          <a:p>
            <a:pPr marL="0" indent="0" eaLnBrk="1" hangingPunct="1">
              <a:spcBef>
                <a:spcPts val="400"/>
              </a:spcBef>
              <a:buFontTx/>
              <a:buNone/>
            </a:pPr>
            <a:r>
              <a:rPr lang="lv-LV" sz="2800" i="1" dirty="0" smtClean="0"/>
              <a:t>Kad nu tie jūs vedīs, jūs nododami, tad nebēdājieties iepriekš; kas jums tanī pašā stundā taps dots, to runājiet; jo jūs neesat tie, kas runā, bet Svētais Gars. (Mk.13:11)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200025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lv-LV" sz="2800" b="1" dirty="0">
                <a:latin typeface="Arial" pitchFamily="34" charset="0"/>
              </a:rPr>
              <a:t>Svētais Gars, lūdzot, </a:t>
            </a:r>
            <a:r>
              <a:rPr lang="lv-LV" sz="2800" dirty="0">
                <a:latin typeface="Arial" pitchFamily="34" charset="0"/>
              </a:rPr>
              <a:t>palīdz mums atrast </a:t>
            </a:r>
            <a:r>
              <a:rPr lang="lv-LV" sz="2800" b="1" dirty="0">
                <a:latin typeface="Arial" pitchFamily="34" charset="0"/>
              </a:rPr>
              <a:t>īstos vārdus</a:t>
            </a:r>
            <a:r>
              <a:rPr lang="lv-LV" sz="2800" dirty="0">
                <a:latin typeface="Arial" pitchFamily="34" charset="0"/>
              </a:rPr>
              <a:t>, ko teikt cilvēkiem, </a:t>
            </a:r>
            <a:r>
              <a:rPr lang="lv-LV" sz="2800" b="1" dirty="0">
                <a:latin typeface="Arial" pitchFamily="34" charset="0"/>
              </a:rPr>
              <a:t>stāstot</a:t>
            </a:r>
            <a:r>
              <a:rPr lang="lv-LV" sz="2800" dirty="0">
                <a:latin typeface="Arial" pitchFamily="34" charset="0"/>
              </a:rPr>
              <a:t> viņiem </a:t>
            </a:r>
            <a:r>
              <a:rPr lang="lv-LV" sz="2800" b="1" dirty="0">
                <a:latin typeface="Arial" pitchFamily="34" charset="0"/>
              </a:rPr>
              <a:t>par Dievu </a:t>
            </a:r>
            <a:r>
              <a:rPr lang="lv-LV" sz="2800" dirty="0">
                <a:latin typeface="Arial" pitchFamily="34" charset="0"/>
              </a:rPr>
              <a:t>vai</a:t>
            </a:r>
            <a:r>
              <a:rPr lang="lv-LV" sz="2800" b="1" dirty="0">
                <a:latin typeface="Arial" pitchFamily="34" charset="0"/>
              </a:rPr>
              <a:t> mierinot </a:t>
            </a:r>
            <a:r>
              <a:rPr lang="lv-LV" sz="2800" dirty="0">
                <a:latin typeface="Arial" pitchFamily="34" charset="0"/>
              </a:rPr>
              <a:t>kādu viņa </a:t>
            </a:r>
            <a:r>
              <a:rPr lang="lv-LV" sz="2800" b="1" dirty="0">
                <a:latin typeface="Arial" pitchFamily="34" charset="0"/>
              </a:rPr>
              <a:t>bēdās</a:t>
            </a:r>
            <a:r>
              <a:rPr lang="lv-LV" sz="2800" b="1" dirty="0" smtClean="0">
                <a:latin typeface="Arial" pitchFamily="34" charset="0"/>
              </a:rPr>
              <a:t>.</a:t>
            </a:r>
            <a:endParaRPr lang="lv-LV" sz="2800" b="1" dirty="0">
              <a:latin typeface="Arial" pitchFamily="34" charset="0"/>
            </a:endParaRPr>
          </a:p>
        </p:txBody>
      </p:sp>
      <p:pic>
        <p:nvPicPr>
          <p:cNvPr id="23558" name="Picture 6" descr="https://encrypted-tbn0.google.com/images?q=tbn:ANd9GcSzq9b-05m9xS-os_0bs9o0Qhusd5kFL3ogBOTyXtfsur4douaO"/>
          <p:cNvPicPr>
            <a:picLocks noChangeAspect="1" noChangeArrowheads="1"/>
          </p:cNvPicPr>
          <p:nvPr/>
        </p:nvPicPr>
        <p:blipFill>
          <a:blip r:embed="rId2" cstate="print"/>
          <a:srcRect r="13332"/>
          <a:stretch>
            <a:fillRect/>
          </a:stretch>
        </p:blipFill>
        <p:spPr bwMode="auto">
          <a:xfrm>
            <a:off x="5364088" y="2928937"/>
            <a:ext cx="3779912" cy="392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https://1.bp.blogspot.com/-bt51wT9JJQo/WCTaqnPRjuI/AAAAAAAABkg/DfT6dBKZ7N4fvTkXoMfDEOuWtYj-4uFGQCLcB/s640/DSC04733_1600x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624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388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Jņ.3:1-11 </a:t>
            </a:r>
            <a:r>
              <a:rPr lang="lv-LV" b="1" dirty="0" smtClean="0">
                <a:solidFill>
                  <a:schemeClr val="tx1"/>
                </a:solidFill>
              </a:rPr>
              <a:t>Vasarsvētki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000" dirty="0"/>
              <a:t>1 Bija kāds cilvēks starp farizejiem, vārdā Nikodēms, viens no jūdu varasvīriem. 2 Tas atnāca naktī pie Jēzus un viņam sacīja: "Rabi, mēs zinām, ka tu esi </a:t>
            </a:r>
            <a:r>
              <a:rPr lang="lv-LV" sz="3000" dirty="0" smtClean="0"/>
              <a:t>Mācītājs</a:t>
            </a:r>
            <a:r>
              <a:rPr lang="lv-LV" sz="3000" dirty="0"/>
              <a:t>, no Dieva nācis. Jo tādas zīmes, kā tu dari, nevar darīt neviens, ja vien Dievs nav ar to." 3 Jēzus atbildēja un viņam sacīja: "Patiesi, patiesi es tev saku: ja kas nepiedzimst no </a:t>
            </a:r>
            <a:r>
              <a:rPr lang="lv-LV" sz="3000" dirty="0" smtClean="0"/>
              <a:t>augšienes, </a:t>
            </a:r>
            <a:r>
              <a:rPr lang="lv-LV" sz="3000" dirty="0"/>
              <a:t>tas nespēj redzēt Dieva valstību." 4 Nikodēms viņam sacīja: "Kā var cilvēks piedzimt, vecs būdams? Vai tad var otrreiz ieiet savas mātes miesās un piedzimt?" 5 Jēzus atbildēja: "Patiesi, patiesi es tev saku: tas, kurš nepiedzimst no ūdens un Gara, nevar ieiet Dieva valstībā!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The Chosen scene: John 3:16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27751"/>
            <a:ext cx="9144000" cy="4630249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Jums jāpiedzimst no jauna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771800" y="2132856"/>
            <a:ext cx="374441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kļūt labākam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195736" y="483642"/>
            <a:ext cx="4824536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Nepietiek: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771800" y="1412776"/>
            <a:ext cx="38164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saņemties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195736" y="1412776"/>
            <a:ext cx="683568" cy="683568"/>
          </a:xfrm>
          <a:prstGeom prst="rect">
            <a:avLst/>
          </a:prstGeom>
        </p:spPr>
      </p:pic>
      <p:pic>
        <p:nvPicPr>
          <p:cNvPr id="15" name="Picture 14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195736" y="2132856"/>
            <a:ext cx="683568" cy="683568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3563888" y="2924944"/>
            <a:ext cx="316835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Jums jāpiedzimst no jauna</a:t>
            </a:r>
          </a:p>
        </p:txBody>
      </p:sp>
      <p:pic>
        <p:nvPicPr>
          <p:cNvPr id="19" name="Picture 18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3212976"/>
            <a:ext cx="1124744" cy="1124744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1763688" y="5517232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Kristība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92080" y="5517232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Ticība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23" name="Picture 22" descr="baptis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941168"/>
            <a:ext cx="1574644" cy="1574644"/>
          </a:xfrm>
          <a:prstGeom prst="rect">
            <a:avLst/>
          </a:prstGeom>
        </p:spPr>
      </p:pic>
      <p:pic>
        <p:nvPicPr>
          <p:cNvPr id="24" name="Picture 23" descr="faith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5013176"/>
            <a:ext cx="1574644" cy="157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  <p:bldP spid="11" grpId="0" animBg="1"/>
      <p:bldP spid="18" grpId="0" animBg="1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.fineartamerica.com/images-medium-large-5/come-holy-spirit-carole-po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4090" y="764705"/>
            <a:ext cx="5559910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Sv.Gars:</a:t>
            </a:r>
            <a:endParaRPr kumimoji="0" lang="lv-LV" sz="5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1772816"/>
            <a:ext cx="345638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uzrāda grēku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5536" y="2564904"/>
            <a:ext cx="403244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mudina palīdzēt cilvēkiem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5536" y="980728"/>
            <a:ext cx="511256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dod grēku piedošanu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95536" y="3789040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mudina liecināt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95536" y="4653136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dāvā ticību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95536" y="5517232"/>
            <a:ext cx="432048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ir palīgs grūtībās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0" y="-27384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600" dirty="0"/>
              <a:t>6 Kas piedzimis no miesas, ir miesa, un, kas piedzimis no Gara, ir gars. </a:t>
            </a:r>
            <a:r>
              <a:rPr lang="lv-LV" sz="3600" dirty="0" smtClean="0"/>
              <a:t>7 Nebrīnies, ka es tev sacīju: "Jums jāpiedzimst no jauna!" 8 Vējš pūš, kur grib, un tu dzirdi tā skaņu, bet tu nezini, no kurienes tas nāk un kurp iet. Tā ir ar katru, kas piedzimis no Gara.” 9 </a:t>
            </a:r>
            <a:r>
              <a:rPr lang="lv-LV" sz="3600" dirty="0"/>
              <a:t>Nikodēms viņam jautāja: "Kā tas var notikt?" 10 Jēzus viņam atbildēja: "Tu esi Israēla </a:t>
            </a:r>
            <a:r>
              <a:rPr lang="lv-LV" sz="3600" dirty="0" smtClean="0"/>
              <a:t>mācītājs</a:t>
            </a:r>
            <a:r>
              <a:rPr lang="lv-LV" sz="3600" dirty="0"/>
              <a:t>, un tu to nezini? 11 Patiesi, patiesi es tev saku: mēs runājam to, ko zinām, un liecinām to, ko esam redzējuši, bet jūs mūsu liecību nepieņemat.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3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1 Bija kāds cilvēks starp farizejiem, vārdā Nikodēms, viens no jūdu varasvīriem. 2 Tas atnāca naktī pie Jēzus un viņam sacīja: "Rabi, mēs zinām, ka tu esi Mācītājs, no Dieva nācis. Jo tādas zīmes, kā tu dari, nevar darīt neviens, ja vien Dievs nav ar to."</a:t>
            </a:r>
            <a:endParaRPr lang="en-US" sz="2000" i="1" dirty="0" smtClean="0"/>
          </a:p>
        </p:txBody>
      </p:sp>
      <p:pic>
        <p:nvPicPr>
          <p:cNvPr id="4104" name="Picture 8" descr="http://stepintothestory.ca/wp-content/uploads/2014/03/Nicode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948" y="1714488"/>
            <a:ext cx="370005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ounded Rectangle 4"/>
          <p:cNvSpPr/>
          <p:nvPr/>
        </p:nvSpPr>
        <p:spPr>
          <a:xfrm>
            <a:off x="251520" y="2420888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Kāpēc Nikodēms nāk pie Jēzus naktī?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520" y="3861048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Viņš ir redzējis Jēzus darītos brīnumus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5229200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Viņš grib uzzināt vai Jēzus nav Kristus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g1.etsystatic.com/000/0/5399882/il_fullxfull.242832625.jpg"/>
          <p:cNvPicPr>
            <a:picLocks noChangeAspect="1" noChangeArrowheads="1"/>
          </p:cNvPicPr>
          <p:nvPr/>
        </p:nvPicPr>
        <p:blipFill>
          <a:blip r:embed="rId2" cstate="print"/>
          <a:srcRect l="13333"/>
          <a:stretch>
            <a:fillRect/>
          </a:stretch>
        </p:blipFill>
        <p:spPr bwMode="auto">
          <a:xfrm>
            <a:off x="5857884" y="2283663"/>
            <a:ext cx="3286116" cy="4457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23850" y="64789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 3 Jēzus atbildēja un viņam sacīja: "Patiesi, patiesi es tev saku: ja kas nepiedzimst no augšienes, tas nespēj redzēt Dieva valstību." 4 Nikodēms viņam sacīja: "Kā var cilvēks piedzimt, vecs būdams? Vai tad var otrreiz ieiet savas mātes miesās un piedzimt?"</a:t>
            </a:r>
            <a:endParaRPr lang="en-US" sz="2800" i="1" dirty="0" smtClean="0"/>
          </a:p>
          <a:p>
            <a:pPr algn="just">
              <a:buFontTx/>
              <a:buNone/>
            </a:pPr>
            <a:endParaRPr lang="en-US" sz="2000" i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Piedzimt no augšienes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9512" y="2852936"/>
            <a:ext cx="576064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Vai tu redzi Dieva valstību šeit virs zemes?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4265712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Vai tu esi piedzimis no augšienes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71600" y="5589240"/>
            <a:ext cx="41044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Nikodēms to uztver ļoti fiziski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92696"/>
            <a:ext cx="9429750" cy="185737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5 Jēzus atbildēja: "Patiesi, patiesi es tev saku: tas, kurš nepiedzimst no ūdens un Gara, nevar ieiet Dieva valstībā! 6 Kas piedzimis no miesas, ir miesa, un, kas piedzimis no Gara, ir gars.</a:t>
            </a:r>
            <a:endParaRPr lang="en-US" sz="2000" i="1" dirty="0" smtClean="0"/>
          </a:p>
        </p:txBody>
      </p:sp>
      <p:pic>
        <p:nvPicPr>
          <p:cNvPr id="25602" name="Picture 2" descr="http://stirenaeus.org/wp-content/uploads/2012/12/baptism-for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80929"/>
            <a:ext cx="311118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2 veidu piedzimšanas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59632" y="2564904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Fiziski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60" y="2132856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Garīgi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31746" name="Picture 2" descr="Free Newborn Baby Clipart, Download Free Newborn Baby Clipart png images,  Free ClipArts on Clipart Libra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3983700" cy="2736304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4427984" y="6093296"/>
            <a:ext cx="4608512" cy="620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Kristība + Ticība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92696"/>
            <a:ext cx="9429750" cy="185737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5 Jēzus atbildēja: "Patiesi, patiesi es tev saku: tas, kurš nepiedzimst no ūdens un Gara, nevar ieiet Dieva valstībā! 6 Kas piedzimis no miesas, ir miesa, un, kas piedzimis no Gara, ir gars.</a:t>
            </a:r>
            <a:endParaRPr lang="en-US" sz="2000" i="1" dirty="0" smtClean="0"/>
          </a:p>
        </p:txBody>
      </p:sp>
      <p:pic>
        <p:nvPicPr>
          <p:cNvPr id="25602" name="Picture 2" descr="http://stirenaeus.org/wp-content/uploads/2012/12/baptism-for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80929"/>
            <a:ext cx="311118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Cik ir kristīto Latvijā?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372200" y="2132856"/>
            <a:ext cx="180020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~50%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40152" y="6093296"/>
            <a:ext cx="2880320" cy="620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1 miljons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9512" y="2636912"/>
            <a:ext cx="525658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Problēma nav Kristībā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3933056"/>
            <a:ext cx="4752528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Problēma ir </a:t>
            </a:r>
            <a:r>
              <a:rPr lang="lv-LV" sz="3600" b="1" dirty="0" smtClean="0">
                <a:solidFill>
                  <a:schemeClr val="tx1"/>
                </a:solidFill>
              </a:rPr>
              <a:t>neticībā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9512" y="5445224"/>
            <a:ext cx="568863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Kam nav Dieva Gara, tas neredz lietas kā Viņš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8 Egoistic Altruism Examples – StudiousGu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71750"/>
            <a:ext cx="7620000" cy="4286250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3600" i="1" dirty="0" smtClean="0"/>
              <a:t>Jo no sirds iziet ļaunas domas, slepkavība, laulības pārkāpšana, nešķīstība, zādzība, nepatiesa liecība, zaimi. (Mt.15:19)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Cilvēka sirds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364088" y="2204864"/>
            <a:ext cx="352839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ļaunas domas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51520" y="2276872"/>
            <a:ext cx="259228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slepkavība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28184" y="5517232"/>
            <a:ext cx="280831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Laulības pārkāpšana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9512" y="5949280"/>
            <a:ext cx="252028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nešķīstība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876256" y="3429000"/>
            <a:ext cx="20162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zādzība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5536" y="3284984"/>
            <a:ext cx="13681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meli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9512" y="4725144"/>
            <a:ext cx="165618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zaimi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  <p:bldP spid="8" grpId="0" animBg="1"/>
      <p:bldP spid="10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2068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</a:t>
            </a:r>
            <a:r>
              <a:rPr lang="lv-LV" sz="4800" i="1" dirty="0" smtClean="0"/>
              <a:t>7 Nebrīnies, ka es tev sacīju: "Jums jāpiedzimst no jauna</a:t>
            </a:r>
            <a:r>
              <a:rPr lang="lv-LV" sz="4800" i="1" dirty="0" smtClean="0"/>
              <a:t>!”</a:t>
            </a:r>
            <a:endParaRPr lang="en-US" sz="2000" i="1" dirty="0" smtClean="0"/>
          </a:p>
        </p:txBody>
      </p:sp>
      <p:pic>
        <p:nvPicPr>
          <p:cNvPr id="24578" name="Picture 2" descr="http://images.fineartamerica.com/images-medium-large-5/come-holy-spirit-carole-po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63053"/>
            <a:ext cx="4283968" cy="4694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Jums jāpiedzimst no jauna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99592" y="3717032"/>
            <a:ext cx="46805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būt labam cilvēkam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99592" y="4509120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būt reliģiozam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684584" y="2060848"/>
            <a:ext cx="4824536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Nepietiek: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99592" y="2996952"/>
            <a:ext cx="280831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saņemties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99592" y="5229200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pildīt rituālus</a:t>
            </a:r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2996952"/>
            <a:ext cx="683568" cy="683568"/>
          </a:xfrm>
          <a:prstGeom prst="rect">
            <a:avLst/>
          </a:prstGeom>
        </p:spPr>
      </p:pic>
      <p:pic>
        <p:nvPicPr>
          <p:cNvPr id="15" name="Picture 14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3717032"/>
            <a:ext cx="683568" cy="683568"/>
          </a:xfrm>
          <a:prstGeom prst="rect">
            <a:avLst/>
          </a:prstGeom>
        </p:spPr>
      </p:pic>
      <p:pic>
        <p:nvPicPr>
          <p:cNvPr id="16" name="Picture 15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4509120"/>
            <a:ext cx="683568" cy="683568"/>
          </a:xfrm>
          <a:prstGeom prst="rect">
            <a:avLst/>
          </a:prstGeom>
        </p:spPr>
      </p:pic>
      <p:pic>
        <p:nvPicPr>
          <p:cNvPr id="17" name="Picture 16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5229200"/>
            <a:ext cx="683568" cy="683568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1403648" y="6021288"/>
            <a:ext cx="76328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Jums jāpiedzimst no jauna</a:t>
            </a:r>
          </a:p>
        </p:txBody>
      </p:sp>
      <p:pic>
        <p:nvPicPr>
          <p:cNvPr id="19" name="Picture 18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5733256"/>
            <a:ext cx="1124744" cy="112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8" grpId="0" animBg="1"/>
      <p:bldP spid="9" grpId="0" animBg="1"/>
      <p:bldP spid="10" grpId="0"/>
      <p:bldP spid="11" grpId="0" animBg="1"/>
      <p:bldP spid="12" grpId="0" animBg="1"/>
      <p:bldP spid="1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10318</TotalTime>
  <Words>1084</Words>
  <Application>Microsoft Office PowerPoint</Application>
  <PresentationFormat>On-screen Show (4:3)</PresentationFormat>
  <Paragraphs>100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Jņ.3:1-11 Vasarsvētki</vt:lpstr>
      <vt:lpstr>Jņ.3:1-11 Vasarsvētki</vt:lpstr>
      <vt:lpstr>Slide 3</vt:lpstr>
      <vt:lpstr>Slide 4</vt:lpstr>
      <vt:lpstr>Piedzimt no augšienes</vt:lpstr>
      <vt:lpstr>2 veidu piedzimšanas</vt:lpstr>
      <vt:lpstr>Cik ir kristīto Latvijā?</vt:lpstr>
      <vt:lpstr>Cilvēka sirds</vt:lpstr>
      <vt:lpstr>Slide 9</vt:lpstr>
      <vt:lpstr>Slide 10</vt:lpstr>
      <vt:lpstr>Dievs mūs ir radījis,  lai mēs kļūtu Viņa bērni! </vt:lpstr>
      <vt:lpstr>Slide 12</vt:lpstr>
      <vt:lpstr>Svētais Gars visiem ticīgiem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106</cp:revision>
  <dcterms:created xsi:type="dcterms:W3CDTF">2010-10-07T14:46:11Z</dcterms:created>
  <dcterms:modified xsi:type="dcterms:W3CDTF">2024-05-21T13:11:43Z</dcterms:modified>
</cp:coreProperties>
</file>