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97" r:id="rId2"/>
    <p:sldId id="258" r:id="rId3"/>
    <p:sldId id="276" r:id="rId4"/>
    <p:sldId id="282" r:id="rId5"/>
    <p:sldId id="261" r:id="rId6"/>
    <p:sldId id="283" r:id="rId7"/>
    <p:sldId id="268" r:id="rId8"/>
    <p:sldId id="284" r:id="rId9"/>
    <p:sldId id="287" r:id="rId10"/>
    <p:sldId id="274" r:id="rId11"/>
    <p:sldId id="298" r:id="rId12"/>
    <p:sldId id="288" r:id="rId13"/>
    <p:sldId id="290" r:id="rId14"/>
    <p:sldId id="291" r:id="rId15"/>
    <p:sldId id="292" r:id="rId16"/>
    <p:sldId id="293" r:id="rId17"/>
    <p:sldId id="275" r:id="rId18"/>
    <p:sldId id="280" r:id="rId19"/>
    <p:sldId id="286" r:id="rId20"/>
    <p:sldId id="300" r:id="rId21"/>
    <p:sldId id="289" r:id="rId22"/>
    <p:sldId id="294" r:id="rId23"/>
    <p:sldId id="295" r:id="rId24"/>
    <p:sldId id="296" r:id="rId25"/>
    <p:sldId id="299" r:id="rId26"/>
    <p:sldId id="272" r:id="rId27"/>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88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AE31A466-DEE1-4E8C-A39A-8A2F05046F7B}" type="datetimeFigureOut">
              <a:rPr lang="en-US" smtClean="0"/>
              <a:pPr/>
              <a:t>9/20/2024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B61283A3-4F27-472D-95D1-4F8A3592EAC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19</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80" y="4715390"/>
            <a:ext cx="5439719" cy="4465882"/>
          </a:xfrm>
          <a:noFill/>
          <a:ln/>
        </p:spPr>
        <p:txBody>
          <a:bodyPr/>
          <a:lstStyle/>
          <a:p>
            <a:pPr eaLnBrk="1" hangingPunct="1"/>
            <a:endParaRPr lang="lv-LV">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CF35B68-8456-4A3B-BFE1-8D56ECD3C218}"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279BADE-6389-4ACB-B7FE-FB42BDE020F5}"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A273F8F-0A2F-4840-8559-404ADBCF16AB}"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87C7BA9A-0A1C-4354-AAA8-780FE14DA26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BFC1C65-15E8-440A-9865-54B6DF953026}"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7A06C05-7091-4A1E-B462-028B9635936E}"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5A4A3F2-C1C7-4358-BCA7-044DEC603D7C}"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F07C3ACD-320C-427E-AF54-217ACCEC1F0B}"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C0BE3ACA-BE58-41C0-B7F4-D12D9BE59D4B}"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92DE7CD3-4D6B-43F4-89C2-3E918527E857}"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CBC4AA2-8A54-46FB-B9DD-10305EB17779}"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E445140E-648A-4275-A53D-D0B983194CF3}"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6AAA5FB7-5116-4C96-A6B9-79EC224CA52D}"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wmf"/><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8175625" cy="1071563"/>
          </a:xfrm>
        </p:spPr>
        <p:txBody>
          <a:bodyPr/>
          <a:lstStyle/>
          <a:p>
            <a:pPr eaLnBrk="1" hangingPunct="1"/>
            <a:r>
              <a:rPr lang="lv-LV" sz="4000" b="1" dirty="0" smtClean="0">
                <a:solidFill>
                  <a:schemeClr val="tx1"/>
                </a:solidFill>
              </a:rPr>
              <a:t>Rom.4:1-16 Attaisnošana ticībā</a:t>
            </a:r>
          </a:p>
        </p:txBody>
      </p:sp>
      <p:pic>
        <p:nvPicPr>
          <p:cNvPr id="2052" name="Picture 3" descr="DOVE019"/>
          <p:cNvPicPr>
            <a:picLocks noChangeAspect="1" noChangeArrowheads="1"/>
          </p:cNvPicPr>
          <p:nvPr/>
        </p:nvPicPr>
        <p:blipFill>
          <a:blip r:embed="rId2" cstate="print"/>
          <a:srcRect/>
          <a:stretch>
            <a:fillRect/>
          </a:stretch>
        </p:blipFill>
        <p:spPr bwMode="auto">
          <a:xfrm>
            <a:off x="214313" y="0"/>
            <a:ext cx="485775" cy="692150"/>
          </a:xfrm>
          <a:prstGeom prst="rect">
            <a:avLst/>
          </a:prstGeom>
          <a:noFill/>
          <a:ln w="9525">
            <a:noFill/>
            <a:miter lim="800000"/>
            <a:headEnd/>
            <a:tailEnd/>
          </a:ln>
        </p:spPr>
      </p:pic>
      <p:sp>
        <p:nvSpPr>
          <p:cNvPr id="2053" name="Text Box 6"/>
          <p:cNvSpPr txBox="1">
            <a:spLocks noChangeArrowheads="1"/>
          </p:cNvSpPr>
          <p:nvPr/>
        </p:nvSpPr>
        <p:spPr bwMode="auto">
          <a:xfrm>
            <a:off x="7358063" y="0"/>
            <a:ext cx="1785937" cy="400050"/>
          </a:xfrm>
          <a:prstGeom prst="rect">
            <a:avLst/>
          </a:prstGeom>
          <a:noFill/>
          <a:ln w="9525">
            <a:noFill/>
            <a:miter lim="800000"/>
            <a:headEnd/>
            <a:tailEnd/>
          </a:ln>
        </p:spPr>
        <p:txBody>
          <a:bodyPr>
            <a:spAutoFit/>
          </a:bodyPr>
          <a:lstStyle/>
          <a:p>
            <a:pPr>
              <a:spcBef>
                <a:spcPct val="50000"/>
              </a:spcBef>
            </a:pPr>
            <a:r>
              <a:rPr lang="lv-LV" sz="2000" dirty="0" smtClean="0"/>
              <a:t>22.sept.2024.</a:t>
            </a:r>
            <a:endParaRPr lang="lv-LV" sz="2000" dirty="0"/>
          </a:p>
        </p:txBody>
      </p:sp>
      <p:pic>
        <p:nvPicPr>
          <p:cNvPr id="1026" name="Picture 2"/>
          <p:cNvPicPr>
            <a:picLocks noChangeAspect="1" noChangeArrowheads="1"/>
          </p:cNvPicPr>
          <p:nvPr/>
        </p:nvPicPr>
        <p:blipFill>
          <a:blip r:embed="rId3" cstate="print"/>
          <a:srcRect/>
          <a:stretch>
            <a:fillRect/>
          </a:stretch>
        </p:blipFill>
        <p:spPr bwMode="auto">
          <a:xfrm>
            <a:off x="71438" y="980728"/>
            <a:ext cx="9001125" cy="5581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14313" y="0"/>
            <a:ext cx="9358313" cy="1557338"/>
          </a:xfrm>
        </p:spPr>
        <p:txBody>
          <a:bodyPr/>
          <a:lstStyle/>
          <a:p>
            <a:pPr algn="just" eaLnBrk="1" hangingPunct="1">
              <a:lnSpc>
                <a:spcPct val="80000"/>
              </a:lnSpc>
              <a:buFontTx/>
              <a:buNone/>
              <a:defRPr/>
            </a:pPr>
            <a:r>
              <a:rPr lang="lv-LV" sz="1050" i="1" dirty="0" smtClean="0"/>
              <a:t>          </a:t>
            </a:r>
            <a:r>
              <a:rPr lang="lv-LV" i="1" dirty="0" smtClean="0"/>
              <a:t>6 Arī Dāvids par svētlaimīgu teic tādu cilvēku, kam Dievs taisnību pieskaita neatkarīgi no darbiem: 7 svētlaimīgi tie, kam pārkāpumi piedoti un grēki apklāti, 8 svētlaimīgs tas vīrs, kam Kungs nepieskaita viņa grēkus.</a:t>
            </a:r>
            <a:endParaRPr lang="lv-LV" sz="2000" i="1" dirty="0" smtClean="0"/>
          </a:p>
        </p:txBody>
      </p:sp>
      <p:sp>
        <p:nvSpPr>
          <p:cNvPr id="7" name="Rectangle 6"/>
          <p:cNvSpPr>
            <a:spLocks noChangeArrowheads="1"/>
          </p:cNvSpPr>
          <p:nvPr/>
        </p:nvSpPr>
        <p:spPr bwMode="auto">
          <a:xfrm>
            <a:off x="0" y="2073037"/>
            <a:ext cx="5868144" cy="4524315"/>
          </a:xfrm>
          <a:prstGeom prst="rect">
            <a:avLst/>
          </a:prstGeom>
          <a:noFill/>
          <a:ln w="9525">
            <a:noFill/>
            <a:miter lim="800000"/>
            <a:headEnd/>
            <a:tailEnd/>
          </a:ln>
        </p:spPr>
        <p:txBody>
          <a:bodyPr wrap="square">
            <a:spAutoFit/>
          </a:bodyPr>
          <a:lstStyle/>
          <a:p>
            <a:pPr>
              <a:buFontTx/>
              <a:buChar char="•"/>
            </a:pPr>
            <a:r>
              <a:rPr lang="lv-LV" sz="3200" b="1" dirty="0"/>
              <a:t>Dāvids Psalmos</a:t>
            </a:r>
            <a:r>
              <a:rPr lang="lv-LV" sz="3200" dirty="0"/>
              <a:t> sludina </a:t>
            </a:r>
            <a:r>
              <a:rPr lang="lv-LV" sz="3200" b="1" dirty="0"/>
              <a:t>attaisnošanu ticībā</a:t>
            </a:r>
            <a:r>
              <a:rPr lang="lv-LV" sz="3200" dirty="0"/>
              <a:t>. </a:t>
            </a:r>
            <a:endParaRPr lang="lv-LV" sz="1600" dirty="0"/>
          </a:p>
          <a:p>
            <a:pPr>
              <a:buFontTx/>
              <a:buChar char="•"/>
            </a:pPr>
            <a:r>
              <a:rPr lang="lv-LV" sz="3200" dirty="0" smtClean="0"/>
              <a:t>Kur mūsu </a:t>
            </a:r>
            <a:r>
              <a:rPr lang="lv-LV" sz="3200" b="1" dirty="0"/>
              <a:t>grēki</a:t>
            </a:r>
            <a:r>
              <a:rPr lang="lv-LV" sz="3200" dirty="0"/>
              <a:t> </a:t>
            </a:r>
            <a:r>
              <a:rPr lang="lv-LV" sz="3200" dirty="0" smtClean="0"/>
              <a:t>ir mums ir </a:t>
            </a:r>
            <a:r>
              <a:rPr lang="lv-LV" sz="3200" b="1" dirty="0" smtClean="0"/>
              <a:t>piedoti</a:t>
            </a:r>
            <a:r>
              <a:rPr lang="lv-LV" sz="3200" dirty="0" smtClean="0"/>
              <a:t>, tur </a:t>
            </a:r>
            <a:r>
              <a:rPr lang="lv-LV" sz="3200" dirty="0"/>
              <a:t>Dievs tos mums vairs </a:t>
            </a:r>
            <a:r>
              <a:rPr lang="lv-LV" sz="3200" b="1" dirty="0" smtClean="0"/>
              <a:t>nepieminēs beigu tiesā</a:t>
            </a:r>
            <a:r>
              <a:rPr lang="lv-LV" sz="3200" dirty="0"/>
              <a:t>.</a:t>
            </a:r>
          </a:p>
          <a:p>
            <a:pPr>
              <a:buFontTx/>
              <a:buChar char="•"/>
            </a:pPr>
            <a:r>
              <a:rPr lang="lv-LV" sz="3200" dirty="0"/>
              <a:t>Taču, </a:t>
            </a:r>
            <a:r>
              <a:rPr lang="lv-LV" sz="3200" b="1" dirty="0"/>
              <a:t>kur nav </a:t>
            </a:r>
            <a:r>
              <a:rPr lang="lv-LV" sz="3200" dirty="0"/>
              <a:t>ticības</a:t>
            </a:r>
            <a:r>
              <a:rPr lang="lv-LV" sz="3200" b="1" dirty="0"/>
              <a:t> Kristum</a:t>
            </a:r>
            <a:r>
              <a:rPr lang="lv-LV" sz="3200" dirty="0"/>
              <a:t>, nav arī grēku piedošanas, bet </a:t>
            </a:r>
            <a:r>
              <a:rPr lang="lv-LV" sz="3200" b="1" dirty="0"/>
              <a:t>tikai pazudināšana</a:t>
            </a:r>
            <a:r>
              <a:rPr lang="lv-LV" sz="3200" dirty="0"/>
              <a:t>.</a:t>
            </a:r>
          </a:p>
        </p:txBody>
      </p:sp>
      <p:pic>
        <p:nvPicPr>
          <p:cNvPr id="7172" name="Picture 4"/>
          <p:cNvPicPr>
            <a:picLocks noChangeAspect="1" noChangeArrowheads="1"/>
          </p:cNvPicPr>
          <p:nvPr/>
        </p:nvPicPr>
        <p:blipFill>
          <a:blip r:embed="rId2" cstate="print"/>
          <a:srcRect/>
          <a:stretch>
            <a:fillRect/>
          </a:stretch>
        </p:blipFill>
        <p:spPr bwMode="auto">
          <a:xfrm>
            <a:off x="5508104" y="1772816"/>
            <a:ext cx="3203848" cy="4044678"/>
          </a:xfrm>
          <a:prstGeom prst="rect">
            <a:avLst/>
          </a:prstGeom>
          <a:ln>
            <a:noFill/>
          </a:ln>
          <a:effectLst>
            <a:softEdge rad="112500"/>
          </a:effectLst>
        </p:spPr>
      </p:pic>
      <p:sp>
        <p:nvSpPr>
          <p:cNvPr id="5" name="Rounded Rectangle 4"/>
          <p:cNvSpPr/>
          <p:nvPr/>
        </p:nvSpPr>
        <p:spPr>
          <a:xfrm>
            <a:off x="4572000" y="5157192"/>
            <a:ext cx="4392488" cy="15841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Kam </a:t>
            </a:r>
            <a:r>
              <a:rPr lang="lv-LV" sz="3600" b="1" dirty="0" smtClean="0">
                <a:solidFill>
                  <a:schemeClr val="tx1"/>
                </a:solidFill>
              </a:rPr>
              <a:t>grēki piedoti</a:t>
            </a:r>
            <a:r>
              <a:rPr lang="lv-LV" sz="3600" dirty="0" smtClean="0">
                <a:solidFill>
                  <a:schemeClr val="tx1"/>
                </a:solidFill>
              </a:rPr>
              <a:t>, tas ir </a:t>
            </a:r>
            <a:r>
              <a:rPr lang="lv-LV" sz="3600" b="1" dirty="0" smtClean="0">
                <a:solidFill>
                  <a:schemeClr val="tx1"/>
                </a:solidFill>
              </a:rPr>
              <a:t>attaisnots Dieva priekšā</a:t>
            </a:r>
            <a:endParaRPr lang="en-US" sz="36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7172"/>
                                        </p:tgtEl>
                                        <p:attrNameLst>
                                          <p:attrName>style.visibility</p:attrName>
                                        </p:attrNameLst>
                                      </p:cBhvr>
                                      <p:to>
                                        <p:strVal val="visible"/>
                                      </p:to>
                                    </p:set>
                                    <p:animEffect transition="in" filter="fade">
                                      <p:cBhvr>
                                        <p:cTn id="16" dur="2000"/>
                                        <p:tgtEl>
                                          <p:spTgt spid="7172"/>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10" presetClass="entr" presetSubtype="0"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Attaisnošana ticībā</a:t>
            </a:r>
            <a:endParaRPr lang="lv-LV" b="1" dirty="0" smtClean="0">
              <a:solidFill>
                <a:schemeClr val="tx1"/>
              </a:solidFill>
            </a:endParaRPr>
          </a:p>
        </p:txBody>
      </p:sp>
      <p:pic>
        <p:nvPicPr>
          <p:cNvPr id="5" name="Picture 2"/>
          <p:cNvPicPr>
            <a:picLocks noChangeAspect="1" noChangeArrowheads="1"/>
          </p:cNvPicPr>
          <p:nvPr/>
        </p:nvPicPr>
        <p:blipFill>
          <a:blip r:embed="rId2" cstate="print"/>
          <a:srcRect/>
          <a:stretch>
            <a:fillRect/>
          </a:stretch>
        </p:blipFill>
        <p:spPr bwMode="auto">
          <a:xfrm>
            <a:off x="71438" y="980728"/>
            <a:ext cx="9001125" cy="55816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a:xfrm>
            <a:off x="3275856" y="2276872"/>
            <a:ext cx="2520280"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4" name="Rectangle 3"/>
          <p:cNvSpPr>
            <a:spLocks noGrp="1" noChangeArrowheads="1"/>
          </p:cNvSpPr>
          <p:nvPr>
            <p:ph type="body" idx="1"/>
          </p:nvPr>
        </p:nvSpPr>
        <p:spPr>
          <a:xfrm>
            <a:off x="0" y="619720"/>
            <a:ext cx="9144000" cy="1081088"/>
          </a:xfrm>
        </p:spPr>
        <p:txBody>
          <a:bodyPr/>
          <a:lstStyle/>
          <a:p>
            <a:pPr marL="0" indent="0">
              <a:lnSpc>
                <a:spcPct val="80000"/>
              </a:lnSpc>
              <a:spcBef>
                <a:spcPct val="0"/>
              </a:spcBef>
              <a:buFontTx/>
              <a:buNone/>
            </a:pPr>
            <a:r>
              <a:rPr lang="lv-LV" sz="2800" i="1" baseline="30000" dirty="0" smtClean="0"/>
              <a:t>6</a:t>
            </a:r>
            <a:r>
              <a:rPr lang="lv-LV" sz="2800" i="1" dirty="0" smtClean="0"/>
              <a:t> Arī Dāvids par laimīgu sauc tādu cilvēku, kam Dievs taisnību pieskaita neatkarīgi no darbiem: </a:t>
            </a:r>
            <a:r>
              <a:rPr lang="lv-LV" sz="2800" i="1" baseline="30000" dirty="0" smtClean="0"/>
              <a:t>7</a:t>
            </a:r>
            <a:r>
              <a:rPr lang="lv-LV" sz="2800" i="1" dirty="0" smtClean="0"/>
              <a:t> laimīgi tie, kam pārkāpumi piedoti un grēki apklāti, </a:t>
            </a:r>
            <a:r>
              <a:rPr lang="lv-LV" sz="2800" i="1" baseline="30000" dirty="0" smtClean="0"/>
              <a:t>8</a:t>
            </a:r>
            <a:r>
              <a:rPr lang="lv-LV" sz="2800" i="1" dirty="0" smtClean="0"/>
              <a:t> laimīgs tas vīrs, kam Kungs nepieskaita viņa grēkus. (Ps.32:1-2)</a:t>
            </a:r>
          </a:p>
        </p:txBody>
      </p:sp>
      <p:sp>
        <p:nvSpPr>
          <p:cNvPr id="7" name="Rectangle 6"/>
          <p:cNvSpPr>
            <a:spLocks noChangeArrowheads="1"/>
          </p:cNvSpPr>
          <p:nvPr/>
        </p:nvSpPr>
        <p:spPr bwMode="auto">
          <a:xfrm>
            <a:off x="0" y="5373216"/>
            <a:ext cx="9144000" cy="1384995"/>
          </a:xfrm>
          <a:prstGeom prst="rect">
            <a:avLst/>
          </a:prstGeom>
          <a:noFill/>
          <a:ln w="9525">
            <a:noFill/>
            <a:miter lim="800000"/>
            <a:headEnd/>
            <a:tailEnd/>
          </a:ln>
        </p:spPr>
        <p:txBody>
          <a:bodyPr wrap="square">
            <a:spAutoFit/>
          </a:bodyPr>
          <a:lstStyle/>
          <a:p>
            <a:pPr>
              <a:buFontTx/>
              <a:buChar char="•"/>
            </a:pPr>
            <a:r>
              <a:rPr lang="lv-LV" sz="2800" dirty="0" smtClean="0"/>
              <a:t>Nevis laimīgs, kas bija </a:t>
            </a:r>
            <a:r>
              <a:rPr lang="lv-LV" sz="2800" b="1" dirty="0" smtClean="0"/>
              <a:t>labs cilvēks</a:t>
            </a:r>
            <a:r>
              <a:rPr lang="lv-LV" sz="2800" dirty="0" smtClean="0"/>
              <a:t>, kam </a:t>
            </a:r>
            <a:r>
              <a:rPr lang="lv-LV" sz="2800" b="1" dirty="0" smtClean="0"/>
              <a:t>daudz pieder</a:t>
            </a:r>
            <a:endParaRPr lang="lv-LV" sz="2800" b="1" dirty="0"/>
          </a:p>
          <a:p>
            <a:pPr>
              <a:buFontTx/>
              <a:buChar char="•"/>
            </a:pPr>
            <a:r>
              <a:rPr lang="lv-LV" sz="2800" dirty="0" smtClean="0"/>
              <a:t>Bet laimīgs, kam </a:t>
            </a:r>
            <a:r>
              <a:rPr lang="lv-LV" sz="2800" b="1" dirty="0" smtClean="0"/>
              <a:t>Dievs nepieskaita viņa grēkus</a:t>
            </a:r>
            <a:r>
              <a:rPr lang="lv-LV" sz="2800" dirty="0" smtClean="0"/>
              <a:t>, kam </a:t>
            </a:r>
            <a:r>
              <a:rPr lang="lv-LV" sz="2800" b="1" dirty="0" smtClean="0"/>
              <a:t>pārkāpumi piedoti </a:t>
            </a:r>
            <a:r>
              <a:rPr lang="lv-LV" sz="2800" dirty="0" smtClean="0"/>
              <a:t>un </a:t>
            </a:r>
            <a:r>
              <a:rPr lang="lv-LV" sz="2800" b="1" dirty="0" smtClean="0"/>
              <a:t>grēki apklāti </a:t>
            </a:r>
            <a:r>
              <a:rPr lang="lv-LV" sz="2800" dirty="0" smtClean="0"/>
              <a:t>ar </a:t>
            </a:r>
            <a:r>
              <a:rPr lang="lv-LV" sz="2800" b="1" dirty="0" smtClean="0"/>
              <a:t>Jēzus upuri</a:t>
            </a:r>
            <a:r>
              <a:rPr lang="lv-LV" sz="2800" dirty="0" smtClean="0"/>
              <a:t>.</a:t>
            </a:r>
            <a:endParaRPr lang="lv-LV" sz="28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12</a:t>
            </a:fld>
            <a:endParaRPr lang="lv-LV" dirty="0" smtClean="0"/>
          </a:p>
        </p:txBody>
      </p:sp>
      <p:sp>
        <p:nvSpPr>
          <p:cNvPr id="5" name="Rectangle 2"/>
          <p:cNvSpPr>
            <a:spLocks noGrp="1" noChangeArrowheads="1"/>
          </p:cNvSpPr>
          <p:nvPr>
            <p:ph type="title" idx="4294967295"/>
          </p:nvPr>
        </p:nvSpPr>
        <p:spPr>
          <a:xfrm>
            <a:off x="467544" y="0"/>
            <a:ext cx="8229600" cy="692696"/>
          </a:xfrm>
        </p:spPr>
        <p:txBody>
          <a:bodyPr/>
          <a:lstStyle/>
          <a:p>
            <a:pPr eaLnBrk="1" hangingPunct="1"/>
            <a:r>
              <a:rPr lang="lv-LV" b="1" dirty="0" smtClean="0">
                <a:solidFill>
                  <a:schemeClr val="tx1"/>
                </a:solidFill>
              </a:rPr>
              <a:t>Kas ir īsta laime?</a:t>
            </a:r>
            <a:endParaRPr lang="lv-LV" sz="4800" b="1" dirty="0" smtClean="0">
              <a:solidFill>
                <a:schemeClr val="tx1"/>
              </a:solidFill>
            </a:endParaRPr>
          </a:p>
        </p:txBody>
      </p:sp>
      <p:sp>
        <p:nvSpPr>
          <p:cNvPr id="9" name="Rounded Rectangle 8"/>
          <p:cNvSpPr/>
          <p:nvPr/>
        </p:nvSpPr>
        <p:spPr>
          <a:xfrm>
            <a:off x="179512" y="2276872"/>
            <a:ext cx="2520280"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handcuff.png"/>
          <p:cNvPicPr>
            <a:picLocks noChangeAspect="1"/>
          </p:cNvPicPr>
          <p:nvPr/>
        </p:nvPicPr>
        <p:blipFill>
          <a:blip r:embed="rId2" cstate="print"/>
          <a:stretch>
            <a:fillRect/>
          </a:stretch>
        </p:blipFill>
        <p:spPr>
          <a:xfrm>
            <a:off x="251520" y="2420888"/>
            <a:ext cx="2222072" cy="2222072"/>
          </a:xfrm>
          <a:prstGeom prst="rect">
            <a:avLst/>
          </a:prstGeom>
        </p:spPr>
      </p:pic>
      <p:pic>
        <p:nvPicPr>
          <p:cNvPr id="11" name="Picture 10" descr="release chains.png"/>
          <p:cNvPicPr>
            <a:picLocks noChangeAspect="1"/>
          </p:cNvPicPr>
          <p:nvPr/>
        </p:nvPicPr>
        <p:blipFill>
          <a:blip r:embed="rId3" cstate="print"/>
          <a:stretch>
            <a:fillRect/>
          </a:stretch>
        </p:blipFill>
        <p:spPr>
          <a:xfrm>
            <a:off x="3430049" y="2348880"/>
            <a:ext cx="2222071" cy="2222071"/>
          </a:xfrm>
          <a:prstGeom prst="rect">
            <a:avLst/>
          </a:prstGeom>
        </p:spPr>
      </p:pic>
      <p:sp>
        <p:nvSpPr>
          <p:cNvPr id="14" name="Rounded Rectangle 13"/>
          <p:cNvSpPr/>
          <p:nvPr/>
        </p:nvSpPr>
        <p:spPr>
          <a:xfrm>
            <a:off x="6372200" y="2276872"/>
            <a:ext cx="2555776"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power.png"/>
          <p:cNvPicPr>
            <a:picLocks noChangeAspect="1"/>
          </p:cNvPicPr>
          <p:nvPr/>
        </p:nvPicPr>
        <p:blipFill>
          <a:blip r:embed="rId4" cstate="print"/>
          <a:stretch>
            <a:fillRect/>
          </a:stretch>
        </p:blipFill>
        <p:spPr>
          <a:xfrm>
            <a:off x="6598401" y="2492896"/>
            <a:ext cx="2222071" cy="2222071"/>
          </a:xfrm>
          <a:prstGeom prst="rect">
            <a:avLst/>
          </a:prstGeom>
        </p:spPr>
      </p:pic>
      <p:sp>
        <p:nvSpPr>
          <p:cNvPr id="16" name="Right Arrow 15"/>
          <p:cNvSpPr/>
          <p:nvPr/>
        </p:nvSpPr>
        <p:spPr>
          <a:xfrm>
            <a:off x="2843808" y="3212976"/>
            <a:ext cx="360040"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6"/>
          <p:cNvSpPr/>
          <p:nvPr/>
        </p:nvSpPr>
        <p:spPr>
          <a:xfrm>
            <a:off x="5940152" y="3284984"/>
            <a:ext cx="360040"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a:spLocks noChangeArrowheads="1"/>
          </p:cNvSpPr>
          <p:nvPr/>
        </p:nvSpPr>
        <p:spPr bwMode="auto">
          <a:xfrm>
            <a:off x="0" y="4797152"/>
            <a:ext cx="2808312" cy="584775"/>
          </a:xfrm>
          <a:prstGeom prst="rect">
            <a:avLst/>
          </a:prstGeom>
          <a:noFill/>
          <a:ln w="9525">
            <a:noFill/>
            <a:miter lim="800000"/>
            <a:headEnd/>
            <a:tailEnd/>
          </a:ln>
        </p:spPr>
        <p:txBody>
          <a:bodyPr wrap="square">
            <a:spAutoFit/>
          </a:bodyPr>
          <a:lstStyle/>
          <a:p>
            <a:pPr algn="ctr"/>
            <a:r>
              <a:rPr lang="lv-LV" sz="3200" b="1" dirty="0" smtClean="0"/>
              <a:t>grēkojis</a:t>
            </a:r>
            <a:endParaRPr lang="lv-LV" sz="3200" b="1" dirty="0"/>
          </a:p>
        </p:txBody>
      </p:sp>
      <p:sp>
        <p:nvSpPr>
          <p:cNvPr id="19" name="Rectangle 18"/>
          <p:cNvSpPr>
            <a:spLocks noChangeArrowheads="1"/>
          </p:cNvSpPr>
          <p:nvPr/>
        </p:nvSpPr>
        <p:spPr bwMode="auto">
          <a:xfrm>
            <a:off x="3131840" y="4797152"/>
            <a:ext cx="2808312" cy="584775"/>
          </a:xfrm>
          <a:prstGeom prst="rect">
            <a:avLst/>
          </a:prstGeom>
          <a:noFill/>
          <a:ln w="9525">
            <a:noFill/>
            <a:miter lim="800000"/>
            <a:headEnd/>
            <a:tailEnd/>
          </a:ln>
        </p:spPr>
        <p:txBody>
          <a:bodyPr wrap="square">
            <a:spAutoFit/>
          </a:bodyPr>
          <a:lstStyle/>
          <a:p>
            <a:pPr algn="ctr"/>
            <a:r>
              <a:rPr lang="lv-LV" sz="3200" b="1" dirty="0" smtClean="0"/>
              <a:t>atbrīvots</a:t>
            </a:r>
            <a:endParaRPr lang="lv-LV" sz="3200" b="1" dirty="0"/>
          </a:p>
        </p:txBody>
      </p:sp>
      <p:sp>
        <p:nvSpPr>
          <p:cNvPr id="20" name="Rectangle 19"/>
          <p:cNvSpPr>
            <a:spLocks noChangeArrowheads="1"/>
          </p:cNvSpPr>
          <p:nvPr/>
        </p:nvSpPr>
        <p:spPr bwMode="auto">
          <a:xfrm>
            <a:off x="6335688" y="4797152"/>
            <a:ext cx="2808312" cy="584775"/>
          </a:xfrm>
          <a:prstGeom prst="rect">
            <a:avLst/>
          </a:prstGeom>
          <a:noFill/>
          <a:ln w="9525">
            <a:noFill/>
            <a:miter lim="800000"/>
            <a:headEnd/>
            <a:tailEnd/>
          </a:ln>
        </p:spPr>
        <p:txBody>
          <a:bodyPr wrap="square">
            <a:spAutoFit/>
          </a:bodyPr>
          <a:lstStyle/>
          <a:p>
            <a:pPr algn="ctr"/>
            <a:r>
              <a:rPr lang="lv-LV" sz="3200" b="1" dirty="0" smtClean="0"/>
              <a:t>laimīgs</a:t>
            </a:r>
            <a:endParaRPr lang="lv-LV"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000"/>
                                        <p:tgtEl>
                                          <p:spTgt spid="9"/>
                                        </p:tgtEl>
                                      </p:cBhvr>
                                    </p:animEffect>
                                  </p:childTnLst>
                                </p:cTn>
                              </p:par>
                              <p:par>
                                <p:cTn id="18" presetID="10" presetClass="entr" presetSubtype="0"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2000"/>
                                        <p:tgtEl>
                                          <p:spTgt spid="10"/>
                                        </p:tgtEl>
                                      </p:cBhvr>
                                    </p:animEffect>
                                  </p:childTnLst>
                                </p:cTn>
                              </p:par>
                            </p:childTnLst>
                          </p:cTn>
                        </p:par>
                        <p:par>
                          <p:cTn id="21" fill="hold">
                            <p:stCondLst>
                              <p:cond delay="3000"/>
                            </p:stCondLst>
                            <p:childTnLst>
                              <p:par>
                                <p:cTn id="22" presetID="10" presetClass="entr" presetSubtype="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2000"/>
                                        <p:tgtEl>
                                          <p:spTgt spid="16"/>
                                        </p:tgtEl>
                                      </p:cBhvr>
                                    </p:animEffect>
                                  </p:childTnLst>
                                </p:cTn>
                              </p:par>
                            </p:childTnLst>
                          </p:cTn>
                        </p:par>
                        <p:par>
                          <p:cTn id="25" fill="hold">
                            <p:stCondLst>
                              <p:cond delay="5000"/>
                            </p:stCondLst>
                            <p:childTnLst>
                              <p:par>
                                <p:cTn id="26" presetID="10"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2000"/>
                                        <p:tgtEl>
                                          <p:spTgt spid="13"/>
                                        </p:tgtEl>
                                      </p:cBhvr>
                                    </p:animEffect>
                                  </p:childTnLst>
                                </p:cTn>
                              </p:par>
                              <p:par>
                                <p:cTn id="29" presetID="10"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2000"/>
                                        <p:tgtEl>
                                          <p:spTgt spid="17"/>
                                        </p:tgtEl>
                                      </p:cBhvr>
                                    </p:animEffect>
                                  </p:childTnLst>
                                </p:cTn>
                              </p:par>
                            </p:childTnLst>
                          </p:cTn>
                        </p:par>
                        <p:par>
                          <p:cTn id="36" fill="hold">
                            <p:stCondLst>
                              <p:cond delay="90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2000"/>
                                        <p:tgtEl>
                                          <p:spTgt spid="14"/>
                                        </p:tgtEl>
                                      </p:cBhvr>
                                    </p:animEffect>
                                  </p:childTnLst>
                                </p:cTn>
                              </p:par>
                              <p:par>
                                <p:cTn id="40" presetID="10" presetClass="entr" presetSubtype="0"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2000"/>
                                        <p:tgtEl>
                                          <p:spTgt spid="15"/>
                                        </p:tgtEl>
                                      </p:cBhvr>
                                    </p:animEffect>
                                  </p:childTnLst>
                                </p:cTn>
                              </p:par>
                            </p:childTnLst>
                          </p:cTn>
                        </p:par>
                        <p:par>
                          <p:cTn id="43" fill="hold">
                            <p:stCondLst>
                              <p:cond delay="11000"/>
                            </p:stCondLst>
                            <p:childTnLst>
                              <p:par>
                                <p:cTn id="44" presetID="2" presetClass="entr" presetSubtype="4" fill="hold" nodeType="afterEffect">
                                  <p:stCondLst>
                                    <p:cond delay="0"/>
                                  </p:stCondLst>
                                  <p:childTnLst>
                                    <p:set>
                                      <p:cBhvr>
                                        <p:cTn id="45" dur="1" fill="hold">
                                          <p:stCondLst>
                                            <p:cond delay="0"/>
                                          </p:stCondLst>
                                        </p:cTn>
                                        <p:tgtEl>
                                          <p:spTgt spid="7">
                                            <p:txEl>
                                              <p:pRg st="0" end="0"/>
                                            </p:txEl>
                                          </p:spTgt>
                                        </p:tgtEl>
                                        <p:attrNameLst>
                                          <p:attrName>style.visibility</p:attrName>
                                        </p:attrNameLst>
                                      </p:cBhvr>
                                      <p:to>
                                        <p:strVal val="visible"/>
                                      </p:to>
                                    </p:set>
                                    <p:anim calcmode="lin" valueType="num">
                                      <p:cBhvr additive="base">
                                        <p:cTn id="4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48" fill="hold">
                            <p:stCondLst>
                              <p:cond delay="11500"/>
                            </p:stCondLst>
                            <p:childTnLst>
                              <p:par>
                                <p:cTn id="49" presetID="2" presetClass="entr" presetSubtype="4" fill="hold" nodeType="afterEffect">
                                  <p:stCondLst>
                                    <p:cond delay="0"/>
                                  </p:stCondLst>
                                  <p:childTnLst>
                                    <p:set>
                                      <p:cBhvr>
                                        <p:cTn id="50" dur="1" fill="hold">
                                          <p:stCondLst>
                                            <p:cond delay="0"/>
                                          </p:stCondLst>
                                        </p:cTn>
                                        <p:tgtEl>
                                          <p:spTgt spid="7">
                                            <p:txEl>
                                              <p:pRg st="1" end="1"/>
                                            </p:txEl>
                                          </p:spTgt>
                                        </p:tgtEl>
                                        <p:attrNameLst>
                                          <p:attrName>style.visibility</p:attrName>
                                        </p:attrNameLst>
                                      </p:cBhvr>
                                      <p:to>
                                        <p:strVal val="visible"/>
                                      </p:to>
                                    </p:set>
                                    <p:anim calcmode="lin" valueType="num">
                                      <p:cBhvr additive="base">
                                        <p:cTn id="5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8">
                                            <p:txEl>
                                              <p:pRg st="0" end="0"/>
                                            </p:txEl>
                                          </p:spTgt>
                                        </p:tgtEl>
                                        <p:attrNameLst>
                                          <p:attrName>style.visibility</p:attrName>
                                        </p:attrNameLst>
                                      </p:cBhvr>
                                      <p:to>
                                        <p:strVal val="visible"/>
                                      </p:to>
                                    </p:set>
                                    <p:anim calcmode="lin" valueType="num">
                                      <p:cBhvr additive="base">
                                        <p:cTn id="55"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9">
                                            <p:txEl>
                                              <p:pRg st="0" end="0"/>
                                            </p:txEl>
                                          </p:spTgt>
                                        </p:tgtEl>
                                        <p:attrNameLst>
                                          <p:attrName>style.visibility</p:attrName>
                                        </p:attrNameLst>
                                      </p:cBhvr>
                                      <p:to>
                                        <p:strVal val="visible"/>
                                      </p:to>
                                    </p:set>
                                    <p:anim calcmode="lin" valueType="num">
                                      <p:cBhvr additive="base">
                                        <p:cTn id="59"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19">
                                            <p:txEl>
                                              <p:pRg st="0" end="0"/>
                                            </p:txEl>
                                          </p:spTgt>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20">
                                            <p:txEl>
                                              <p:pRg st="0" end="0"/>
                                            </p:txEl>
                                          </p:spTgt>
                                        </p:tgtEl>
                                        <p:attrNameLst>
                                          <p:attrName>style.visibility</p:attrName>
                                        </p:attrNameLst>
                                      </p:cBhvr>
                                      <p:to>
                                        <p:strVal val="visible"/>
                                      </p:to>
                                    </p:set>
                                    <p:anim calcmode="lin" valueType="num">
                                      <p:cBhvr additive="base">
                                        <p:cTn id="63"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244" grpId="0" build="p"/>
      <p:bldP spid="5" grpId="0"/>
      <p:bldP spid="9" grpId="0" animBg="1"/>
      <p:bldP spid="14" grpId="0" animBg="1"/>
      <p:bldP spid="16" grpId="0" animBg="1"/>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baseline="30000" dirty="0" smtClean="0"/>
              <a:t>9</a:t>
            </a:r>
            <a:r>
              <a:rPr lang="lv-LV" sz="2800" i="1" dirty="0" smtClean="0"/>
              <a:t> Vai šī svētība ir domāta vien apgraizītajiem vai neapgraizītajiem arī? Jo ir sacīts: Ābrahāmam ticība tika pieskaitīta par taisnību. </a:t>
            </a:r>
            <a:r>
              <a:rPr lang="lv-LV" sz="2800" i="1" baseline="30000" dirty="0" smtClean="0"/>
              <a:t>10</a:t>
            </a:r>
            <a:r>
              <a:rPr lang="lv-LV" sz="2800" i="1" dirty="0" smtClean="0"/>
              <a:t> Un kad ticība viņam tika pieskaitīta – kad viņš bija apgraizīts vai kad vēl nebija? Jau tad, kad viņš vēl nebija apgraizīts, nevis kad bija.</a:t>
            </a:r>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13</a:t>
            </a:fld>
            <a:endParaRPr lang="lv-LV" smtClean="0"/>
          </a:p>
        </p:txBody>
      </p:sp>
      <p:pic>
        <p:nvPicPr>
          <p:cNvPr id="5" name="Picture 4" descr="BIBLE016"/>
          <p:cNvPicPr>
            <a:picLocks noChangeAspect="1" noChangeArrowheads="1"/>
          </p:cNvPicPr>
          <p:nvPr/>
        </p:nvPicPr>
        <p:blipFill>
          <a:blip r:embed="rId2" cstate="print"/>
          <a:srcRect/>
          <a:stretch>
            <a:fillRect/>
          </a:stretch>
        </p:blipFill>
        <p:spPr bwMode="auto">
          <a:xfrm>
            <a:off x="2627784" y="2492896"/>
            <a:ext cx="3825811" cy="3744416"/>
          </a:xfrm>
          <a:prstGeom prst="rect">
            <a:avLst/>
          </a:prstGeom>
          <a:noFill/>
          <a:ln w="9525">
            <a:noFill/>
            <a:miter lim="800000"/>
            <a:headEnd/>
            <a:tailEnd/>
          </a:ln>
        </p:spPr>
      </p:pic>
      <p:sp>
        <p:nvSpPr>
          <p:cNvPr id="6" name="Rounded Rectangle 5"/>
          <p:cNvSpPr/>
          <p:nvPr/>
        </p:nvSpPr>
        <p:spPr>
          <a:xfrm>
            <a:off x="251520" y="3573016"/>
            <a:ext cx="2555776"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5940152" y="3573016"/>
            <a:ext cx="2555776"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judu star.png"/>
          <p:cNvPicPr>
            <a:picLocks noChangeAspect="1"/>
          </p:cNvPicPr>
          <p:nvPr/>
        </p:nvPicPr>
        <p:blipFill>
          <a:blip r:embed="rId3" cstate="print"/>
          <a:stretch>
            <a:fillRect/>
          </a:stretch>
        </p:blipFill>
        <p:spPr>
          <a:xfrm>
            <a:off x="395536" y="3717032"/>
            <a:ext cx="2222071" cy="2222071"/>
          </a:xfrm>
          <a:prstGeom prst="rect">
            <a:avLst/>
          </a:prstGeom>
        </p:spPr>
      </p:pic>
      <p:pic>
        <p:nvPicPr>
          <p:cNvPr id="10" name="Picture 9" descr="united-nations.png"/>
          <p:cNvPicPr>
            <a:picLocks noChangeAspect="1"/>
          </p:cNvPicPr>
          <p:nvPr/>
        </p:nvPicPr>
        <p:blipFill>
          <a:blip r:embed="rId4" cstate="print"/>
          <a:stretch>
            <a:fillRect/>
          </a:stretch>
        </p:blipFill>
        <p:spPr>
          <a:xfrm>
            <a:off x="6084168" y="3665377"/>
            <a:ext cx="2283903" cy="2283903"/>
          </a:xfrm>
          <a:prstGeom prst="rect">
            <a:avLst/>
          </a:prstGeom>
        </p:spPr>
      </p:pic>
      <p:sp>
        <p:nvSpPr>
          <p:cNvPr id="11" name="Down Arrow 10"/>
          <p:cNvSpPr/>
          <p:nvPr/>
        </p:nvSpPr>
        <p:spPr>
          <a:xfrm rot="2526427">
            <a:off x="2915816" y="3933056"/>
            <a:ext cx="576064"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rot="18716753">
            <a:off x="5149556" y="3970281"/>
            <a:ext cx="576064"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a:spLocks noChangeArrowheads="1"/>
          </p:cNvSpPr>
          <p:nvPr/>
        </p:nvSpPr>
        <p:spPr bwMode="auto">
          <a:xfrm>
            <a:off x="395536" y="2996952"/>
            <a:ext cx="2268760" cy="584775"/>
          </a:xfrm>
          <a:prstGeom prst="rect">
            <a:avLst/>
          </a:prstGeom>
          <a:noFill/>
          <a:ln w="9525">
            <a:noFill/>
            <a:miter lim="800000"/>
            <a:headEnd/>
            <a:tailEnd/>
          </a:ln>
        </p:spPr>
        <p:txBody>
          <a:bodyPr wrap="square">
            <a:spAutoFit/>
          </a:bodyPr>
          <a:lstStyle/>
          <a:p>
            <a:pPr algn="ctr"/>
            <a:r>
              <a:rPr lang="lv-LV" sz="3200" b="1" dirty="0" smtClean="0"/>
              <a:t>jūdiem</a:t>
            </a:r>
            <a:endParaRPr lang="lv-LV" sz="3200" b="1" dirty="0"/>
          </a:p>
        </p:txBody>
      </p:sp>
      <p:sp>
        <p:nvSpPr>
          <p:cNvPr id="14" name="Rectangle 13"/>
          <p:cNvSpPr>
            <a:spLocks noChangeArrowheads="1"/>
          </p:cNvSpPr>
          <p:nvPr/>
        </p:nvSpPr>
        <p:spPr bwMode="auto">
          <a:xfrm>
            <a:off x="6012160" y="2988241"/>
            <a:ext cx="2808312" cy="584775"/>
          </a:xfrm>
          <a:prstGeom prst="rect">
            <a:avLst/>
          </a:prstGeom>
          <a:noFill/>
          <a:ln w="9525">
            <a:noFill/>
            <a:miter lim="800000"/>
            <a:headEnd/>
            <a:tailEnd/>
          </a:ln>
        </p:spPr>
        <p:txBody>
          <a:bodyPr wrap="square">
            <a:spAutoFit/>
          </a:bodyPr>
          <a:lstStyle/>
          <a:p>
            <a:pPr algn="ctr"/>
            <a:r>
              <a:rPr lang="lv-LV" sz="3200" b="1" dirty="0" smtClean="0"/>
              <a:t>pagāniem</a:t>
            </a:r>
            <a:endParaRPr lang="lv-LV" sz="3200" b="1" dirty="0"/>
          </a:p>
        </p:txBody>
      </p:sp>
      <p:sp>
        <p:nvSpPr>
          <p:cNvPr id="15" name="Rectangle 14"/>
          <p:cNvSpPr>
            <a:spLocks noChangeArrowheads="1"/>
          </p:cNvSpPr>
          <p:nvPr/>
        </p:nvSpPr>
        <p:spPr bwMode="auto">
          <a:xfrm>
            <a:off x="0" y="1916832"/>
            <a:ext cx="9144000" cy="646331"/>
          </a:xfrm>
          <a:prstGeom prst="rect">
            <a:avLst/>
          </a:prstGeom>
          <a:noFill/>
          <a:ln w="9525">
            <a:noFill/>
            <a:miter lim="800000"/>
            <a:headEnd/>
            <a:tailEnd/>
          </a:ln>
        </p:spPr>
        <p:txBody>
          <a:bodyPr wrap="square">
            <a:spAutoFit/>
          </a:bodyPr>
          <a:lstStyle/>
          <a:p>
            <a:pPr algn="ctr"/>
            <a:r>
              <a:rPr lang="lv-LV" sz="3600" b="1" dirty="0" smtClean="0"/>
              <a:t>Jēzus žēlastība un piedošana ir dota</a:t>
            </a:r>
            <a:endParaRPr lang="lv-LV" sz="3600" b="1" dirty="0"/>
          </a:p>
        </p:txBody>
      </p:sp>
      <p:sp>
        <p:nvSpPr>
          <p:cNvPr id="16" name="Rectangle 15"/>
          <p:cNvSpPr>
            <a:spLocks noChangeArrowheads="1"/>
          </p:cNvSpPr>
          <p:nvPr/>
        </p:nvSpPr>
        <p:spPr bwMode="auto">
          <a:xfrm>
            <a:off x="0" y="6273225"/>
            <a:ext cx="9144000" cy="584775"/>
          </a:xfrm>
          <a:prstGeom prst="rect">
            <a:avLst/>
          </a:prstGeom>
          <a:noFill/>
          <a:ln w="9525">
            <a:noFill/>
            <a:miter lim="800000"/>
            <a:headEnd/>
            <a:tailEnd/>
          </a:ln>
        </p:spPr>
        <p:txBody>
          <a:bodyPr wrap="square">
            <a:spAutoFit/>
          </a:bodyPr>
          <a:lstStyle/>
          <a:p>
            <a:pPr algn="ctr"/>
            <a:r>
              <a:rPr lang="lv-LV" sz="3200" b="1" dirty="0" smtClean="0"/>
              <a:t>Ābrahams ticēja pirms bija apgraizīts</a:t>
            </a:r>
            <a:endParaRPr lang="lv-LV"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par>
                                <p:cTn id="13" presetID="2" presetClass="entr" presetSubtype="4" fill="hold"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2000"/>
                                        <p:tgtEl>
                                          <p:spTgt spid="11"/>
                                        </p:tgtEl>
                                      </p:cBhvr>
                                    </p:animEffect>
                                  </p:childTnLst>
                                </p:cTn>
                              </p:par>
                            </p:childTnLst>
                          </p:cTn>
                        </p:par>
                        <p:par>
                          <p:cTn id="21" fill="hold">
                            <p:stCondLst>
                              <p:cond delay="3000"/>
                            </p:stCondLst>
                            <p:childTnLst>
                              <p:par>
                                <p:cTn id="22" presetID="10"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2000"/>
                                        <p:tgtEl>
                                          <p:spTgt spid="6"/>
                                        </p:tgtEl>
                                      </p:cBhvr>
                                    </p:animEffect>
                                  </p:childTnLst>
                                </p:cTn>
                              </p:par>
                              <p:par>
                                <p:cTn id="25" presetID="10"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par>
                                <p:cTn id="28" presetID="2" presetClass="entr" presetSubtype="4" fill="hold" nodeType="withEffect">
                                  <p:stCondLst>
                                    <p:cond delay="0"/>
                                  </p:stCondLst>
                                  <p:childTnLst>
                                    <p:set>
                                      <p:cBhvr>
                                        <p:cTn id="29" dur="1" fill="hold">
                                          <p:stCondLst>
                                            <p:cond delay="0"/>
                                          </p:stCondLst>
                                        </p:cTn>
                                        <p:tgtEl>
                                          <p:spTgt spid="13">
                                            <p:txEl>
                                              <p:pRg st="0" end="0"/>
                                            </p:txEl>
                                          </p:spTgt>
                                        </p:tgtEl>
                                        <p:attrNameLst>
                                          <p:attrName>style.visibility</p:attrName>
                                        </p:attrNameLst>
                                      </p:cBhvr>
                                      <p:to>
                                        <p:strVal val="visible"/>
                                      </p:to>
                                    </p:set>
                                    <p:anim calcmode="lin" valueType="num">
                                      <p:cBhvr additive="base">
                                        <p:cTn id="30"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50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2000"/>
                                        <p:tgtEl>
                                          <p:spTgt spid="12"/>
                                        </p:tgtEl>
                                      </p:cBhvr>
                                    </p:animEffect>
                                  </p:childTnLst>
                                </p:cTn>
                              </p:par>
                            </p:childTnLst>
                          </p:cTn>
                        </p:par>
                        <p:par>
                          <p:cTn id="36" fill="hold">
                            <p:stCondLst>
                              <p:cond delay="7000"/>
                            </p:stCondLst>
                            <p:childTnLst>
                              <p:par>
                                <p:cTn id="37" presetID="10"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2000"/>
                                        <p:tgtEl>
                                          <p:spTgt spid="8"/>
                                        </p:tgtEl>
                                      </p:cBhvr>
                                    </p:animEffect>
                                  </p:childTnLst>
                                </p:cTn>
                              </p:par>
                              <p:par>
                                <p:cTn id="40" presetID="10" presetClass="entr" presetSubtype="0"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2000"/>
                                        <p:tgtEl>
                                          <p:spTgt spid="10"/>
                                        </p:tgtEl>
                                      </p:cBhvr>
                                    </p:animEffect>
                                  </p:childTnLst>
                                </p:cTn>
                              </p:par>
                              <p:par>
                                <p:cTn id="43" presetID="2" presetClass="entr" presetSubtype="4" fill="hold" nodeType="withEffect">
                                  <p:stCondLst>
                                    <p:cond delay="0"/>
                                  </p:stCondLst>
                                  <p:childTnLst>
                                    <p:set>
                                      <p:cBhvr>
                                        <p:cTn id="44" dur="1" fill="hold">
                                          <p:stCondLst>
                                            <p:cond delay="0"/>
                                          </p:stCondLst>
                                        </p:cTn>
                                        <p:tgtEl>
                                          <p:spTgt spid="14">
                                            <p:txEl>
                                              <p:pRg st="0" end="0"/>
                                            </p:txEl>
                                          </p:spTgt>
                                        </p:tgtEl>
                                        <p:attrNameLst>
                                          <p:attrName>style.visibility</p:attrName>
                                        </p:attrNameLst>
                                      </p:cBhvr>
                                      <p:to>
                                        <p:strVal val="visible"/>
                                      </p:to>
                                    </p:set>
                                    <p:anim calcmode="lin" valueType="num">
                                      <p:cBhvr additive="base">
                                        <p:cTn id="45"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4">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16">
                                            <p:txEl>
                                              <p:pRg st="0" end="0"/>
                                            </p:txEl>
                                          </p:spTgt>
                                        </p:tgtEl>
                                        <p:attrNameLst>
                                          <p:attrName>style.visibility</p:attrName>
                                        </p:attrNameLst>
                                      </p:cBhvr>
                                      <p:to>
                                        <p:strVal val="visible"/>
                                      </p:to>
                                    </p:set>
                                    <p:anim calcmode="lin" valueType="num">
                                      <p:cBhvr additive="base">
                                        <p:cTn id="49"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animBg="1"/>
      <p:bldP spid="8" grpId="0" animBg="1"/>
      <p:bldP spid="11" grpId="0" animBg="1"/>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God's Covenant With Abraham | Bible Message"/>
          <p:cNvPicPr>
            <a:picLocks noChangeAspect="1" noChangeArrowheads="1"/>
          </p:cNvPicPr>
          <p:nvPr/>
        </p:nvPicPr>
        <p:blipFill>
          <a:blip r:embed="rId2" cstate="print"/>
          <a:srcRect/>
          <a:stretch>
            <a:fillRect/>
          </a:stretch>
        </p:blipFill>
        <p:spPr bwMode="auto">
          <a:xfrm>
            <a:off x="0" y="2780928"/>
            <a:ext cx="9144000" cy="4077072"/>
          </a:xfrm>
          <a:prstGeom prst="rect">
            <a:avLst/>
          </a:prstGeom>
          <a:noFill/>
        </p:spPr>
      </p:pic>
      <p:sp>
        <p:nvSpPr>
          <p:cNvPr id="10244" name="Rectangle 3"/>
          <p:cNvSpPr>
            <a:spLocks noGrp="1" noChangeArrowheads="1"/>
          </p:cNvSpPr>
          <p:nvPr>
            <p:ph type="body" idx="1"/>
          </p:nvPr>
        </p:nvSpPr>
        <p:spPr>
          <a:xfrm>
            <a:off x="0" y="619720"/>
            <a:ext cx="9144000" cy="1081088"/>
          </a:xfrm>
        </p:spPr>
        <p:txBody>
          <a:bodyPr/>
          <a:lstStyle/>
          <a:p>
            <a:pPr marL="0" indent="0" eaLnBrk="1" hangingPunct="1">
              <a:spcBef>
                <a:spcPct val="0"/>
              </a:spcBef>
              <a:buFontTx/>
              <a:buNone/>
            </a:pPr>
            <a:r>
              <a:rPr lang="lv-LV" sz="2800" i="1" baseline="30000" dirty="0" smtClean="0"/>
              <a:t>11</a:t>
            </a:r>
            <a:r>
              <a:rPr lang="lv-LV" sz="2800" i="1" dirty="0" smtClean="0"/>
              <a:t>  Un apgraizīšanas zīmi viņš saņēma kā apstiprinājuma zīmogu ticības taisnībai, kas viņam jau bija pirms apgraizīšanas, lai viņš kļūtu par tēvu visiem, kas tic, būdami neapgraizīti, un lai taisnība tiktu pieskaitīta arī viņiem</a:t>
            </a:r>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14</a:t>
            </a:fld>
            <a:endParaRPr lang="lv-LV" smtClean="0"/>
          </a:p>
        </p:txBody>
      </p:sp>
      <p:sp>
        <p:nvSpPr>
          <p:cNvPr id="6" name="Rectangle 2"/>
          <p:cNvSpPr>
            <a:spLocks noGrp="1" noChangeArrowheads="1"/>
          </p:cNvSpPr>
          <p:nvPr>
            <p:ph type="title" idx="4294967295"/>
          </p:nvPr>
        </p:nvSpPr>
        <p:spPr>
          <a:xfrm>
            <a:off x="0" y="0"/>
            <a:ext cx="9144000" cy="692696"/>
          </a:xfrm>
        </p:spPr>
        <p:txBody>
          <a:bodyPr/>
          <a:lstStyle/>
          <a:p>
            <a:pPr eaLnBrk="1" hangingPunct="1"/>
            <a:r>
              <a:rPr lang="lv-LV" sz="4000" b="1" dirty="0" smtClean="0">
                <a:solidFill>
                  <a:schemeClr val="tx1"/>
                </a:solidFill>
              </a:rPr>
              <a:t>Apgraizīšana apstiprinājums ticībai</a:t>
            </a:r>
            <a:endParaRPr lang="lv-LV" b="1" dirty="0" smtClean="0">
              <a:solidFill>
                <a:schemeClr val="tx1"/>
              </a:solidFill>
            </a:endParaRPr>
          </a:p>
        </p:txBody>
      </p:sp>
      <p:sp>
        <p:nvSpPr>
          <p:cNvPr id="8" name="Rounded Rectangle 7"/>
          <p:cNvSpPr/>
          <p:nvPr/>
        </p:nvSpPr>
        <p:spPr>
          <a:xfrm>
            <a:off x="4139952" y="2348880"/>
            <a:ext cx="4392488" cy="15841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Ābrahams</a:t>
            </a:r>
            <a:r>
              <a:rPr lang="lv-LV" sz="3600" dirty="0" smtClean="0">
                <a:solidFill>
                  <a:schemeClr val="tx1"/>
                </a:solidFill>
              </a:rPr>
              <a:t> - </a:t>
            </a:r>
            <a:r>
              <a:rPr lang="lv-LV" sz="3600" b="1" dirty="0" smtClean="0">
                <a:solidFill>
                  <a:schemeClr val="tx1"/>
                </a:solidFill>
              </a:rPr>
              <a:t>ticības tēvs</a:t>
            </a:r>
            <a:r>
              <a:rPr lang="lv-LV" sz="3600" dirty="0" smtClean="0">
                <a:solidFill>
                  <a:schemeClr val="tx1"/>
                </a:solidFill>
              </a:rPr>
              <a:t> jūdiem un pagāniem</a:t>
            </a:r>
            <a:endParaRPr lang="en-US" sz="36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170"/>
                                        </p:tgtEl>
                                        <p:attrNameLst>
                                          <p:attrName>style.visibility</p:attrName>
                                        </p:attrNameLst>
                                      </p:cBhvr>
                                      <p:to>
                                        <p:strVal val="visible"/>
                                      </p:to>
                                    </p:set>
                                    <p:animEffect transition="in" filter="fade">
                                      <p:cBhvr>
                                        <p:cTn id="12" dur="2000"/>
                                        <p:tgtEl>
                                          <p:spTgt spid="7170"/>
                                        </p:tgtEl>
                                      </p:cBhvr>
                                    </p:animEffect>
                                  </p:childTnLst>
                                </p:cTn>
                              </p:par>
                            </p:childTnLst>
                          </p:cTn>
                        </p:par>
                        <p:par>
                          <p:cTn id="13" fill="hold">
                            <p:stCondLst>
                              <p:cond delay="2500"/>
                            </p:stCondLst>
                            <p:childTnLst>
                              <p:par>
                                <p:cTn id="14" presetID="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0-#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60040" y="620688"/>
            <a:ext cx="9540552" cy="1115219"/>
          </a:xfrm>
        </p:spPr>
        <p:txBody>
          <a:bodyPr/>
          <a:lstStyle/>
          <a:p>
            <a:r>
              <a:rPr lang="lv-LV" sz="2800" dirty="0" smtClean="0"/>
              <a:t>„</a:t>
            </a:r>
            <a:r>
              <a:rPr lang="lv-LV" sz="2800" i="1" dirty="0" smtClean="0"/>
              <a:t>Jo Ābrahāmam būs tapt par lielu un varenu tautu, un viņā būs svētītas visas zemes tautas</a:t>
            </a:r>
            <a:r>
              <a:rPr lang="lv-LV" sz="2800" dirty="0" smtClean="0"/>
              <a:t>.” (1.Moz.18:18)</a:t>
            </a:r>
            <a:endParaRPr lang="lv-LV" sz="2800" dirty="0"/>
          </a:p>
        </p:txBody>
      </p:sp>
      <p:sp>
        <p:nvSpPr>
          <p:cNvPr id="7" name="Rectangle 6"/>
          <p:cNvSpPr>
            <a:spLocks noChangeArrowheads="1"/>
          </p:cNvSpPr>
          <p:nvPr/>
        </p:nvSpPr>
        <p:spPr bwMode="auto">
          <a:xfrm>
            <a:off x="0" y="1556792"/>
            <a:ext cx="9144000" cy="1477328"/>
          </a:xfrm>
          <a:prstGeom prst="rect">
            <a:avLst/>
          </a:prstGeom>
          <a:noFill/>
          <a:ln w="9525">
            <a:noFill/>
            <a:miter lim="800000"/>
            <a:headEnd/>
            <a:tailEnd/>
          </a:ln>
        </p:spPr>
        <p:txBody>
          <a:bodyPr wrap="square">
            <a:spAutoFit/>
          </a:bodyPr>
          <a:lstStyle/>
          <a:p>
            <a:pPr>
              <a:buFontTx/>
              <a:buChar char="•"/>
            </a:pPr>
            <a:r>
              <a:rPr lang="lv-LV" sz="3000" dirty="0" smtClean="0"/>
              <a:t>Tā </a:t>
            </a:r>
            <a:r>
              <a:rPr lang="lv-LV" sz="3000" dirty="0"/>
              <a:t>ir </a:t>
            </a:r>
            <a:r>
              <a:rPr lang="lv-LV" sz="3000" b="1" dirty="0"/>
              <a:t>ticības svētība, </a:t>
            </a:r>
            <a:r>
              <a:rPr lang="lv-LV" sz="3000" dirty="0" smtClean="0"/>
              <a:t>jo baušļi vēl nav doti</a:t>
            </a:r>
            <a:r>
              <a:rPr lang="lv-LV" sz="3000" b="1" dirty="0" smtClean="0"/>
              <a:t>.</a:t>
            </a:r>
          </a:p>
          <a:p>
            <a:pPr>
              <a:buFontTx/>
              <a:buChar char="•"/>
            </a:pPr>
            <a:r>
              <a:rPr lang="lv-LV" sz="3000" dirty="0" smtClean="0"/>
              <a:t>Ābrahama </a:t>
            </a:r>
            <a:r>
              <a:rPr lang="lv-LV" sz="3000" b="1" dirty="0" smtClean="0"/>
              <a:t>ticība</a:t>
            </a:r>
            <a:r>
              <a:rPr lang="lv-LV" sz="3000" dirty="0" smtClean="0"/>
              <a:t> vairāk kārt tika </a:t>
            </a:r>
            <a:r>
              <a:rPr lang="lv-LV" sz="3000" b="1" dirty="0" smtClean="0"/>
              <a:t>pārbaudīta</a:t>
            </a:r>
            <a:r>
              <a:rPr lang="lv-LV" sz="3000" dirty="0" smtClean="0"/>
              <a:t>. </a:t>
            </a:r>
          </a:p>
          <a:p>
            <a:pPr>
              <a:buFontTx/>
              <a:buChar char="•"/>
            </a:pPr>
            <a:r>
              <a:rPr lang="lv-LV" sz="3000" dirty="0" smtClean="0"/>
              <a:t>Ābrahama </a:t>
            </a:r>
            <a:r>
              <a:rPr lang="lv-LV" sz="3000" b="1" dirty="0" smtClean="0"/>
              <a:t>ticības piemērā </a:t>
            </a:r>
            <a:r>
              <a:rPr lang="lv-LV" sz="3000" dirty="0" smtClean="0"/>
              <a:t>ir svētītas visas tautas.</a:t>
            </a:r>
            <a:endParaRPr lang="lv-LV" sz="3000" dirty="0"/>
          </a:p>
        </p:txBody>
      </p:sp>
      <p:sp>
        <p:nvSpPr>
          <p:cNvPr id="5" name="Rectangle 2"/>
          <p:cNvSpPr>
            <a:spLocks noGrp="1" noChangeArrowheads="1"/>
          </p:cNvSpPr>
          <p:nvPr>
            <p:ph type="title" idx="4294967295"/>
          </p:nvPr>
        </p:nvSpPr>
        <p:spPr>
          <a:xfrm>
            <a:off x="0" y="-99392"/>
            <a:ext cx="9144000" cy="850900"/>
          </a:xfrm>
        </p:spPr>
        <p:txBody>
          <a:bodyPr/>
          <a:lstStyle/>
          <a:p>
            <a:r>
              <a:rPr lang="lv-LV" sz="4000" b="1" dirty="0" smtClean="0"/>
              <a:t>Dievs dod apsolījumu svētīt tautas</a:t>
            </a:r>
            <a:endParaRPr lang="lv-LV" sz="4000" b="1" dirty="0"/>
          </a:p>
        </p:txBody>
      </p:sp>
      <p:pic>
        <p:nvPicPr>
          <p:cNvPr id="24578" name="Picture 2" descr="We Are Going To The Nations! – ALL NATIONS BIBLE COLLEGE &amp; SEMINARY"/>
          <p:cNvPicPr>
            <a:picLocks noChangeAspect="1" noChangeArrowheads="1"/>
          </p:cNvPicPr>
          <p:nvPr/>
        </p:nvPicPr>
        <p:blipFill>
          <a:blip r:embed="rId2" cstate="print"/>
          <a:srcRect/>
          <a:stretch>
            <a:fillRect/>
          </a:stretch>
        </p:blipFill>
        <p:spPr bwMode="auto">
          <a:xfrm>
            <a:off x="819785" y="2937690"/>
            <a:ext cx="7856671" cy="392031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4578"/>
                                        </p:tgtEl>
                                        <p:attrNameLst>
                                          <p:attrName>style.visibility</p:attrName>
                                        </p:attrNameLst>
                                      </p:cBhvr>
                                      <p:to>
                                        <p:strVal val="visible"/>
                                      </p:to>
                                    </p:set>
                                    <p:animEffect transition="in" filter="fade">
                                      <p:cBhvr>
                                        <p:cTn id="12" dur="2000"/>
                                        <p:tgtEl>
                                          <p:spTgt spid="24578"/>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8196">
                                            <p:txEl>
                                              <p:pRg st="0" end="0"/>
                                            </p:txEl>
                                          </p:spTgt>
                                        </p:tgtEl>
                                        <p:attrNameLst>
                                          <p:attrName>style.visibility</p:attrName>
                                        </p:attrNameLst>
                                      </p:cBhvr>
                                      <p:to>
                                        <p:strVal val="visible"/>
                                      </p:to>
                                    </p:set>
                                    <p:anim calcmode="lin" valueType="num">
                                      <p:cBhvr additive="base">
                                        <p:cTn id="16"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1" end="1"/>
                                            </p:txEl>
                                          </p:spTgt>
                                        </p:tgtEl>
                                        <p:attrNameLst>
                                          <p:attrName>style.visibility</p:attrName>
                                        </p:attrNameLst>
                                      </p:cBhvr>
                                      <p:to>
                                        <p:strVal val="visible"/>
                                      </p:to>
                                    </p:set>
                                    <p:anim calcmode="lin" valueType="num">
                                      <p:cBhvr additive="base">
                                        <p:cTn id="2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4" fill="hold" nodeType="afterEffect">
                                  <p:stCondLst>
                                    <p:cond delay="0"/>
                                  </p:stCondLst>
                                  <p:childTnLst>
                                    <p:set>
                                      <p:cBhvr>
                                        <p:cTn id="30" dur="1" fill="hold">
                                          <p:stCondLst>
                                            <p:cond delay="0"/>
                                          </p:stCondLst>
                                        </p:cTn>
                                        <p:tgtEl>
                                          <p:spTgt spid="7">
                                            <p:txEl>
                                              <p:pRg st="2" end="2"/>
                                            </p:txEl>
                                          </p:spTgt>
                                        </p:tgtEl>
                                        <p:attrNameLst>
                                          <p:attrName>style.visibility</p:attrName>
                                        </p:attrNameLst>
                                      </p:cBhvr>
                                      <p:to>
                                        <p:strVal val="visible"/>
                                      </p:to>
                                    </p:set>
                                    <p:anim calcmode="lin" valueType="num">
                                      <p:cBhvr additive="base">
                                        <p:cTn id="3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504056" y="763736"/>
            <a:ext cx="8172400" cy="1081088"/>
          </a:xfrm>
        </p:spPr>
        <p:txBody>
          <a:bodyPr/>
          <a:lstStyle/>
          <a:p>
            <a:pPr marL="0" indent="0" eaLnBrk="1" hangingPunct="1">
              <a:spcBef>
                <a:spcPct val="0"/>
              </a:spcBef>
              <a:buFontTx/>
              <a:buNone/>
            </a:pPr>
            <a:r>
              <a:rPr lang="lv-LV" i="1" baseline="30000" dirty="0" smtClean="0"/>
              <a:t>13</a:t>
            </a:r>
            <a:r>
              <a:rPr lang="lv-LV" i="1" dirty="0" smtClean="0"/>
              <a:t>  Jo apsolījums Ābrahāmam vai viņa pēcnācējiem saņemt mantojumā pasauli nav dots bauslībā, bet ticības taisnībā.</a:t>
            </a:r>
          </a:p>
        </p:txBody>
      </p:sp>
      <p:sp>
        <p:nvSpPr>
          <p:cNvPr id="8196" name="Slide Number Placeholder 3"/>
          <p:cNvSpPr>
            <a:spLocks noGrp="1"/>
          </p:cNvSpPr>
          <p:nvPr>
            <p:ph type="sldNum" sz="quarter" idx="12"/>
          </p:nvPr>
        </p:nvSpPr>
        <p:spPr>
          <a:xfrm>
            <a:off x="6553200" y="5968806"/>
            <a:ext cx="2133600" cy="476250"/>
          </a:xfrm>
          <a:noFill/>
        </p:spPr>
        <p:txBody>
          <a:bodyPr/>
          <a:lstStyle/>
          <a:p>
            <a:fld id="{8813D975-61E8-48D5-8201-6762D198C839}" type="slidenum">
              <a:rPr lang="lv-LV" smtClean="0"/>
              <a:pPr/>
              <a:t>16</a:t>
            </a:fld>
            <a:endParaRPr lang="lv-LV" smtClean="0"/>
          </a:p>
        </p:txBody>
      </p:sp>
      <p:sp>
        <p:nvSpPr>
          <p:cNvPr id="5" name="Rounded Rectangle 4"/>
          <p:cNvSpPr/>
          <p:nvPr/>
        </p:nvSpPr>
        <p:spPr>
          <a:xfrm>
            <a:off x="719064" y="2999854"/>
            <a:ext cx="3456384"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5183560" y="2927846"/>
            <a:ext cx="3456384"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hands.png"/>
          <p:cNvPicPr>
            <a:picLocks noChangeAspect="1"/>
          </p:cNvPicPr>
          <p:nvPr/>
        </p:nvPicPr>
        <p:blipFill>
          <a:blip r:embed="rId2" cstate="print"/>
          <a:stretch>
            <a:fillRect/>
          </a:stretch>
        </p:blipFill>
        <p:spPr>
          <a:xfrm rot="16200000">
            <a:off x="1151112" y="2999854"/>
            <a:ext cx="2654120" cy="2654120"/>
          </a:xfrm>
          <a:prstGeom prst="rect">
            <a:avLst/>
          </a:prstGeom>
        </p:spPr>
      </p:pic>
      <p:pic>
        <p:nvPicPr>
          <p:cNvPr id="11" name="Picture 10" descr="jesus.png"/>
          <p:cNvPicPr>
            <a:picLocks noChangeAspect="1"/>
          </p:cNvPicPr>
          <p:nvPr/>
        </p:nvPicPr>
        <p:blipFill>
          <a:blip r:embed="rId3" cstate="print"/>
          <a:stretch>
            <a:fillRect/>
          </a:stretch>
        </p:blipFill>
        <p:spPr>
          <a:xfrm>
            <a:off x="5759624" y="2927846"/>
            <a:ext cx="2438095" cy="2438095"/>
          </a:xfrm>
          <a:prstGeom prst="rect">
            <a:avLst/>
          </a:prstGeom>
        </p:spPr>
      </p:pic>
      <p:sp>
        <p:nvSpPr>
          <p:cNvPr id="12" name="Rectangle 11"/>
          <p:cNvSpPr>
            <a:spLocks noChangeArrowheads="1"/>
          </p:cNvSpPr>
          <p:nvPr/>
        </p:nvSpPr>
        <p:spPr bwMode="auto">
          <a:xfrm>
            <a:off x="1079104" y="5592142"/>
            <a:ext cx="2808312" cy="1077218"/>
          </a:xfrm>
          <a:prstGeom prst="rect">
            <a:avLst/>
          </a:prstGeom>
          <a:noFill/>
          <a:ln w="9525">
            <a:noFill/>
            <a:miter lim="800000"/>
            <a:headEnd/>
            <a:tailEnd/>
          </a:ln>
        </p:spPr>
        <p:txBody>
          <a:bodyPr wrap="square">
            <a:spAutoFit/>
          </a:bodyPr>
          <a:lstStyle/>
          <a:p>
            <a:pPr algn="ctr"/>
            <a:r>
              <a:rPr lang="lv-LV" sz="3200" b="1" dirty="0" smtClean="0"/>
              <a:t>Ar bauslības darbiem</a:t>
            </a:r>
            <a:endParaRPr lang="lv-LV" sz="3200" b="1" dirty="0"/>
          </a:p>
        </p:txBody>
      </p:sp>
      <p:sp>
        <p:nvSpPr>
          <p:cNvPr id="13" name="Rectangle 12"/>
          <p:cNvSpPr>
            <a:spLocks noChangeArrowheads="1"/>
          </p:cNvSpPr>
          <p:nvPr/>
        </p:nvSpPr>
        <p:spPr bwMode="auto">
          <a:xfrm>
            <a:off x="5183560" y="5583431"/>
            <a:ext cx="3240360" cy="1077218"/>
          </a:xfrm>
          <a:prstGeom prst="rect">
            <a:avLst/>
          </a:prstGeom>
          <a:noFill/>
          <a:ln w="9525">
            <a:noFill/>
            <a:miter lim="800000"/>
            <a:headEnd/>
            <a:tailEnd/>
          </a:ln>
        </p:spPr>
        <p:txBody>
          <a:bodyPr wrap="square">
            <a:spAutoFit/>
          </a:bodyPr>
          <a:lstStyle/>
          <a:p>
            <a:pPr algn="ctr"/>
            <a:r>
              <a:rPr lang="lv-LV" sz="3200" b="1" dirty="0" smtClean="0"/>
              <a:t>ar ticības taisnību Jēzum</a:t>
            </a:r>
            <a:endParaRPr lang="lv-LV" sz="3200" b="1" dirty="0"/>
          </a:p>
        </p:txBody>
      </p:sp>
      <p:sp>
        <p:nvSpPr>
          <p:cNvPr id="14" name="&quot;No&quot; Symbol 13"/>
          <p:cNvSpPr/>
          <p:nvPr/>
        </p:nvSpPr>
        <p:spPr>
          <a:xfrm>
            <a:off x="899592" y="2636912"/>
            <a:ext cx="3024336" cy="2952328"/>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Rectangle 2"/>
          <p:cNvSpPr>
            <a:spLocks noGrp="1" noChangeArrowheads="1"/>
          </p:cNvSpPr>
          <p:nvPr>
            <p:ph type="title" idx="4294967295"/>
          </p:nvPr>
        </p:nvSpPr>
        <p:spPr>
          <a:xfrm>
            <a:off x="467544" y="0"/>
            <a:ext cx="8229600" cy="850900"/>
          </a:xfrm>
        </p:spPr>
        <p:txBody>
          <a:bodyPr/>
          <a:lstStyle/>
          <a:p>
            <a:pPr eaLnBrk="1" hangingPunct="1"/>
            <a:r>
              <a:rPr lang="lv-LV" b="1" dirty="0" smtClean="0">
                <a:solidFill>
                  <a:schemeClr val="tx1"/>
                </a:solidFill>
              </a:rPr>
              <a:t>Kā saņemt debesu valstību?</a:t>
            </a:r>
            <a:endParaRPr lang="lv-LV" sz="4800" b="1"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childTnLst>
                                </p:cTn>
                              </p:par>
                              <p:par>
                                <p:cTn id="21" presetID="2" presetClass="entr" presetSubtype="4" fill="hold" nodeType="with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 calcmode="lin" valueType="num">
                                      <p:cBhvr additive="base">
                                        <p:cTn id="23"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10"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2000"/>
                                        <p:tgtEl>
                                          <p:spTgt spid="6"/>
                                        </p:tgtEl>
                                      </p:cBhvr>
                                    </p:animEffect>
                                  </p:childTnLst>
                                </p:cTn>
                              </p:par>
                              <p:par>
                                <p:cTn id="29" presetID="10"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childTnLst>
                                </p:cTn>
                              </p:par>
                              <p:par>
                                <p:cTn id="32" presetID="2" presetClass="entr" presetSubtype="4" fill="hold" nodeType="withEffect">
                                  <p:stCondLst>
                                    <p:cond delay="0"/>
                                  </p:stCondLst>
                                  <p:childTnLst>
                                    <p:set>
                                      <p:cBhvr>
                                        <p:cTn id="33" dur="1" fill="hold">
                                          <p:stCondLst>
                                            <p:cond delay="0"/>
                                          </p:stCondLst>
                                        </p:cTn>
                                        <p:tgtEl>
                                          <p:spTgt spid="13">
                                            <p:txEl>
                                              <p:pRg st="0" end="0"/>
                                            </p:txEl>
                                          </p:spTgt>
                                        </p:tgtEl>
                                        <p:attrNameLst>
                                          <p:attrName>style.visibility</p:attrName>
                                        </p:attrNameLst>
                                      </p:cBhvr>
                                      <p:to>
                                        <p:strVal val="visible"/>
                                      </p:to>
                                    </p:set>
                                    <p:anim calcmode="lin" valueType="num">
                                      <p:cBhvr additive="base">
                                        <p:cTn id="34"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par>
                          <p:cTn id="36" fill="hold">
                            <p:stCondLst>
                              <p:cond delay="5000"/>
                            </p:stCondLst>
                            <p:childTnLst>
                              <p:par>
                                <p:cTn id="37" presetID="8" presetClass="entr" presetSubtype="16"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diamond(in)">
                                      <p:cBhvr>
                                        <p:cTn id="39"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animBg="1"/>
      <p:bldP spid="6" grpId="0" animBg="1"/>
      <p:bldP spid="14" grpId="0" animBg="1"/>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5438" y="620688"/>
            <a:ext cx="9469438" cy="1204912"/>
          </a:xfrm>
        </p:spPr>
        <p:txBody>
          <a:bodyPr/>
          <a:lstStyle/>
          <a:p>
            <a:pPr algn="just" eaLnBrk="1" hangingPunct="1">
              <a:lnSpc>
                <a:spcPct val="80000"/>
              </a:lnSpc>
              <a:buFontTx/>
              <a:buNone/>
            </a:pPr>
            <a:r>
              <a:rPr lang="lv-LV" sz="2000" i="1" dirty="0" smtClean="0"/>
              <a:t>     </a:t>
            </a:r>
            <a:r>
              <a:rPr lang="lv-LV" i="1" dirty="0" smtClean="0"/>
              <a:t>13 Jo apsolījums Ābrahāmam vai viņa dzimumam, saņemt mantojumā pasauli nav dots bauslībā, bet ticības taisnībā. 14 Ja mantinieki ir tie, kas paļaujas uz bauslību, tad ticība nedod neko, un apsolījums ir atcelts.</a:t>
            </a:r>
            <a:endParaRPr lang="lv-LV" dirty="0" smtClean="0"/>
          </a:p>
          <a:p>
            <a:pPr algn="just" eaLnBrk="1" hangingPunct="1">
              <a:lnSpc>
                <a:spcPct val="80000"/>
              </a:lnSpc>
              <a:buFontTx/>
              <a:buNone/>
            </a:pPr>
            <a:endParaRPr lang="lv-LV" sz="2600" dirty="0" smtClean="0"/>
          </a:p>
        </p:txBody>
      </p:sp>
      <p:sp>
        <p:nvSpPr>
          <p:cNvPr id="5" name="Rounded Rectangle 4"/>
          <p:cNvSpPr/>
          <p:nvPr/>
        </p:nvSpPr>
        <p:spPr>
          <a:xfrm>
            <a:off x="467544" y="2780928"/>
            <a:ext cx="4392488" cy="15841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Ābrahams</a:t>
            </a:r>
            <a:r>
              <a:rPr lang="lv-LV" sz="3600" dirty="0" smtClean="0">
                <a:solidFill>
                  <a:schemeClr val="tx1"/>
                </a:solidFill>
              </a:rPr>
              <a:t> – </a:t>
            </a:r>
            <a:r>
              <a:rPr lang="lv-LV" sz="3600" b="1" dirty="0" smtClean="0">
                <a:solidFill>
                  <a:schemeClr val="tx1"/>
                </a:solidFill>
              </a:rPr>
              <a:t>nav darbu tēvs</a:t>
            </a:r>
            <a:endParaRPr lang="en-US" sz="3600" b="1" dirty="0">
              <a:solidFill>
                <a:schemeClr val="tx1"/>
              </a:solidFill>
            </a:endParaRPr>
          </a:p>
        </p:txBody>
      </p:sp>
      <p:sp>
        <p:nvSpPr>
          <p:cNvPr id="6" name="Rounded Rectangle 5"/>
          <p:cNvSpPr/>
          <p:nvPr/>
        </p:nvSpPr>
        <p:spPr>
          <a:xfrm>
            <a:off x="827584" y="4725144"/>
            <a:ext cx="3744416" cy="15841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Ābrahams</a:t>
            </a:r>
            <a:r>
              <a:rPr lang="lv-LV" sz="3600" dirty="0" smtClean="0">
                <a:solidFill>
                  <a:schemeClr val="tx1"/>
                </a:solidFill>
              </a:rPr>
              <a:t> – </a:t>
            </a:r>
            <a:r>
              <a:rPr lang="lv-LV" sz="3600" b="1" dirty="0" smtClean="0">
                <a:solidFill>
                  <a:schemeClr val="tx1"/>
                </a:solidFill>
              </a:rPr>
              <a:t>ticības tēvs</a:t>
            </a:r>
            <a:endParaRPr lang="en-US" sz="3600" b="1" dirty="0">
              <a:solidFill>
                <a:schemeClr val="tx1"/>
              </a:solidFill>
            </a:endParaRPr>
          </a:p>
        </p:txBody>
      </p:sp>
      <p:sp>
        <p:nvSpPr>
          <p:cNvPr id="8" name="Rectangle 2"/>
          <p:cNvSpPr txBox="1">
            <a:spLocks noChangeArrowheads="1"/>
          </p:cNvSpPr>
          <p:nvPr/>
        </p:nvSpPr>
        <p:spPr bwMode="auto">
          <a:xfrm>
            <a:off x="0" y="-99392"/>
            <a:ext cx="91440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2"/>
                </a:solidFill>
                <a:effectLst/>
                <a:uLnTx/>
                <a:uFillTx/>
                <a:latin typeface="+mj-lt"/>
                <a:ea typeface="+mj-ea"/>
                <a:cs typeface="+mj-cs"/>
              </a:rPr>
              <a:t>Apsolījums satverams ticībā</a:t>
            </a:r>
            <a:endParaRPr kumimoji="0" lang="lv-LV" sz="4000" b="1" i="0" u="none" strike="noStrike" kern="0" cap="none" spc="0" normalizeH="0" baseline="0" noProof="0" dirty="0">
              <a:ln>
                <a:noFill/>
              </a:ln>
              <a:solidFill>
                <a:schemeClr val="tx2"/>
              </a:solidFill>
              <a:effectLst/>
              <a:uLnTx/>
              <a:uFillTx/>
              <a:latin typeface="+mj-lt"/>
              <a:ea typeface="+mj-ea"/>
              <a:cs typeface="+mj-cs"/>
            </a:endParaRPr>
          </a:p>
        </p:txBody>
      </p:sp>
      <p:pic>
        <p:nvPicPr>
          <p:cNvPr id="9" name="Picture 4"/>
          <p:cNvPicPr>
            <a:picLocks noChangeAspect="1" noChangeArrowheads="1"/>
          </p:cNvPicPr>
          <p:nvPr/>
        </p:nvPicPr>
        <p:blipFill>
          <a:blip r:embed="rId2" cstate="print"/>
          <a:srcRect/>
          <a:stretch>
            <a:fillRect/>
          </a:stretch>
        </p:blipFill>
        <p:spPr bwMode="auto">
          <a:xfrm>
            <a:off x="5436096" y="2276872"/>
            <a:ext cx="3707904" cy="458899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 calcmode="lin" valueType="num">
                                      <p:cBhvr additive="base">
                                        <p:cTn id="12"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000"/>
                                        <p:tgtEl>
                                          <p:spTgt spid="9"/>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2000"/>
                                        <p:tgtEl>
                                          <p:spTgt spid="5"/>
                                        </p:tgtEl>
                                      </p:cBhvr>
                                    </p:animEffect>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2" name="Picture 6"/>
          <p:cNvPicPr>
            <a:picLocks noChangeAspect="1" noChangeArrowheads="1"/>
          </p:cNvPicPr>
          <p:nvPr/>
        </p:nvPicPr>
        <p:blipFill>
          <a:blip r:embed="rId2" cstate="print"/>
          <a:srcRect/>
          <a:stretch>
            <a:fillRect/>
          </a:stretch>
        </p:blipFill>
        <p:spPr bwMode="auto">
          <a:xfrm>
            <a:off x="2483768" y="3097162"/>
            <a:ext cx="3960440" cy="3257782"/>
          </a:xfrm>
          <a:prstGeom prst="rect">
            <a:avLst/>
          </a:prstGeom>
          <a:ln>
            <a:noFill/>
          </a:ln>
          <a:effectLst>
            <a:softEdge rad="112500"/>
          </a:effectLst>
        </p:spPr>
      </p:pic>
      <p:sp>
        <p:nvSpPr>
          <p:cNvPr id="11267" name="Rectangle 3"/>
          <p:cNvSpPr>
            <a:spLocks noGrp="1" noChangeArrowheads="1"/>
          </p:cNvSpPr>
          <p:nvPr>
            <p:ph type="body" idx="4294967295"/>
          </p:nvPr>
        </p:nvSpPr>
        <p:spPr>
          <a:xfrm>
            <a:off x="-285750" y="80963"/>
            <a:ext cx="9429750" cy="1204912"/>
          </a:xfrm>
        </p:spPr>
        <p:txBody>
          <a:bodyPr/>
          <a:lstStyle/>
          <a:p>
            <a:pPr algn="just" eaLnBrk="1" hangingPunct="1">
              <a:lnSpc>
                <a:spcPct val="80000"/>
              </a:lnSpc>
              <a:buFontTx/>
              <a:buNone/>
            </a:pPr>
            <a:r>
              <a:rPr lang="lv-LV" sz="2000" i="1" smtClean="0"/>
              <a:t>     </a:t>
            </a:r>
            <a:r>
              <a:rPr lang="lv-LV" i="1" smtClean="0"/>
              <a:t>15 Bauslība rosina dusmas. Bet, kur nav bauslības, tur nav arī pārkāpuma. 16 Tāpēc mantinieki ir tie, kas ticībā paļaujas uz Dievu, lai mantojums būtu no žēlastības un apsolījums būtu drošs visiem pēcnācējiem - ne tikai tiem, kas zem bauslības, bet arī tiem, kas Ābrahāma ticībā. Viņš ir tēvs mums visiem</a:t>
            </a:r>
            <a:endParaRPr lang="lv-LV" sz="2600" smtClean="0"/>
          </a:p>
        </p:txBody>
      </p:sp>
      <p:sp>
        <p:nvSpPr>
          <p:cNvPr id="8" name="Rectangle 7"/>
          <p:cNvSpPr>
            <a:spLocks noChangeArrowheads="1"/>
          </p:cNvSpPr>
          <p:nvPr/>
        </p:nvSpPr>
        <p:spPr bwMode="auto">
          <a:xfrm>
            <a:off x="4860032" y="5085184"/>
            <a:ext cx="1806328" cy="769441"/>
          </a:xfrm>
          <a:prstGeom prst="rect">
            <a:avLst/>
          </a:prstGeom>
          <a:noFill/>
          <a:ln w="9525">
            <a:noFill/>
            <a:miter lim="800000"/>
            <a:headEnd/>
            <a:tailEnd/>
          </a:ln>
        </p:spPr>
        <p:txBody>
          <a:bodyPr wrap="none">
            <a:spAutoFit/>
          </a:bodyPr>
          <a:lstStyle/>
          <a:p>
            <a:r>
              <a:rPr lang="lv-LV" sz="4400" b="1" dirty="0"/>
              <a:t>Ticība</a:t>
            </a:r>
            <a:endParaRPr lang="en-US" sz="4400" dirty="0"/>
          </a:p>
        </p:txBody>
      </p:sp>
      <p:sp>
        <p:nvSpPr>
          <p:cNvPr id="9" name="Rectangle 8"/>
          <p:cNvSpPr>
            <a:spLocks noChangeArrowheads="1"/>
          </p:cNvSpPr>
          <p:nvPr/>
        </p:nvSpPr>
        <p:spPr bwMode="auto">
          <a:xfrm>
            <a:off x="2627784" y="4941168"/>
            <a:ext cx="1364476" cy="646331"/>
          </a:xfrm>
          <a:prstGeom prst="rect">
            <a:avLst/>
          </a:prstGeom>
          <a:noFill/>
          <a:ln w="9525">
            <a:noFill/>
            <a:miter lim="800000"/>
            <a:headEnd/>
            <a:tailEnd/>
          </a:ln>
        </p:spPr>
        <p:txBody>
          <a:bodyPr wrap="none">
            <a:spAutoFit/>
          </a:bodyPr>
          <a:lstStyle/>
          <a:p>
            <a:r>
              <a:rPr lang="lv-LV" sz="3600" b="1" dirty="0"/>
              <a:t>Darbi</a:t>
            </a:r>
            <a:endParaRPr lang="en-US" sz="3600" dirty="0"/>
          </a:p>
        </p:txBody>
      </p:sp>
      <p:sp>
        <p:nvSpPr>
          <p:cNvPr id="10" name="Rounded Rectangle 9"/>
          <p:cNvSpPr/>
          <p:nvPr/>
        </p:nvSpPr>
        <p:spPr>
          <a:xfrm>
            <a:off x="251520" y="3068960"/>
            <a:ext cx="2520280" cy="15841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Bauslība rosina dusmas</a:t>
            </a:r>
            <a:endParaRPr lang="en-US" sz="3600" b="1" dirty="0">
              <a:solidFill>
                <a:schemeClr val="tx1"/>
              </a:solidFill>
            </a:endParaRPr>
          </a:p>
        </p:txBody>
      </p:sp>
      <p:sp>
        <p:nvSpPr>
          <p:cNvPr id="11" name="Rounded Rectangle 10"/>
          <p:cNvSpPr/>
          <p:nvPr/>
        </p:nvSpPr>
        <p:spPr>
          <a:xfrm>
            <a:off x="5436096" y="2924944"/>
            <a:ext cx="3384376" cy="13681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Ticība saņem apsolījumu</a:t>
            </a:r>
            <a:endParaRPr lang="en-US" sz="3600" b="1" dirty="0">
              <a:solidFill>
                <a:schemeClr val="tx1"/>
              </a:solidFill>
            </a:endParaRPr>
          </a:p>
        </p:txBody>
      </p:sp>
      <p:sp>
        <p:nvSpPr>
          <p:cNvPr id="12" name="Rectangle 11"/>
          <p:cNvSpPr>
            <a:spLocks noChangeArrowheads="1"/>
          </p:cNvSpPr>
          <p:nvPr/>
        </p:nvSpPr>
        <p:spPr bwMode="auto">
          <a:xfrm>
            <a:off x="0" y="6273225"/>
            <a:ext cx="9144000" cy="523220"/>
          </a:xfrm>
          <a:prstGeom prst="rect">
            <a:avLst/>
          </a:prstGeom>
          <a:noFill/>
          <a:ln w="9525">
            <a:noFill/>
            <a:miter lim="800000"/>
            <a:headEnd/>
            <a:tailEnd/>
          </a:ln>
        </p:spPr>
        <p:txBody>
          <a:bodyPr wrap="square">
            <a:spAutoFit/>
          </a:bodyPr>
          <a:lstStyle/>
          <a:p>
            <a:pPr algn="ctr"/>
            <a:r>
              <a:rPr lang="lv-LV" sz="2800" dirty="0" smtClean="0"/>
              <a:t>Dievs vispirms gaida pazemīgu ticību, darbi tai sekos.</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222"/>
                                        </p:tgtEl>
                                        <p:attrNameLst>
                                          <p:attrName>style.visibility</p:attrName>
                                        </p:attrNameLst>
                                      </p:cBhvr>
                                      <p:to>
                                        <p:strVal val="visible"/>
                                      </p:to>
                                    </p:set>
                                    <p:animEffect transition="in" filter="fade">
                                      <p:cBhvr>
                                        <p:cTn id="12" dur="2000"/>
                                        <p:tgtEl>
                                          <p:spTgt spid="922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2000"/>
                                        <p:tgtEl>
                                          <p:spTgt spid="8"/>
                                        </p:tgtEl>
                                      </p:cBhvr>
                                    </p:animEffect>
                                  </p:childTnLst>
                                </p:cTn>
                              </p:par>
                            </p:childTnLst>
                          </p:cTn>
                        </p:par>
                        <p:par>
                          <p:cTn id="19" fill="hold">
                            <p:stCondLst>
                              <p:cond delay="2500"/>
                            </p:stCondLst>
                            <p:childTnLst>
                              <p:par>
                                <p:cTn id="20" presetID="10" presetClass="entr" presetSubtype="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2000"/>
                                        <p:tgtEl>
                                          <p:spTgt spid="10"/>
                                        </p:tgtEl>
                                      </p:cBhvr>
                                    </p:animEffect>
                                  </p:childTnLst>
                                </p:cTn>
                              </p:par>
                            </p:childTnLst>
                          </p:cTn>
                        </p:par>
                        <p:par>
                          <p:cTn id="23" fill="hold">
                            <p:stCondLst>
                              <p:cond delay="4500"/>
                            </p:stCondLst>
                            <p:childTnLst>
                              <p:par>
                                <p:cTn id="24" presetID="10" presetClass="entr" presetSubtype="0"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2000"/>
                                        <p:tgtEl>
                                          <p:spTgt spid="11"/>
                                        </p:tgtEl>
                                      </p:cBhvr>
                                    </p:animEffect>
                                  </p:childTnLst>
                                </p:cTn>
                              </p:par>
                            </p:childTnLst>
                          </p:cTn>
                        </p:par>
                        <p:par>
                          <p:cTn id="27" fill="hold">
                            <p:stCondLst>
                              <p:cond delay="6500"/>
                            </p:stCondLst>
                            <p:childTnLst>
                              <p:par>
                                <p:cTn id="28" presetID="2" presetClass="entr" presetSubtype="4" fill="hold" nodeType="afterEffect">
                                  <p:stCondLst>
                                    <p:cond delay="0"/>
                                  </p:stCondLst>
                                  <p:childTnLst>
                                    <p:set>
                                      <p:cBhvr>
                                        <p:cTn id="29" dur="1" fill="hold">
                                          <p:stCondLst>
                                            <p:cond delay="0"/>
                                          </p:stCondLst>
                                        </p:cTn>
                                        <p:tgtEl>
                                          <p:spTgt spid="12">
                                            <p:txEl>
                                              <p:pRg st="0" end="0"/>
                                            </p:txEl>
                                          </p:spTgt>
                                        </p:tgtEl>
                                        <p:attrNameLst>
                                          <p:attrName>style.visibility</p:attrName>
                                        </p:attrNameLst>
                                      </p:cBhvr>
                                      <p:to>
                                        <p:strVal val="visible"/>
                                      </p:to>
                                    </p:set>
                                    <p:anim calcmode="lin" valueType="num">
                                      <p:cBhvr additive="base">
                                        <p:cTn id="30"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Martin Luther - Wikipedia"/>
          <p:cNvPicPr>
            <a:picLocks noChangeAspect="1" noChangeArrowheads="1"/>
          </p:cNvPicPr>
          <p:nvPr/>
        </p:nvPicPr>
        <p:blipFill>
          <a:blip r:embed="rId3" cstate="print"/>
          <a:srcRect/>
          <a:stretch>
            <a:fillRect/>
          </a:stretch>
        </p:blipFill>
        <p:spPr bwMode="auto">
          <a:xfrm>
            <a:off x="251520" y="1014316"/>
            <a:ext cx="3312368" cy="523956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19</a:t>
            </a:fld>
            <a:endParaRPr lang="en-US"/>
          </a:p>
        </p:txBody>
      </p:sp>
      <p:sp>
        <p:nvSpPr>
          <p:cNvPr id="10" name="Rectangle 2"/>
          <p:cNvSpPr>
            <a:spLocks noGrp="1" noChangeArrowheads="1"/>
          </p:cNvSpPr>
          <p:nvPr>
            <p:ph type="title"/>
          </p:nvPr>
        </p:nvSpPr>
        <p:spPr>
          <a:xfrm>
            <a:off x="899592" y="0"/>
            <a:ext cx="8244408" cy="619125"/>
          </a:xfrm>
        </p:spPr>
        <p:txBody>
          <a:bodyPr/>
          <a:lstStyle/>
          <a:p>
            <a:pPr marL="762000" indent="-762000" algn="l" eaLnBrk="1" hangingPunct="1">
              <a:defRPr/>
            </a:pPr>
            <a:r>
              <a:rPr lang="lv-LV" b="1" dirty="0"/>
              <a:t>Luters:</a:t>
            </a:r>
            <a:endParaRPr lang="en-US" b="1" dirty="0">
              <a:solidFill>
                <a:schemeClr val="tx1"/>
              </a:solidFill>
            </a:endParaRPr>
          </a:p>
        </p:txBody>
      </p:sp>
      <p:sp>
        <p:nvSpPr>
          <p:cNvPr id="6" name="Rounded Rectangle 5"/>
          <p:cNvSpPr/>
          <p:nvPr/>
        </p:nvSpPr>
        <p:spPr>
          <a:xfrm>
            <a:off x="3167336" y="1196752"/>
            <a:ext cx="5725144" cy="46085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lnSpc>
                <a:spcPts val="3600"/>
              </a:lnSpc>
            </a:pPr>
            <a:r>
              <a:rPr lang="lv-LV" sz="4000" dirty="0" smtClean="0"/>
              <a:t>Tie, kuri nododas Bauslības darbiem, </a:t>
            </a:r>
            <a:r>
              <a:rPr lang="lv-LV" sz="4000" b="1" dirty="0" smtClean="0"/>
              <a:t>pelnīti</a:t>
            </a:r>
            <a:r>
              <a:rPr lang="lv-LV" sz="4000" dirty="0" smtClean="0"/>
              <a:t> tiek </a:t>
            </a:r>
            <a:r>
              <a:rPr lang="lv-LV" sz="4000" b="1" dirty="0" smtClean="0"/>
              <a:t>dēvēti</a:t>
            </a:r>
            <a:r>
              <a:rPr lang="lv-LV" sz="4000" dirty="0" smtClean="0"/>
              <a:t> par </a:t>
            </a:r>
            <a:r>
              <a:rPr lang="lv-LV" sz="4000" b="1" dirty="0" smtClean="0"/>
              <a:t>velna mocekļiem</a:t>
            </a:r>
            <a:r>
              <a:rPr lang="lv-LV" sz="4000" dirty="0" smtClean="0"/>
              <a:t>, jo viņi ar lielām pūlēm un grūtībām galu galā </a:t>
            </a:r>
            <a:r>
              <a:rPr lang="lv-LV" sz="4000" b="1" dirty="0" smtClean="0"/>
              <a:t>nopelna elli</a:t>
            </a:r>
            <a:r>
              <a:rPr lang="lv-LV" sz="4000" dirty="0" smtClean="0"/>
              <a:t> – gluži kā Kristum </a:t>
            </a:r>
            <a:r>
              <a:rPr lang="lv-LV" sz="4000" b="1" dirty="0" smtClean="0"/>
              <a:t>ticīgie nopelna debesis</a:t>
            </a:r>
            <a:r>
              <a:rPr lang="lv-LV" sz="4000" dirty="0" smtClean="0"/>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1442"/>
                                        </p:tgtEl>
                                        <p:attrNameLst>
                                          <p:attrName>style.visibility</p:attrName>
                                        </p:attrNameLst>
                                      </p:cBhvr>
                                      <p:to>
                                        <p:strVal val="visible"/>
                                      </p:to>
                                    </p:set>
                                    <p:animEffect transition="in" filter="fade">
                                      <p:cBhvr>
                                        <p:cTn id="12" dur="2000"/>
                                        <p:tgtEl>
                                          <p:spTgt spid="6144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8175625" cy="1071563"/>
          </a:xfrm>
        </p:spPr>
        <p:txBody>
          <a:bodyPr/>
          <a:lstStyle/>
          <a:p>
            <a:pPr eaLnBrk="1" hangingPunct="1"/>
            <a:r>
              <a:rPr lang="lv-LV" sz="4000" b="1" dirty="0" smtClean="0">
                <a:solidFill>
                  <a:schemeClr val="tx1"/>
                </a:solidFill>
              </a:rPr>
              <a:t>Rom.4:1-16 Attaisnošana ticībā</a:t>
            </a:r>
          </a:p>
        </p:txBody>
      </p:sp>
      <p:sp>
        <p:nvSpPr>
          <p:cNvPr id="2051" name="Rectangle 3"/>
          <p:cNvSpPr>
            <a:spLocks noGrp="1" noChangeArrowheads="1"/>
          </p:cNvSpPr>
          <p:nvPr>
            <p:ph type="body" idx="1"/>
          </p:nvPr>
        </p:nvSpPr>
        <p:spPr>
          <a:xfrm>
            <a:off x="-285750" y="714375"/>
            <a:ext cx="9429750" cy="4525963"/>
          </a:xfrm>
        </p:spPr>
        <p:txBody>
          <a:bodyPr/>
          <a:lstStyle/>
          <a:p>
            <a:pPr algn="just"/>
            <a:r>
              <a:rPr lang="lv-LV" sz="2200" i="1" dirty="0" smtClean="0"/>
              <a:t>1 Ko lai sakām par Ābrahāmu, mūsu ciltstēvu pēc miesas? Ko tad viņš ir panācis? 2 Ja Ābrahāms ir attaisnots ar saviem darbiem, viņš var lepoties, bet tikai Dieva priekšā. 3 Un ko saka Raksti?: Ābrahāms ticēja Dievam, un tas viņam tika pieskaitīts par taisnību." 4 Kas dara darbu, tam alga netiek aprēķināta pēc žēlastības, bet gan pēc tā, kas pienākas. 5 Kam darbu nav, bet, kas tic Dievam, kas bezdievīgo attaisno, tam viņa ticība tiek pieskaitīta par taisnību. 6 Arī Dāvids par svētlaimīgu teic tādu cilvēku, kam Dievs taisnību pieskaita neatkarīgi no darbiem: 7 svētlaimīgi tie, kam pārkāpumi piedoti un grēki apklāti, 8 svētlaimīgs tas vīrs, kam Kungs nepieskaita viņa grēkus. 13 Jo apsolījums Ābrahāmam vai viņa dzimumam, saņemt mantojumā pasauli nav dots bauslībā, bet ticības taisnībā. 14 Ja mantinieki ir tie, kas paļaujas uz bauslību, tad ticība nedod neko, un apsolījums ir atcelts. 15 Bauslība rosina dusmas. Bet, kur nav bauslības, tur nav arī pārkāpuma. 16 Tāpēc mantinieki ir tie, kas ticībā paļaujas uz Dievu, lai mantojums būtu no žēlastības un apsolījums būtu drošs visiem pēcnācējiem - ne tikai tiem, kas zem bauslības, bet arī tiem, kas Ābrahāma ticībā. Viņš ir tēvs mums visiem</a:t>
            </a:r>
          </a:p>
        </p:txBody>
      </p:sp>
      <p:pic>
        <p:nvPicPr>
          <p:cNvPr id="2052" name="Picture 3" descr="DOVE019"/>
          <p:cNvPicPr>
            <a:picLocks noChangeAspect="1" noChangeArrowheads="1"/>
          </p:cNvPicPr>
          <p:nvPr/>
        </p:nvPicPr>
        <p:blipFill>
          <a:blip r:embed="rId2" cstate="print"/>
          <a:srcRect/>
          <a:stretch>
            <a:fillRect/>
          </a:stretch>
        </p:blipFill>
        <p:spPr bwMode="auto">
          <a:xfrm>
            <a:off x="214313" y="0"/>
            <a:ext cx="485775" cy="692150"/>
          </a:xfrm>
          <a:prstGeom prst="rect">
            <a:avLst/>
          </a:prstGeom>
          <a:noFill/>
          <a:ln w="9525">
            <a:noFill/>
            <a:miter lim="800000"/>
            <a:headEnd/>
            <a:tailEnd/>
          </a:ln>
        </p:spPr>
      </p:pic>
      <p:sp>
        <p:nvSpPr>
          <p:cNvPr id="2053" name="Text Box 6"/>
          <p:cNvSpPr txBox="1">
            <a:spLocks noChangeArrowheads="1"/>
          </p:cNvSpPr>
          <p:nvPr/>
        </p:nvSpPr>
        <p:spPr bwMode="auto">
          <a:xfrm>
            <a:off x="7358063" y="0"/>
            <a:ext cx="1785937" cy="400050"/>
          </a:xfrm>
          <a:prstGeom prst="rect">
            <a:avLst/>
          </a:prstGeom>
          <a:noFill/>
          <a:ln w="9525">
            <a:noFill/>
            <a:miter lim="800000"/>
            <a:headEnd/>
            <a:tailEnd/>
          </a:ln>
        </p:spPr>
        <p:txBody>
          <a:bodyPr>
            <a:spAutoFit/>
          </a:bodyPr>
          <a:lstStyle/>
          <a:p>
            <a:pPr>
              <a:spcBef>
                <a:spcPct val="50000"/>
              </a:spcBef>
            </a:pPr>
            <a:r>
              <a:rPr lang="lv-LV" sz="2000" dirty="0" smtClean="0"/>
              <a:t>22.sept.2024.</a:t>
            </a:r>
            <a:endParaRPr lang="lv-LV"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5652120" y="992341"/>
            <a:ext cx="3419872" cy="492443"/>
          </a:xfrm>
          <a:prstGeom prst="rect">
            <a:avLst/>
          </a:prstGeom>
          <a:noFill/>
          <a:ln w="9525">
            <a:noFill/>
            <a:miter lim="800000"/>
            <a:headEnd/>
            <a:tailEnd/>
          </a:ln>
        </p:spPr>
        <p:txBody>
          <a:bodyPr wrap="square">
            <a:spAutoFit/>
          </a:bodyPr>
          <a:lstStyle/>
          <a:p>
            <a:pPr algn="ctr"/>
            <a:r>
              <a:rPr lang="lv-LV" sz="2600" b="1" dirty="0"/>
              <a:t>Labo darbu alga</a:t>
            </a:r>
          </a:p>
        </p:txBody>
      </p:sp>
      <p:pic>
        <p:nvPicPr>
          <p:cNvPr id="11" name="Picture 10" descr="heaven.png"/>
          <p:cNvPicPr>
            <a:picLocks noChangeAspect="1"/>
          </p:cNvPicPr>
          <p:nvPr/>
        </p:nvPicPr>
        <p:blipFill>
          <a:blip r:embed="rId2" cstate="print"/>
          <a:stretch>
            <a:fillRect/>
          </a:stretch>
        </p:blipFill>
        <p:spPr>
          <a:xfrm>
            <a:off x="2987824" y="1052736"/>
            <a:ext cx="2592288" cy="2592288"/>
          </a:xfrm>
          <a:prstGeom prst="rect">
            <a:avLst/>
          </a:prstGeom>
        </p:spPr>
      </p:pic>
      <p:sp>
        <p:nvSpPr>
          <p:cNvPr id="13" name="Rectangle 2"/>
          <p:cNvSpPr txBox="1">
            <a:spLocks noChangeArrowheads="1"/>
          </p:cNvSpPr>
          <p:nvPr/>
        </p:nvSpPr>
        <p:spPr bwMode="auto">
          <a:xfrm>
            <a:off x="0" y="-71438"/>
            <a:ext cx="9144000" cy="85090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ctr">
              <a:defRPr/>
            </a:pPr>
            <a:r>
              <a:rPr lang="lv-LV" sz="4800" b="1" kern="0" dirty="0">
                <a:latin typeface="+mj-lt"/>
                <a:ea typeface="+mj-ea"/>
                <a:cs typeface="+mj-cs"/>
              </a:rPr>
              <a:t>Ticība</a:t>
            </a:r>
            <a:r>
              <a:rPr lang="lv-LV" sz="4800" b="1" kern="0" dirty="0">
                <a:effectLst>
                  <a:outerShdw blurRad="38100" dist="38100" dir="2700000" algn="tl">
                    <a:srgbClr val="000000"/>
                  </a:outerShdw>
                </a:effectLst>
                <a:latin typeface="+mj-lt"/>
                <a:ea typeface="+mj-ea"/>
                <a:cs typeface="+mj-cs"/>
              </a:rPr>
              <a:t> </a:t>
            </a:r>
            <a:r>
              <a:rPr lang="lv-LV" sz="4800" b="1" kern="0" dirty="0">
                <a:latin typeface="+mj-lt"/>
                <a:ea typeface="+mj-ea"/>
                <a:cs typeface="+mj-cs"/>
              </a:rPr>
              <a:t>un Labo darbu alga</a:t>
            </a:r>
          </a:p>
        </p:txBody>
      </p:sp>
      <p:pic>
        <p:nvPicPr>
          <p:cNvPr id="8" name="Picture 7" descr="5coins.png"/>
          <p:cNvPicPr>
            <a:picLocks noChangeAspect="1"/>
          </p:cNvPicPr>
          <p:nvPr/>
        </p:nvPicPr>
        <p:blipFill>
          <a:blip r:embed="rId3" cstate="print"/>
          <a:stretch>
            <a:fillRect/>
          </a:stretch>
        </p:blipFill>
        <p:spPr>
          <a:xfrm>
            <a:off x="6012160" y="1484784"/>
            <a:ext cx="1556792" cy="1556792"/>
          </a:xfrm>
          <a:prstGeom prst="rect">
            <a:avLst/>
          </a:prstGeom>
        </p:spPr>
      </p:pic>
      <p:pic>
        <p:nvPicPr>
          <p:cNvPr id="9" name="Picture 8" descr="5coins.png"/>
          <p:cNvPicPr>
            <a:picLocks noChangeAspect="1"/>
          </p:cNvPicPr>
          <p:nvPr/>
        </p:nvPicPr>
        <p:blipFill>
          <a:blip r:embed="rId3" cstate="print"/>
          <a:stretch>
            <a:fillRect/>
          </a:stretch>
        </p:blipFill>
        <p:spPr>
          <a:xfrm>
            <a:off x="7308304" y="1484784"/>
            <a:ext cx="1556792" cy="1556792"/>
          </a:xfrm>
          <a:prstGeom prst="rect">
            <a:avLst/>
          </a:prstGeom>
        </p:spPr>
      </p:pic>
      <p:sp>
        <p:nvSpPr>
          <p:cNvPr id="15" name="Plus 14"/>
          <p:cNvSpPr/>
          <p:nvPr/>
        </p:nvSpPr>
        <p:spPr>
          <a:xfrm>
            <a:off x="5292080" y="1844824"/>
            <a:ext cx="864096" cy="792088"/>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faith.png"/>
          <p:cNvPicPr>
            <a:picLocks noChangeAspect="1"/>
          </p:cNvPicPr>
          <p:nvPr/>
        </p:nvPicPr>
        <p:blipFill>
          <a:blip r:embed="rId4" cstate="print"/>
          <a:stretch>
            <a:fillRect/>
          </a:stretch>
        </p:blipFill>
        <p:spPr>
          <a:xfrm>
            <a:off x="-324544" y="836712"/>
            <a:ext cx="2952328" cy="2952328"/>
          </a:xfrm>
          <a:prstGeom prst="rect">
            <a:avLst/>
          </a:prstGeom>
        </p:spPr>
      </p:pic>
      <p:sp>
        <p:nvSpPr>
          <p:cNvPr id="23" name="Equal 22"/>
          <p:cNvSpPr/>
          <p:nvPr/>
        </p:nvSpPr>
        <p:spPr>
          <a:xfrm>
            <a:off x="2123728" y="1844824"/>
            <a:ext cx="792088" cy="72008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Rectangle 23"/>
          <p:cNvSpPr>
            <a:spLocks noChangeArrowheads="1"/>
          </p:cNvSpPr>
          <p:nvPr/>
        </p:nvSpPr>
        <p:spPr bwMode="auto">
          <a:xfrm>
            <a:off x="2411760" y="620688"/>
            <a:ext cx="3923928" cy="492443"/>
          </a:xfrm>
          <a:prstGeom prst="rect">
            <a:avLst/>
          </a:prstGeom>
          <a:noFill/>
          <a:ln w="9525">
            <a:noFill/>
            <a:miter lim="800000"/>
            <a:headEnd/>
            <a:tailEnd/>
          </a:ln>
        </p:spPr>
        <p:txBody>
          <a:bodyPr wrap="square">
            <a:spAutoFit/>
          </a:bodyPr>
          <a:lstStyle/>
          <a:p>
            <a:pPr algn="ctr"/>
            <a:r>
              <a:rPr lang="lv-LV" sz="2600" b="1" dirty="0"/>
              <a:t>Debesu valstība</a:t>
            </a:r>
          </a:p>
        </p:txBody>
      </p:sp>
      <p:sp>
        <p:nvSpPr>
          <p:cNvPr id="25" name="Rectangle 24"/>
          <p:cNvSpPr>
            <a:spLocks noChangeArrowheads="1"/>
          </p:cNvSpPr>
          <p:nvPr/>
        </p:nvSpPr>
        <p:spPr bwMode="auto">
          <a:xfrm>
            <a:off x="-612576" y="620688"/>
            <a:ext cx="3923928" cy="492443"/>
          </a:xfrm>
          <a:prstGeom prst="rect">
            <a:avLst/>
          </a:prstGeom>
          <a:noFill/>
          <a:ln w="9525">
            <a:noFill/>
            <a:miter lim="800000"/>
            <a:headEnd/>
            <a:tailEnd/>
          </a:ln>
        </p:spPr>
        <p:txBody>
          <a:bodyPr wrap="square">
            <a:spAutoFit/>
          </a:bodyPr>
          <a:lstStyle/>
          <a:p>
            <a:pPr algn="ctr"/>
            <a:r>
              <a:rPr lang="lv-LV" sz="2600" b="1" dirty="0"/>
              <a:t>Ticība Jēzum</a:t>
            </a:r>
          </a:p>
        </p:txBody>
      </p:sp>
      <p:sp>
        <p:nvSpPr>
          <p:cNvPr id="26" name="Rectangle 25"/>
          <p:cNvSpPr>
            <a:spLocks noChangeArrowheads="1"/>
          </p:cNvSpPr>
          <p:nvPr/>
        </p:nvSpPr>
        <p:spPr bwMode="auto">
          <a:xfrm>
            <a:off x="5400600" y="3861048"/>
            <a:ext cx="3923928" cy="892552"/>
          </a:xfrm>
          <a:prstGeom prst="rect">
            <a:avLst/>
          </a:prstGeom>
          <a:noFill/>
          <a:ln w="9525">
            <a:noFill/>
            <a:miter lim="800000"/>
            <a:headEnd/>
            <a:tailEnd/>
          </a:ln>
        </p:spPr>
        <p:txBody>
          <a:bodyPr wrap="square">
            <a:spAutoFit/>
          </a:bodyPr>
          <a:lstStyle/>
          <a:p>
            <a:pPr algn="ctr"/>
            <a:r>
              <a:rPr lang="lv-LV" sz="2600" b="1" dirty="0"/>
              <a:t>Nav labo </a:t>
            </a:r>
          </a:p>
          <a:p>
            <a:pPr algn="ctr"/>
            <a:r>
              <a:rPr lang="lv-LV" sz="2600" b="1" dirty="0"/>
              <a:t>darbu algas</a:t>
            </a:r>
          </a:p>
        </p:txBody>
      </p:sp>
      <p:pic>
        <p:nvPicPr>
          <p:cNvPr id="28" name="Picture 27" descr="5coins.png"/>
          <p:cNvPicPr>
            <a:picLocks noChangeAspect="1"/>
          </p:cNvPicPr>
          <p:nvPr/>
        </p:nvPicPr>
        <p:blipFill>
          <a:blip r:embed="rId3" cstate="print"/>
          <a:stretch>
            <a:fillRect/>
          </a:stretch>
        </p:blipFill>
        <p:spPr>
          <a:xfrm>
            <a:off x="6012160" y="4769768"/>
            <a:ext cx="1556792" cy="1556792"/>
          </a:xfrm>
          <a:prstGeom prst="rect">
            <a:avLst/>
          </a:prstGeom>
        </p:spPr>
      </p:pic>
      <p:pic>
        <p:nvPicPr>
          <p:cNvPr id="29" name="Picture 28" descr="5coins.png"/>
          <p:cNvPicPr>
            <a:picLocks noChangeAspect="1"/>
          </p:cNvPicPr>
          <p:nvPr/>
        </p:nvPicPr>
        <p:blipFill>
          <a:blip r:embed="rId3" cstate="print"/>
          <a:stretch>
            <a:fillRect/>
          </a:stretch>
        </p:blipFill>
        <p:spPr>
          <a:xfrm>
            <a:off x="7308304" y="4769768"/>
            <a:ext cx="1556792" cy="1556792"/>
          </a:xfrm>
          <a:prstGeom prst="rect">
            <a:avLst/>
          </a:prstGeom>
        </p:spPr>
      </p:pic>
      <p:pic>
        <p:nvPicPr>
          <p:cNvPr id="31" name="Picture 30" descr="faith.png"/>
          <p:cNvPicPr>
            <a:picLocks noChangeAspect="1"/>
          </p:cNvPicPr>
          <p:nvPr/>
        </p:nvPicPr>
        <p:blipFill>
          <a:blip r:embed="rId4" cstate="print"/>
          <a:stretch>
            <a:fillRect/>
          </a:stretch>
        </p:blipFill>
        <p:spPr>
          <a:xfrm>
            <a:off x="-324544" y="3905672"/>
            <a:ext cx="2952328" cy="2952328"/>
          </a:xfrm>
          <a:prstGeom prst="rect">
            <a:avLst/>
          </a:prstGeom>
        </p:spPr>
      </p:pic>
      <p:sp>
        <p:nvSpPr>
          <p:cNvPr id="32" name="Equal 31"/>
          <p:cNvSpPr/>
          <p:nvPr/>
        </p:nvSpPr>
        <p:spPr>
          <a:xfrm>
            <a:off x="2267744" y="5157192"/>
            <a:ext cx="792088" cy="72008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Rectangle 32"/>
          <p:cNvSpPr>
            <a:spLocks noChangeArrowheads="1"/>
          </p:cNvSpPr>
          <p:nvPr/>
        </p:nvSpPr>
        <p:spPr bwMode="auto">
          <a:xfrm>
            <a:off x="-612576" y="3905672"/>
            <a:ext cx="3923928" cy="492443"/>
          </a:xfrm>
          <a:prstGeom prst="rect">
            <a:avLst/>
          </a:prstGeom>
          <a:noFill/>
          <a:ln w="9525">
            <a:noFill/>
            <a:miter lim="800000"/>
            <a:headEnd/>
            <a:tailEnd/>
          </a:ln>
        </p:spPr>
        <p:txBody>
          <a:bodyPr wrap="square">
            <a:spAutoFit/>
          </a:bodyPr>
          <a:lstStyle/>
          <a:p>
            <a:pPr algn="ctr"/>
            <a:r>
              <a:rPr lang="lv-LV" sz="2600" b="1" dirty="0"/>
              <a:t>Neticība Jēzum</a:t>
            </a:r>
          </a:p>
        </p:txBody>
      </p:sp>
      <p:sp>
        <p:nvSpPr>
          <p:cNvPr id="34" name="&quot;No&quot; Symbol 33"/>
          <p:cNvSpPr/>
          <p:nvPr/>
        </p:nvSpPr>
        <p:spPr>
          <a:xfrm>
            <a:off x="611560" y="5085184"/>
            <a:ext cx="1475656" cy="1080120"/>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quot;No&quot; Symbol 35"/>
          <p:cNvSpPr/>
          <p:nvPr/>
        </p:nvSpPr>
        <p:spPr>
          <a:xfrm>
            <a:off x="6804248" y="5013176"/>
            <a:ext cx="1475656" cy="1080120"/>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37" name="Picture 36" descr="hell.png"/>
          <p:cNvPicPr>
            <a:picLocks noChangeAspect="1"/>
          </p:cNvPicPr>
          <p:nvPr/>
        </p:nvPicPr>
        <p:blipFill>
          <a:blip r:embed="rId5" cstate="print"/>
          <a:stretch>
            <a:fillRect/>
          </a:stretch>
        </p:blipFill>
        <p:spPr>
          <a:xfrm>
            <a:off x="3131840" y="4509120"/>
            <a:ext cx="2222717" cy="2222717"/>
          </a:xfrm>
          <a:prstGeom prst="rect">
            <a:avLst/>
          </a:prstGeom>
        </p:spPr>
      </p:pic>
      <p:sp>
        <p:nvSpPr>
          <p:cNvPr id="38" name="Rectangle 37"/>
          <p:cNvSpPr>
            <a:spLocks noChangeArrowheads="1"/>
          </p:cNvSpPr>
          <p:nvPr/>
        </p:nvSpPr>
        <p:spPr bwMode="auto">
          <a:xfrm>
            <a:off x="2232248" y="4149080"/>
            <a:ext cx="3923928" cy="492443"/>
          </a:xfrm>
          <a:prstGeom prst="rect">
            <a:avLst/>
          </a:prstGeom>
          <a:noFill/>
          <a:ln w="9525">
            <a:noFill/>
            <a:miter lim="800000"/>
            <a:headEnd/>
            <a:tailEnd/>
          </a:ln>
        </p:spPr>
        <p:txBody>
          <a:bodyPr wrap="square">
            <a:spAutoFit/>
          </a:bodyPr>
          <a:lstStyle/>
          <a:p>
            <a:pPr algn="ctr"/>
            <a:r>
              <a:rPr lang="lv-LV" sz="2600" b="1" dirty="0"/>
              <a:t>Elle</a:t>
            </a:r>
          </a:p>
        </p:txBody>
      </p:sp>
      <p:sp>
        <p:nvSpPr>
          <p:cNvPr id="39" name="Minus 38"/>
          <p:cNvSpPr/>
          <p:nvPr/>
        </p:nvSpPr>
        <p:spPr>
          <a:xfrm>
            <a:off x="5580112" y="5157192"/>
            <a:ext cx="576064" cy="72008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5">
                                            <p:txEl>
                                              <p:pRg st="0" end="0"/>
                                            </p:txEl>
                                          </p:spTgt>
                                        </p:tgtEl>
                                        <p:attrNameLst>
                                          <p:attrName>style.visibility</p:attrName>
                                        </p:attrNameLst>
                                      </p:cBhvr>
                                      <p:to>
                                        <p:strVal val="visible"/>
                                      </p:to>
                                    </p:set>
                                    <p:anim calcmode="lin" valueType="num">
                                      <p:cBhvr additive="base">
                                        <p:cTn id="12"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2000"/>
                                        <p:tgtEl>
                                          <p:spTgt spid="20"/>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2000"/>
                                        <p:tgtEl>
                                          <p:spTgt spid="23"/>
                                        </p:tgtEl>
                                      </p:cBhvr>
                                    </p:animEffect>
                                  </p:childTnLst>
                                </p:cTn>
                              </p:par>
                            </p:childTnLst>
                          </p:cTn>
                        </p:par>
                        <p:par>
                          <p:cTn id="21" fill="hold">
                            <p:stCondLst>
                              <p:cond delay="4500"/>
                            </p:stCondLst>
                            <p:childTnLst>
                              <p:par>
                                <p:cTn id="22" presetID="2" presetClass="entr" presetSubtype="4" fill="hold" nodeType="afterEffect">
                                  <p:stCondLst>
                                    <p:cond delay="0"/>
                                  </p:stCondLst>
                                  <p:childTnLst>
                                    <p:set>
                                      <p:cBhvr>
                                        <p:cTn id="23" dur="1" fill="hold">
                                          <p:stCondLst>
                                            <p:cond delay="0"/>
                                          </p:stCondLst>
                                        </p:cTn>
                                        <p:tgtEl>
                                          <p:spTgt spid="24">
                                            <p:txEl>
                                              <p:pRg st="0" end="0"/>
                                            </p:txEl>
                                          </p:spTgt>
                                        </p:tgtEl>
                                        <p:attrNameLst>
                                          <p:attrName>style.visibility</p:attrName>
                                        </p:attrNameLst>
                                      </p:cBhvr>
                                      <p:to>
                                        <p:strVal val="visible"/>
                                      </p:to>
                                    </p:set>
                                    <p:anim calcmode="lin" valueType="num">
                                      <p:cBhvr additive="base">
                                        <p:cTn id="24"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24">
                                            <p:txEl>
                                              <p:pRg st="0" end="0"/>
                                            </p:txEl>
                                          </p:spTgt>
                                        </p:tgtEl>
                                        <p:attrNameLst>
                                          <p:attrName>ppt_y</p:attrName>
                                        </p:attrNameLst>
                                      </p:cBhvr>
                                      <p:tavLst>
                                        <p:tav tm="0">
                                          <p:val>
                                            <p:strVal val="1+#ppt_h/2"/>
                                          </p:val>
                                        </p:tav>
                                        <p:tav tm="100000">
                                          <p:val>
                                            <p:strVal val="#ppt_y"/>
                                          </p:val>
                                        </p:tav>
                                      </p:tavLst>
                                    </p:anim>
                                  </p:childTnLst>
                                </p:cTn>
                              </p:par>
                              <p:par>
                                <p:cTn id="26" presetID="10" presetClass="entr" presetSubtype="0"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2000"/>
                                        <p:tgtEl>
                                          <p:spTgt spid="11"/>
                                        </p:tgtEl>
                                      </p:cBhvr>
                                    </p:animEffect>
                                  </p:childTnLst>
                                </p:cTn>
                              </p:par>
                            </p:childTnLst>
                          </p:cTn>
                        </p:par>
                        <p:par>
                          <p:cTn id="29" fill="hold">
                            <p:stCondLst>
                              <p:cond delay="650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2000"/>
                                        <p:tgtEl>
                                          <p:spTgt spid="15"/>
                                        </p:tgtEl>
                                      </p:cBhvr>
                                    </p:animEffect>
                                  </p:childTnLst>
                                </p:cTn>
                              </p:par>
                            </p:childTnLst>
                          </p:cTn>
                        </p:par>
                        <p:par>
                          <p:cTn id="33" fill="hold">
                            <p:stCondLst>
                              <p:cond delay="8500"/>
                            </p:stCondLst>
                            <p:childTnLst>
                              <p:par>
                                <p:cTn id="34" presetID="2" presetClass="entr" presetSubtype="4" fill="hold" nodeType="afterEffect">
                                  <p:stCondLst>
                                    <p:cond delay="0"/>
                                  </p:stCondLst>
                                  <p:childTnLst>
                                    <p:set>
                                      <p:cBhvr>
                                        <p:cTn id="35" dur="1" fill="hold">
                                          <p:stCondLst>
                                            <p:cond delay="0"/>
                                          </p:stCondLst>
                                        </p:cTn>
                                        <p:tgtEl>
                                          <p:spTgt spid="7">
                                            <p:txEl>
                                              <p:pRg st="0" end="0"/>
                                            </p:txEl>
                                          </p:spTgt>
                                        </p:tgtEl>
                                        <p:attrNameLst>
                                          <p:attrName>style.visibility</p:attrName>
                                        </p:attrNameLst>
                                      </p:cBhvr>
                                      <p:to>
                                        <p:strVal val="visible"/>
                                      </p:to>
                                    </p:set>
                                    <p:anim calcmode="lin" valueType="num">
                                      <p:cBhvr additive="base">
                                        <p:cTn id="3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8" presetID="10" presetClass="entr" presetSubtype="0" fill="hold"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2000"/>
                                        <p:tgtEl>
                                          <p:spTgt spid="8"/>
                                        </p:tgtEl>
                                      </p:cBhvr>
                                    </p:animEffect>
                                  </p:childTnLst>
                                </p:cTn>
                              </p:par>
                              <p:par>
                                <p:cTn id="41" presetID="10" presetClass="entr" presetSubtype="0" fill="hold"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2000"/>
                                        <p:tgtEl>
                                          <p:spTgt spid="9"/>
                                        </p:tgtEl>
                                      </p:cBhvr>
                                    </p:animEffect>
                                  </p:childTnLst>
                                </p:cTn>
                              </p:par>
                            </p:childTnLst>
                          </p:cTn>
                        </p:par>
                        <p:par>
                          <p:cTn id="44" fill="hold">
                            <p:stCondLst>
                              <p:cond delay="10500"/>
                            </p:stCondLst>
                            <p:childTnLst>
                              <p:par>
                                <p:cTn id="45" presetID="2" presetClass="entr" presetSubtype="4" fill="hold" nodeType="afterEffect">
                                  <p:stCondLst>
                                    <p:cond delay="0"/>
                                  </p:stCondLst>
                                  <p:childTnLst>
                                    <p:set>
                                      <p:cBhvr>
                                        <p:cTn id="46" dur="1" fill="hold">
                                          <p:stCondLst>
                                            <p:cond delay="0"/>
                                          </p:stCondLst>
                                        </p:cTn>
                                        <p:tgtEl>
                                          <p:spTgt spid="33">
                                            <p:txEl>
                                              <p:pRg st="0" end="0"/>
                                            </p:txEl>
                                          </p:spTgt>
                                        </p:tgtEl>
                                        <p:attrNameLst>
                                          <p:attrName>style.visibility</p:attrName>
                                        </p:attrNameLst>
                                      </p:cBhvr>
                                      <p:to>
                                        <p:strVal val="visible"/>
                                      </p:to>
                                    </p:set>
                                    <p:anim calcmode="lin" valueType="num">
                                      <p:cBhvr additive="base">
                                        <p:cTn id="47"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3">
                                            <p:txEl>
                                              <p:pRg st="0" end="0"/>
                                            </p:txEl>
                                          </p:spTgt>
                                        </p:tgtEl>
                                        <p:attrNameLst>
                                          <p:attrName>ppt_y</p:attrName>
                                        </p:attrNameLst>
                                      </p:cBhvr>
                                      <p:tavLst>
                                        <p:tav tm="0">
                                          <p:val>
                                            <p:strVal val="1+#ppt_h/2"/>
                                          </p:val>
                                        </p:tav>
                                        <p:tav tm="100000">
                                          <p:val>
                                            <p:strVal val="#ppt_y"/>
                                          </p:val>
                                        </p:tav>
                                      </p:tavLst>
                                    </p:anim>
                                  </p:childTnLst>
                                </p:cTn>
                              </p:par>
                              <p:par>
                                <p:cTn id="49" presetID="10" presetClass="entr" presetSubtype="0"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2000"/>
                                        <p:tgtEl>
                                          <p:spTgt spid="31"/>
                                        </p:tgtEl>
                                      </p:cBhvr>
                                    </p:animEffect>
                                  </p:childTnLst>
                                </p:cTn>
                              </p:par>
                            </p:childTnLst>
                          </p:cTn>
                        </p:par>
                        <p:par>
                          <p:cTn id="52" fill="hold">
                            <p:stCondLst>
                              <p:cond delay="12500"/>
                            </p:stCondLst>
                            <p:childTnLst>
                              <p:par>
                                <p:cTn id="53" presetID="10" presetClass="entr" presetSubtype="0"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2000"/>
                                        <p:tgtEl>
                                          <p:spTgt spid="34"/>
                                        </p:tgtEl>
                                      </p:cBhvr>
                                    </p:animEffect>
                                  </p:childTnLst>
                                </p:cTn>
                              </p:par>
                            </p:childTnLst>
                          </p:cTn>
                        </p:par>
                        <p:par>
                          <p:cTn id="56" fill="hold">
                            <p:stCondLst>
                              <p:cond delay="14500"/>
                            </p:stCondLst>
                            <p:childTnLst>
                              <p:par>
                                <p:cTn id="57" presetID="10" presetClass="entr" presetSubtype="0"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2000"/>
                                        <p:tgtEl>
                                          <p:spTgt spid="32"/>
                                        </p:tgtEl>
                                      </p:cBhvr>
                                    </p:animEffect>
                                  </p:childTnLst>
                                </p:cTn>
                              </p:par>
                            </p:childTnLst>
                          </p:cTn>
                        </p:par>
                        <p:par>
                          <p:cTn id="60" fill="hold">
                            <p:stCondLst>
                              <p:cond delay="16500"/>
                            </p:stCondLst>
                            <p:childTnLst>
                              <p:par>
                                <p:cTn id="61" presetID="2" presetClass="entr" presetSubtype="4" fill="hold" nodeType="afterEffect">
                                  <p:stCondLst>
                                    <p:cond delay="0"/>
                                  </p:stCondLst>
                                  <p:childTnLst>
                                    <p:set>
                                      <p:cBhvr>
                                        <p:cTn id="62" dur="1" fill="hold">
                                          <p:stCondLst>
                                            <p:cond delay="0"/>
                                          </p:stCondLst>
                                        </p:cTn>
                                        <p:tgtEl>
                                          <p:spTgt spid="38">
                                            <p:txEl>
                                              <p:pRg st="0" end="0"/>
                                            </p:txEl>
                                          </p:spTgt>
                                        </p:tgtEl>
                                        <p:attrNameLst>
                                          <p:attrName>style.visibility</p:attrName>
                                        </p:attrNameLst>
                                      </p:cBhvr>
                                      <p:to>
                                        <p:strVal val="visible"/>
                                      </p:to>
                                    </p:set>
                                    <p:anim calcmode="lin" valueType="num">
                                      <p:cBhvr additive="base">
                                        <p:cTn id="63"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8">
                                            <p:txEl>
                                              <p:pRg st="0" end="0"/>
                                            </p:txEl>
                                          </p:spTgt>
                                        </p:tgtEl>
                                        <p:attrNameLst>
                                          <p:attrName>ppt_y</p:attrName>
                                        </p:attrNameLst>
                                      </p:cBhvr>
                                      <p:tavLst>
                                        <p:tav tm="0">
                                          <p:val>
                                            <p:strVal val="1+#ppt_h/2"/>
                                          </p:val>
                                        </p:tav>
                                        <p:tav tm="100000">
                                          <p:val>
                                            <p:strVal val="#ppt_y"/>
                                          </p:val>
                                        </p:tav>
                                      </p:tavLst>
                                    </p:anim>
                                  </p:childTnLst>
                                </p:cTn>
                              </p:par>
                              <p:par>
                                <p:cTn id="65" presetID="10" presetClass="entr" presetSubtype="0" fill="hold" nodeType="with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2000"/>
                                        <p:tgtEl>
                                          <p:spTgt spid="37"/>
                                        </p:tgtEl>
                                      </p:cBhvr>
                                    </p:animEffect>
                                  </p:childTnLst>
                                </p:cTn>
                              </p:par>
                            </p:childTnLst>
                          </p:cTn>
                        </p:par>
                        <p:par>
                          <p:cTn id="68" fill="hold">
                            <p:stCondLst>
                              <p:cond delay="18500"/>
                            </p:stCondLst>
                            <p:childTnLst>
                              <p:par>
                                <p:cTn id="69" presetID="10" presetClass="entr" presetSubtype="0" fill="hold" grpId="0" nodeType="after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2000"/>
                                        <p:tgtEl>
                                          <p:spTgt spid="39"/>
                                        </p:tgtEl>
                                      </p:cBhvr>
                                    </p:animEffect>
                                  </p:childTnLst>
                                </p:cTn>
                              </p:par>
                            </p:childTnLst>
                          </p:cTn>
                        </p:par>
                        <p:par>
                          <p:cTn id="72" fill="hold">
                            <p:stCondLst>
                              <p:cond delay="20500"/>
                            </p:stCondLst>
                            <p:childTnLst>
                              <p:par>
                                <p:cTn id="73" presetID="2" presetClass="entr" presetSubtype="4" fill="hold" nodeType="afterEffect">
                                  <p:stCondLst>
                                    <p:cond delay="0"/>
                                  </p:stCondLst>
                                  <p:childTnLst>
                                    <p:set>
                                      <p:cBhvr>
                                        <p:cTn id="74" dur="1" fill="hold">
                                          <p:stCondLst>
                                            <p:cond delay="0"/>
                                          </p:stCondLst>
                                        </p:cTn>
                                        <p:tgtEl>
                                          <p:spTgt spid="26">
                                            <p:txEl>
                                              <p:pRg st="0" end="0"/>
                                            </p:txEl>
                                          </p:spTgt>
                                        </p:tgtEl>
                                        <p:attrNameLst>
                                          <p:attrName>style.visibility</p:attrName>
                                        </p:attrNameLst>
                                      </p:cBhvr>
                                      <p:to>
                                        <p:strVal val="visible"/>
                                      </p:to>
                                    </p:set>
                                    <p:anim calcmode="lin" valueType="num">
                                      <p:cBhvr additive="base">
                                        <p:cTn id="75"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26">
                                            <p:txEl>
                                              <p:pRg st="0" end="0"/>
                                            </p:txEl>
                                          </p:spTgt>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26">
                                            <p:txEl>
                                              <p:pRg st="1" end="1"/>
                                            </p:txEl>
                                          </p:spTgt>
                                        </p:tgtEl>
                                        <p:attrNameLst>
                                          <p:attrName>style.visibility</p:attrName>
                                        </p:attrNameLst>
                                      </p:cBhvr>
                                      <p:to>
                                        <p:strVal val="visible"/>
                                      </p:to>
                                    </p:set>
                                    <p:anim calcmode="lin" valueType="num">
                                      <p:cBhvr additive="base">
                                        <p:cTn id="79" dur="500" fill="hold"/>
                                        <p:tgtEl>
                                          <p:spTgt spid="26">
                                            <p:txEl>
                                              <p:pRg st="1" end="1"/>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26">
                                            <p:txEl>
                                              <p:pRg st="1" end="1"/>
                                            </p:txEl>
                                          </p:spTgt>
                                        </p:tgtEl>
                                        <p:attrNameLst>
                                          <p:attrName>ppt_y</p:attrName>
                                        </p:attrNameLst>
                                      </p:cBhvr>
                                      <p:tavLst>
                                        <p:tav tm="0">
                                          <p:val>
                                            <p:strVal val="1+#ppt_h/2"/>
                                          </p:val>
                                        </p:tav>
                                        <p:tav tm="100000">
                                          <p:val>
                                            <p:strVal val="#ppt_y"/>
                                          </p:val>
                                        </p:tav>
                                      </p:tavLst>
                                    </p:anim>
                                  </p:childTnLst>
                                </p:cTn>
                              </p:par>
                              <p:par>
                                <p:cTn id="81" presetID="10" presetClass="entr" presetSubtype="0" fill="hold" nodeType="with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2000"/>
                                        <p:tgtEl>
                                          <p:spTgt spid="28"/>
                                        </p:tgtEl>
                                      </p:cBhvr>
                                    </p:animEffect>
                                  </p:childTnLst>
                                </p:cTn>
                              </p:par>
                              <p:par>
                                <p:cTn id="84" presetID="10" presetClass="entr" presetSubtype="0" fill="hold" nodeType="with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fade">
                                      <p:cBhvr>
                                        <p:cTn id="86" dur="2000"/>
                                        <p:tgtEl>
                                          <p:spTgt spid="29"/>
                                        </p:tgtEl>
                                      </p:cBhvr>
                                    </p:animEffect>
                                  </p:childTnLst>
                                </p:cTn>
                              </p:par>
                            </p:childTnLst>
                          </p:cTn>
                        </p:par>
                        <p:par>
                          <p:cTn id="87" fill="hold">
                            <p:stCondLst>
                              <p:cond delay="22500"/>
                            </p:stCondLst>
                            <p:childTnLst>
                              <p:par>
                                <p:cTn id="88" presetID="10" presetClass="entr" presetSubtype="0" fill="hold" grpId="0" nodeType="afterEffect">
                                  <p:stCondLst>
                                    <p:cond delay="0"/>
                                  </p:stCondLst>
                                  <p:childTnLst>
                                    <p:set>
                                      <p:cBhvr>
                                        <p:cTn id="89" dur="1" fill="hold">
                                          <p:stCondLst>
                                            <p:cond delay="0"/>
                                          </p:stCondLst>
                                        </p:cTn>
                                        <p:tgtEl>
                                          <p:spTgt spid="36"/>
                                        </p:tgtEl>
                                        <p:attrNameLst>
                                          <p:attrName>style.visibility</p:attrName>
                                        </p:attrNameLst>
                                      </p:cBhvr>
                                      <p:to>
                                        <p:strVal val="visible"/>
                                      </p:to>
                                    </p:set>
                                    <p:animEffect transition="in" filter="fade">
                                      <p:cBhvr>
                                        <p:cTn id="90" dur="2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23" grpId="0" animBg="1"/>
      <p:bldP spid="32" grpId="0" animBg="1"/>
      <p:bldP spid="34" grpId="0" animBg="1"/>
      <p:bldP spid="36" grpId="0" animBg="1"/>
      <p:bldP spid="3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7C5B410B-35DC-43B6-A8E8-CBDFB2223801}" type="slidenum">
              <a:rPr lang="en-US"/>
              <a:pPr>
                <a:defRPr/>
              </a:pPr>
              <a:t>21</a:t>
            </a:fld>
            <a:endParaRPr lang="en-US"/>
          </a:p>
        </p:txBody>
      </p:sp>
      <p:sp>
        <p:nvSpPr>
          <p:cNvPr id="65538" name="Rectangle 2"/>
          <p:cNvSpPr>
            <a:spLocks noGrp="1" noChangeArrowheads="1"/>
          </p:cNvSpPr>
          <p:nvPr>
            <p:ph type="title"/>
          </p:nvPr>
        </p:nvSpPr>
        <p:spPr>
          <a:xfrm>
            <a:off x="0" y="0"/>
            <a:ext cx="9144000" cy="785813"/>
          </a:xfrm>
        </p:spPr>
        <p:txBody>
          <a:bodyPr/>
          <a:lstStyle/>
          <a:p>
            <a:pPr marL="762000" indent="-762000" eaLnBrk="1" hangingPunct="1">
              <a:defRPr/>
            </a:pPr>
            <a:r>
              <a:rPr lang="lv-LV" sz="4000" b="1" dirty="0" smtClean="0">
                <a:solidFill>
                  <a:schemeClr val="tx1"/>
                </a:solidFill>
              </a:rPr>
              <a:t>Dievam tīkami darbi izriet no ticības</a:t>
            </a:r>
            <a:endParaRPr lang="en-US" sz="4000" b="1" dirty="0" smtClean="0">
              <a:solidFill>
                <a:schemeClr val="tx1"/>
              </a:solidFill>
            </a:endParaRPr>
          </a:p>
        </p:txBody>
      </p:sp>
      <p:pic>
        <p:nvPicPr>
          <p:cNvPr id="2055" name="Picture 7"/>
          <p:cNvPicPr>
            <a:picLocks noChangeAspect="1" noChangeArrowheads="1"/>
          </p:cNvPicPr>
          <p:nvPr/>
        </p:nvPicPr>
        <p:blipFill>
          <a:blip r:embed="rId2" cstate="print"/>
          <a:srcRect t="8621"/>
          <a:stretch>
            <a:fillRect/>
          </a:stretch>
        </p:blipFill>
        <p:spPr bwMode="auto">
          <a:xfrm>
            <a:off x="285720" y="2348880"/>
            <a:ext cx="8543985" cy="37862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p:cNvSpPr>
            <a:spLocks noChangeArrowheads="1"/>
          </p:cNvSpPr>
          <p:nvPr/>
        </p:nvSpPr>
        <p:spPr bwMode="auto">
          <a:xfrm>
            <a:off x="34925" y="765175"/>
            <a:ext cx="9144000" cy="1643527"/>
          </a:xfrm>
          <a:prstGeom prst="rect">
            <a:avLst/>
          </a:prstGeom>
          <a:noFill/>
          <a:ln w="9525">
            <a:noFill/>
            <a:miter lim="800000"/>
            <a:headEnd/>
            <a:tailEnd/>
          </a:ln>
        </p:spPr>
        <p:txBody>
          <a:bodyPr>
            <a:spAutoFit/>
          </a:bodyPr>
          <a:lstStyle/>
          <a:p>
            <a:pPr>
              <a:lnSpc>
                <a:spcPct val="90000"/>
              </a:lnSpc>
            </a:pPr>
            <a:r>
              <a:rPr lang="lv-LV" sz="2800" dirty="0"/>
              <a:t>“</a:t>
            </a:r>
            <a:r>
              <a:rPr lang="lv-LV" sz="2800" i="1" dirty="0"/>
              <a:t>Ticība ir tik dzīva, darbīga, varena lieta, ka tā ne brīdi </a:t>
            </a:r>
            <a:r>
              <a:rPr lang="lv-LV" sz="2800" i="1" dirty="0" err="1"/>
              <a:t>nemitas</a:t>
            </a:r>
            <a:r>
              <a:rPr lang="lv-LV" sz="2800" i="1" dirty="0"/>
              <a:t> darīt labu; tā arī nejautā vai vajag darīt labus darbus. Pirms vēl jautāsi, tā jau dara šos darbus un turpina tos darīt bez mitas.</a:t>
            </a:r>
            <a:r>
              <a:rPr lang="lv-LV" sz="2800" dirty="0"/>
              <a:t>” (M.Luters</a:t>
            </a:r>
            <a:r>
              <a:rPr lang="lv-LV" sz="2800" dirty="0" smtClean="0"/>
              <a:t>)</a:t>
            </a:r>
            <a:endParaRPr lang="lv-LV" sz="2800" dirty="0"/>
          </a:p>
        </p:txBody>
      </p:sp>
      <p:sp>
        <p:nvSpPr>
          <p:cNvPr id="7" name="Rectangle 6"/>
          <p:cNvSpPr>
            <a:spLocks noChangeArrowheads="1"/>
          </p:cNvSpPr>
          <p:nvPr/>
        </p:nvSpPr>
        <p:spPr bwMode="auto">
          <a:xfrm>
            <a:off x="0" y="6273225"/>
            <a:ext cx="9144000" cy="584775"/>
          </a:xfrm>
          <a:prstGeom prst="rect">
            <a:avLst/>
          </a:prstGeom>
          <a:noFill/>
          <a:ln w="9525">
            <a:noFill/>
            <a:miter lim="800000"/>
            <a:headEnd/>
            <a:tailEnd/>
          </a:ln>
        </p:spPr>
        <p:txBody>
          <a:bodyPr wrap="square">
            <a:spAutoFit/>
          </a:bodyPr>
          <a:lstStyle/>
          <a:p>
            <a:pPr algn="ctr"/>
            <a:r>
              <a:rPr lang="lv-LV" sz="3200" b="1" dirty="0" smtClean="0"/>
              <a:t>Ar kādu motivāciju tu dari labu?</a:t>
            </a:r>
            <a:endParaRPr lang="lv-LV" sz="3200" b="1"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5538"/>
                                        </p:tgtEl>
                                        <p:attrNameLst>
                                          <p:attrName>style.visibility</p:attrName>
                                        </p:attrNameLst>
                                      </p:cBhvr>
                                      <p:to>
                                        <p:strVal val="visible"/>
                                      </p:to>
                                    </p:set>
                                    <p:anim calcmode="lin" valueType="num">
                                      <p:cBhvr additive="base">
                                        <p:cTn id="7" dur="500" fill="hold"/>
                                        <p:tgtEl>
                                          <p:spTgt spid="65538"/>
                                        </p:tgtEl>
                                        <p:attrNameLst>
                                          <p:attrName>ppt_x</p:attrName>
                                        </p:attrNameLst>
                                      </p:cBhvr>
                                      <p:tavLst>
                                        <p:tav tm="0">
                                          <p:val>
                                            <p:strVal val="#ppt_x"/>
                                          </p:val>
                                        </p:tav>
                                        <p:tav tm="100000">
                                          <p:val>
                                            <p:strVal val="#ppt_x"/>
                                          </p:val>
                                        </p:tav>
                                      </p:tavLst>
                                    </p:anim>
                                    <p:anim calcmode="lin" valueType="num">
                                      <p:cBhvr additive="base">
                                        <p:cTn id="8" dur="500" fill="hold"/>
                                        <p:tgtEl>
                                          <p:spTgt spid="65538"/>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055"/>
                                        </p:tgtEl>
                                        <p:attrNameLst>
                                          <p:attrName>style.visibility</p:attrName>
                                        </p:attrNameLst>
                                      </p:cBhvr>
                                      <p:to>
                                        <p:strVal val="visible"/>
                                      </p:to>
                                    </p:set>
                                    <p:animEffect transition="in" filter="fade">
                                      <p:cBhvr>
                                        <p:cTn id="17" dur="2000"/>
                                        <p:tgtEl>
                                          <p:spTgt spid="2055"/>
                                        </p:tgtEl>
                                      </p:cBhvr>
                                    </p:animEffect>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611560" y="476672"/>
            <a:ext cx="8229600" cy="850900"/>
          </a:xfrm>
        </p:spPr>
        <p:txBody>
          <a:bodyPr/>
          <a:lstStyle/>
          <a:p>
            <a:r>
              <a:rPr lang="lv-LV" sz="4800" b="1" dirty="0" smtClean="0"/>
              <a:t>Vai tu droši tici, ka nonāksi paradīzē?</a:t>
            </a:r>
          </a:p>
        </p:txBody>
      </p:sp>
      <p:pic>
        <p:nvPicPr>
          <p:cNvPr id="3076" name="Picture 4"/>
          <p:cNvPicPr>
            <a:picLocks noChangeAspect="1" noChangeArrowheads="1"/>
          </p:cNvPicPr>
          <p:nvPr/>
        </p:nvPicPr>
        <p:blipFill>
          <a:blip r:embed="rId2" cstate="print"/>
          <a:srcRect/>
          <a:stretch>
            <a:fillRect/>
          </a:stretch>
        </p:blipFill>
        <p:spPr bwMode="auto">
          <a:xfrm>
            <a:off x="0" y="1830373"/>
            <a:ext cx="9177052" cy="5027627"/>
          </a:xfrm>
          <a:prstGeom prst="rect">
            <a:avLst/>
          </a:prstGeom>
          <a:ln>
            <a:noFill/>
          </a:ln>
          <a:effectLst>
            <a:softEdge rad="112500"/>
          </a:effectLst>
        </p:spPr>
      </p:pic>
      <p:sp>
        <p:nvSpPr>
          <p:cNvPr id="5" name="Rounded Rectangle 4"/>
          <p:cNvSpPr/>
          <p:nvPr/>
        </p:nvSpPr>
        <p:spPr>
          <a:xfrm>
            <a:off x="1187624" y="1628800"/>
            <a:ext cx="1440160"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Jā</a:t>
            </a:r>
            <a:endParaRPr lang="en-US" sz="4400" b="1" dirty="0">
              <a:solidFill>
                <a:schemeClr val="tx1"/>
              </a:solidFill>
            </a:endParaRPr>
          </a:p>
        </p:txBody>
      </p:sp>
      <p:sp>
        <p:nvSpPr>
          <p:cNvPr id="6" name="Rounded Rectangle 5"/>
          <p:cNvSpPr/>
          <p:nvPr/>
        </p:nvSpPr>
        <p:spPr>
          <a:xfrm>
            <a:off x="6084168" y="1772816"/>
            <a:ext cx="1296144"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Nē</a:t>
            </a:r>
            <a:endParaRPr lang="en-US" sz="4400" b="1" dirty="0">
              <a:solidFill>
                <a:schemeClr val="tx1"/>
              </a:solidFill>
            </a:endParaRPr>
          </a:p>
        </p:txBody>
      </p:sp>
      <p:sp>
        <p:nvSpPr>
          <p:cNvPr id="8" name="Rounded Rectangle 7"/>
          <p:cNvSpPr/>
          <p:nvPr/>
        </p:nvSpPr>
        <p:spPr>
          <a:xfrm>
            <a:off x="323528" y="3573016"/>
            <a:ext cx="2664296" cy="20162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Ticība nesīs augļus</a:t>
            </a:r>
            <a:endParaRPr lang="en-US" sz="4400" b="1" dirty="0">
              <a:solidFill>
                <a:schemeClr val="tx1"/>
              </a:solidFill>
            </a:endParaRPr>
          </a:p>
        </p:txBody>
      </p:sp>
      <p:sp>
        <p:nvSpPr>
          <p:cNvPr id="9" name="Rounded Rectangle 8"/>
          <p:cNvSpPr/>
          <p:nvPr/>
        </p:nvSpPr>
        <p:spPr>
          <a:xfrm>
            <a:off x="4932040" y="2924944"/>
            <a:ext cx="3600400" cy="13681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smtClean="0">
                <a:solidFill>
                  <a:schemeClr val="tx1"/>
                </a:solidFill>
              </a:rPr>
              <a:t>Man par maz labo darbu</a:t>
            </a:r>
            <a:endParaRPr lang="en-US" sz="4000" b="1" dirty="0">
              <a:solidFill>
                <a:schemeClr val="tx1"/>
              </a:solidFill>
            </a:endParaRPr>
          </a:p>
        </p:txBody>
      </p:sp>
      <p:sp>
        <p:nvSpPr>
          <p:cNvPr id="10" name="Rounded Rectangle 9"/>
          <p:cNvSpPr/>
          <p:nvPr/>
        </p:nvSpPr>
        <p:spPr>
          <a:xfrm>
            <a:off x="5364088" y="5157192"/>
            <a:ext cx="2736304" cy="13681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smtClean="0">
                <a:solidFill>
                  <a:schemeClr val="tx1"/>
                </a:solidFill>
              </a:rPr>
              <a:t>Ticības par maz</a:t>
            </a:r>
            <a:endParaRPr lang="en-US" sz="4000" b="1" dirty="0">
              <a:solidFill>
                <a:schemeClr val="tx1"/>
              </a:solidFill>
            </a:endParaRPr>
          </a:p>
        </p:txBody>
      </p:sp>
      <p:pic>
        <p:nvPicPr>
          <p:cNvPr id="11" name="Picture 10" descr="cancel.png"/>
          <p:cNvPicPr>
            <a:picLocks noChangeAspect="1"/>
          </p:cNvPicPr>
          <p:nvPr/>
        </p:nvPicPr>
        <p:blipFill>
          <a:blip r:embed="rId3" cstate="print"/>
          <a:stretch>
            <a:fillRect/>
          </a:stretch>
        </p:blipFill>
        <p:spPr>
          <a:xfrm>
            <a:off x="4211960" y="3212975"/>
            <a:ext cx="936105" cy="936105"/>
          </a:xfrm>
          <a:prstGeom prst="rect">
            <a:avLst/>
          </a:prstGeom>
        </p:spPr>
      </p:pic>
      <p:pic>
        <p:nvPicPr>
          <p:cNvPr id="12" name="Picture 11" descr="yes.png"/>
          <p:cNvPicPr>
            <a:picLocks noChangeAspect="1"/>
          </p:cNvPicPr>
          <p:nvPr/>
        </p:nvPicPr>
        <p:blipFill>
          <a:blip r:embed="rId4" cstate="print"/>
          <a:stretch>
            <a:fillRect/>
          </a:stretch>
        </p:blipFill>
        <p:spPr>
          <a:xfrm>
            <a:off x="4355976" y="5157192"/>
            <a:ext cx="1214605" cy="12146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076"/>
                                        </p:tgtEl>
                                        <p:attrNameLst>
                                          <p:attrName>style.visibility</p:attrName>
                                        </p:attrNameLst>
                                      </p:cBhvr>
                                      <p:to>
                                        <p:strVal val="visible"/>
                                      </p:to>
                                    </p:set>
                                    <p:animEffect transition="in" filter="fade">
                                      <p:cBhvr>
                                        <p:cTn id="12" dur="2000"/>
                                        <p:tgtEl>
                                          <p:spTgt spid="307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childTnLst>
                                </p:cTn>
                              </p:par>
                              <p:par>
                                <p:cTn id="29" presetID="10"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childTnLst>
                                </p:cTn>
                              </p:par>
                            </p:childTnLst>
                          </p:cTn>
                        </p:par>
                        <p:par>
                          <p:cTn id="32" fill="hold">
                            <p:stCondLst>
                              <p:cond delay="10500"/>
                            </p:stCondLst>
                            <p:childTnLst>
                              <p:par>
                                <p:cTn id="33" presetID="10"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000"/>
                                        <p:tgtEl>
                                          <p:spTgt spid="10"/>
                                        </p:tgtEl>
                                      </p:cBhvr>
                                    </p:animEffect>
                                  </p:childTnLst>
                                </p:cTn>
                              </p:par>
                              <p:par>
                                <p:cTn id="36" presetID="10"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animBg="1"/>
      <p:bldP spid="6" grpId="0" animBg="1"/>
      <p:bldP spid="8" grpId="0" animBg="1"/>
      <p:bldP spid="9"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332656"/>
            <a:ext cx="4860032" cy="6863417"/>
          </a:xfrm>
          <a:prstGeom prst="rect">
            <a:avLst/>
          </a:prstGeom>
          <a:noFill/>
          <a:ln w="9525">
            <a:noFill/>
            <a:miter lim="800000"/>
            <a:headEnd/>
            <a:tailEnd/>
          </a:ln>
        </p:spPr>
        <p:txBody>
          <a:bodyPr wrap="square">
            <a:spAutoFit/>
          </a:bodyPr>
          <a:lstStyle/>
          <a:p>
            <a:r>
              <a:rPr lang="lv-LV" sz="4000" dirty="0" smtClean="0"/>
              <a:t>„</a:t>
            </a:r>
            <a:r>
              <a:rPr lang="lv-LV" sz="4000" i="1" dirty="0"/>
              <a:t>Kas tic uz Dieva Dēlu, tam ir liecība </a:t>
            </a:r>
            <a:r>
              <a:rPr lang="lv-LV" sz="4000" i="1" dirty="0" smtClean="0"/>
              <a:t>Viņā</a:t>
            </a:r>
            <a:r>
              <a:rPr lang="lv-LV" sz="4000" i="1" dirty="0"/>
              <a:t>. Kas netic Dievam, tas Viņu ir darījis par meli, tāpēc ka tas nav ticējis tai liecībai, ko Dievs ir nodevis par Savu Dēlu</a:t>
            </a:r>
            <a:r>
              <a:rPr lang="lv-LV" sz="4000" dirty="0" smtClean="0"/>
              <a:t>.” </a:t>
            </a:r>
          </a:p>
          <a:p>
            <a:r>
              <a:rPr lang="lv-LV" sz="4000" dirty="0" smtClean="0"/>
              <a:t>(</a:t>
            </a:r>
            <a:r>
              <a:rPr lang="lv-LV" sz="4000" i="1" dirty="0" smtClean="0"/>
              <a:t>1.Jņ 5:10</a:t>
            </a:r>
            <a:r>
              <a:rPr lang="lv-LV" sz="4000" dirty="0" smtClean="0"/>
              <a:t>) </a:t>
            </a:r>
            <a:endParaRPr lang="lv-LV" sz="4000" dirty="0"/>
          </a:p>
          <a:p>
            <a:pPr>
              <a:buFont typeface="Arial" charset="0"/>
              <a:buChar char="•"/>
            </a:pPr>
            <a:endParaRPr lang="lv-LV" sz="4000" dirty="0"/>
          </a:p>
        </p:txBody>
      </p:sp>
      <p:pic>
        <p:nvPicPr>
          <p:cNvPr id="46082" name="Picture 2" descr="Jesus?. To describe my relationship with Jesus… | by Julie Ferwerda |  Metamorphosis | Medium"/>
          <p:cNvPicPr>
            <a:picLocks noChangeAspect="1" noChangeArrowheads="1"/>
          </p:cNvPicPr>
          <p:nvPr/>
        </p:nvPicPr>
        <p:blipFill>
          <a:blip r:embed="rId2" cstate="print"/>
          <a:srcRect/>
          <a:stretch>
            <a:fillRect/>
          </a:stretch>
        </p:blipFill>
        <p:spPr bwMode="auto">
          <a:xfrm>
            <a:off x="4743926" y="1052735"/>
            <a:ext cx="4230421" cy="410445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6082"/>
                                        </p:tgtEl>
                                        <p:attrNameLst>
                                          <p:attrName>style.visibility</p:attrName>
                                        </p:attrNameLst>
                                      </p:cBhvr>
                                      <p:to>
                                        <p:strVal val="visible"/>
                                      </p:to>
                                    </p:set>
                                    <p:animEffect transition="in" filter="fade">
                                      <p:cBhvr>
                                        <p:cTn id="12" dur="2000"/>
                                        <p:tgtEl>
                                          <p:spTgt spid="460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2204864"/>
            <a:ext cx="6624736" cy="5016758"/>
          </a:xfrm>
          <a:prstGeom prst="rect">
            <a:avLst/>
          </a:prstGeom>
          <a:noFill/>
          <a:ln w="9525">
            <a:noFill/>
            <a:miter lim="800000"/>
            <a:headEnd/>
            <a:tailEnd/>
          </a:ln>
        </p:spPr>
        <p:txBody>
          <a:bodyPr wrap="square">
            <a:spAutoFit/>
          </a:bodyPr>
          <a:lstStyle/>
          <a:p>
            <a:r>
              <a:rPr lang="lv-LV" sz="4000" dirty="0" smtClean="0"/>
              <a:t>„</a:t>
            </a:r>
            <a:r>
              <a:rPr lang="lv-LV" sz="4000" i="1" dirty="0" smtClean="0"/>
              <a:t> Un, kā cilvēkiem nolemts vienreiz mirt, bet pēc tam tiesa, tā arī Kristus, vienreiz upurēts daudzu cilvēku grēkus atņemt neatkarīgi no grēka daudzuma</a:t>
            </a:r>
            <a:r>
              <a:rPr lang="lv-LV" sz="4000" dirty="0" smtClean="0"/>
              <a:t>.” (</a:t>
            </a:r>
            <a:r>
              <a:rPr lang="lv-LV" sz="4000" i="1" dirty="0" smtClean="0"/>
              <a:t>Ebr.9:27-28)</a:t>
            </a:r>
            <a:endParaRPr lang="lv-LV" sz="4000" dirty="0"/>
          </a:p>
          <a:p>
            <a:pPr>
              <a:buFont typeface="Arial" charset="0"/>
              <a:buChar char="•"/>
            </a:pPr>
            <a:endParaRPr lang="lv-LV" sz="4000" dirty="0"/>
          </a:p>
        </p:txBody>
      </p:sp>
      <p:pic>
        <p:nvPicPr>
          <p:cNvPr id="5" name="Picture 4" descr="BIBLE016"/>
          <p:cNvPicPr>
            <a:picLocks noChangeAspect="1" noChangeArrowheads="1"/>
          </p:cNvPicPr>
          <p:nvPr/>
        </p:nvPicPr>
        <p:blipFill>
          <a:blip r:embed="rId2" cstate="print"/>
          <a:srcRect/>
          <a:stretch>
            <a:fillRect/>
          </a:stretch>
        </p:blipFill>
        <p:spPr bwMode="auto">
          <a:xfrm>
            <a:off x="5827520" y="2204864"/>
            <a:ext cx="3316480" cy="3861048"/>
          </a:xfrm>
          <a:prstGeom prst="rect">
            <a:avLst/>
          </a:prstGeom>
          <a:noFill/>
          <a:ln w="9525">
            <a:noFill/>
            <a:miter lim="800000"/>
            <a:headEnd/>
            <a:tailEnd/>
          </a:ln>
        </p:spPr>
      </p:pic>
      <p:pic>
        <p:nvPicPr>
          <p:cNvPr id="6151" name="Picture 7" descr="Elle un debesis - Kristus Pasaulei"/>
          <p:cNvPicPr>
            <a:picLocks noChangeAspect="1" noChangeArrowheads="1"/>
          </p:cNvPicPr>
          <p:nvPr/>
        </p:nvPicPr>
        <p:blipFill>
          <a:blip r:embed="rId3" cstate="print"/>
          <a:srcRect t="34625" r="39210" b="22093"/>
          <a:stretch>
            <a:fillRect/>
          </a:stretch>
        </p:blipFill>
        <p:spPr bwMode="auto">
          <a:xfrm>
            <a:off x="1115616" y="188640"/>
            <a:ext cx="4632176" cy="184482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151"/>
                                        </p:tgtEl>
                                        <p:attrNameLst>
                                          <p:attrName>style.visibility</p:attrName>
                                        </p:attrNameLst>
                                      </p:cBhvr>
                                      <p:to>
                                        <p:strVal val="visible"/>
                                      </p:to>
                                    </p:set>
                                    <p:animEffect transition="in" filter="fade">
                                      <p:cBhvr>
                                        <p:cTn id="7" dur="2000"/>
                                        <p:tgtEl>
                                          <p:spTgt spid="6151"/>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9"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dissolv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Attaisnošana ticībā</a:t>
            </a:r>
            <a:endParaRPr lang="lv-LV" b="1" dirty="0" smtClean="0">
              <a:solidFill>
                <a:schemeClr val="tx1"/>
              </a:solidFill>
            </a:endParaRPr>
          </a:p>
        </p:txBody>
      </p:sp>
      <p:pic>
        <p:nvPicPr>
          <p:cNvPr id="5" name="Picture 2"/>
          <p:cNvPicPr>
            <a:picLocks noChangeAspect="1" noChangeArrowheads="1"/>
          </p:cNvPicPr>
          <p:nvPr/>
        </p:nvPicPr>
        <p:blipFill>
          <a:blip r:embed="rId2" cstate="print"/>
          <a:srcRect/>
          <a:stretch>
            <a:fillRect/>
          </a:stretch>
        </p:blipFill>
        <p:spPr bwMode="auto">
          <a:xfrm>
            <a:off x="71438" y="980728"/>
            <a:ext cx="9001125" cy="55816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2291"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Ievads</a:t>
            </a:r>
          </a:p>
        </p:txBody>
      </p:sp>
      <p:sp>
        <p:nvSpPr>
          <p:cNvPr id="7" name="Rectangle 6"/>
          <p:cNvSpPr>
            <a:spLocks noChangeArrowheads="1"/>
          </p:cNvSpPr>
          <p:nvPr/>
        </p:nvSpPr>
        <p:spPr bwMode="auto">
          <a:xfrm>
            <a:off x="0" y="692150"/>
            <a:ext cx="9144000" cy="2062103"/>
          </a:xfrm>
          <a:prstGeom prst="rect">
            <a:avLst/>
          </a:prstGeom>
          <a:noFill/>
          <a:ln w="9525">
            <a:noFill/>
            <a:miter lim="800000"/>
            <a:headEnd/>
            <a:tailEnd/>
          </a:ln>
        </p:spPr>
        <p:txBody>
          <a:bodyPr>
            <a:spAutoFit/>
          </a:bodyPr>
          <a:lstStyle/>
          <a:p>
            <a:pPr>
              <a:buFont typeface="Arial" charset="0"/>
              <a:buChar char="•"/>
            </a:pPr>
            <a:r>
              <a:rPr lang="lv-LV" sz="3200" dirty="0"/>
              <a:t>Vai </a:t>
            </a:r>
            <a:r>
              <a:rPr lang="lv-LV" sz="3200" dirty="0" smtClean="0"/>
              <a:t>tu esi </a:t>
            </a:r>
            <a:r>
              <a:rPr lang="lv-LV" sz="3200" b="1" dirty="0" smtClean="0"/>
              <a:t>pārliecināts</a:t>
            </a:r>
            <a:r>
              <a:rPr lang="lv-LV" sz="3200" dirty="0" smtClean="0"/>
              <a:t> </a:t>
            </a:r>
            <a:r>
              <a:rPr lang="lv-LV" sz="3200" dirty="0"/>
              <a:t>par to, kur jūs </a:t>
            </a:r>
            <a:r>
              <a:rPr lang="lv-LV" sz="3200" b="1" dirty="0" smtClean="0"/>
              <a:t>nonāksi</a:t>
            </a:r>
            <a:r>
              <a:rPr lang="lv-LV" sz="3200" dirty="0" smtClean="0"/>
              <a:t> </a:t>
            </a:r>
            <a:r>
              <a:rPr lang="lv-LV" sz="3200" dirty="0"/>
              <a:t>pēc savas nāves – </a:t>
            </a:r>
            <a:r>
              <a:rPr lang="lv-LV" sz="3200" b="1" dirty="0"/>
              <a:t>debesis</a:t>
            </a:r>
            <a:r>
              <a:rPr lang="lv-LV" sz="3200" dirty="0"/>
              <a:t> vai </a:t>
            </a:r>
            <a:r>
              <a:rPr lang="lv-LV" sz="3200" b="1" dirty="0"/>
              <a:t>ellē</a:t>
            </a:r>
            <a:r>
              <a:rPr lang="lv-LV" sz="3200" dirty="0"/>
              <a:t>? </a:t>
            </a:r>
          </a:p>
          <a:p>
            <a:pPr>
              <a:buFont typeface="Arial" charset="0"/>
              <a:buChar char="•"/>
            </a:pPr>
            <a:r>
              <a:rPr lang="lv-LV" sz="3200" dirty="0" smtClean="0"/>
              <a:t>Vai </a:t>
            </a:r>
            <a:r>
              <a:rPr lang="lv-LV" sz="3200" dirty="0"/>
              <a:t>tu </a:t>
            </a:r>
            <a:r>
              <a:rPr lang="lv-LV" sz="3200" b="1" dirty="0"/>
              <a:t>droši tici</a:t>
            </a:r>
            <a:r>
              <a:rPr lang="lv-LV" sz="3200" dirty="0"/>
              <a:t> </a:t>
            </a:r>
            <a:r>
              <a:rPr lang="lv-LV" sz="3200" dirty="0" smtClean="0"/>
              <a:t>uz Jēzus doto grēku piedošanu?</a:t>
            </a:r>
          </a:p>
          <a:p>
            <a:pPr>
              <a:buFont typeface="Arial" charset="0"/>
              <a:buChar char="•"/>
            </a:pPr>
            <a:r>
              <a:rPr lang="lv-LV" sz="3200" dirty="0" smtClean="0"/>
              <a:t>Kas </a:t>
            </a:r>
            <a:r>
              <a:rPr lang="lv-LV" sz="3200" dirty="0"/>
              <a:t>tev </a:t>
            </a:r>
            <a:r>
              <a:rPr lang="lv-LV" sz="3200" b="1" dirty="0"/>
              <a:t>traucē droši ticēt</a:t>
            </a:r>
            <a:r>
              <a:rPr lang="lv-LV" sz="3200" dirty="0"/>
              <a:t>?</a:t>
            </a:r>
          </a:p>
        </p:txBody>
      </p:sp>
      <p:pic>
        <p:nvPicPr>
          <p:cNvPr id="3076" name="Picture 4"/>
          <p:cNvPicPr>
            <a:picLocks noChangeAspect="1" noChangeArrowheads="1"/>
          </p:cNvPicPr>
          <p:nvPr/>
        </p:nvPicPr>
        <p:blipFill>
          <a:blip r:embed="rId2" cstate="print"/>
          <a:srcRect/>
          <a:stretch>
            <a:fillRect/>
          </a:stretch>
        </p:blipFill>
        <p:spPr bwMode="auto">
          <a:xfrm>
            <a:off x="755576" y="2636912"/>
            <a:ext cx="7704856" cy="422108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076"/>
                                        </p:tgtEl>
                                        <p:attrNameLst>
                                          <p:attrName>style.visibility</p:attrName>
                                        </p:attrNameLst>
                                      </p:cBhvr>
                                      <p:to>
                                        <p:strVal val="visible"/>
                                      </p:to>
                                    </p:set>
                                    <p:animEffect transition="in" filter="fade">
                                      <p:cBhvr>
                                        <p:cTn id="12" dur="2000"/>
                                        <p:tgtEl>
                                          <p:spTgt spid="3076"/>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 calcmode="lin" valueType="num">
                                      <p:cBhvr additive="base">
                                        <p:cTn id="2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467544" y="3088853"/>
            <a:ext cx="3456384"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4932040" y="3016845"/>
            <a:ext cx="3456384"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3" name="Rectangle 2"/>
          <p:cNvSpPr>
            <a:spLocks noGrp="1" noChangeArrowheads="1"/>
          </p:cNvSpPr>
          <p:nvPr>
            <p:ph type="title" idx="4294967295"/>
          </p:nvPr>
        </p:nvSpPr>
        <p:spPr>
          <a:xfrm>
            <a:off x="539552" y="-99392"/>
            <a:ext cx="8229600" cy="850900"/>
          </a:xfrm>
        </p:spPr>
        <p:txBody>
          <a:bodyPr/>
          <a:lstStyle/>
          <a:p>
            <a:pPr eaLnBrk="1" hangingPunct="1"/>
            <a:r>
              <a:rPr lang="lv-LV" sz="4000" b="1" dirty="0" smtClean="0">
                <a:solidFill>
                  <a:schemeClr val="tx1"/>
                </a:solidFill>
              </a:rPr>
              <a:t>Kā cilvēks tiek glābts?</a:t>
            </a:r>
            <a:endParaRPr lang="lv-LV" sz="4800" b="1" dirty="0" smtClean="0">
              <a:solidFill>
                <a:schemeClr val="tx1"/>
              </a:solidFill>
            </a:endParaRPr>
          </a:p>
        </p:txBody>
      </p:sp>
      <p:sp>
        <p:nvSpPr>
          <p:cNvPr id="7" name="Rectangle 6"/>
          <p:cNvSpPr>
            <a:spLocks noChangeArrowheads="1"/>
          </p:cNvSpPr>
          <p:nvPr/>
        </p:nvSpPr>
        <p:spPr bwMode="auto">
          <a:xfrm>
            <a:off x="683568" y="2152749"/>
            <a:ext cx="2952328" cy="584775"/>
          </a:xfrm>
          <a:prstGeom prst="rect">
            <a:avLst/>
          </a:prstGeom>
          <a:noFill/>
          <a:ln w="9525">
            <a:noFill/>
            <a:miter lim="800000"/>
            <a:headEnd/>
            <a:tailEnd/>
          </a:ln>
        </p:spPr>
        <p:txBody>
          <a:bodyPr wrap="square">
            <a:spAutoFit/>
          </a:bodyPr>
          <a:lstStyle/>
          <a:p>
            <a:pPr algn="ctr"/>
            <a:r>
              <a:rPr lang="lv-LV" sz="3200" b="1" dirty="0" smtClean="0"/>
              <a:t>Vecajā Derībā</a:t>
            </a:r>
          </a:p>
        </p:txBody>
      </p:sp>
      <p:sp>
        <p:nvSpPr>
          <p:cNvPr id="9220" name="Slide Number Placeholder 3"/>
          <p:cNvSpPr>
            <a:spLocks noGrp="1"/>
          </p:cNvSpPr>
          <p:nvPr>
            <p:ph type="sldNum" sz="quarter" idx="12"/>
          </p:nvPr>
        </p:nvSpPr>
        <p:spPr>
          <a:xfrm>
            <a:off x="6553200" y="6481142"/>
            <a:ext cx="2133600" cy="476250"/>
          </a:xfrm>
          <a:noFill/>
        </p:spPr>
        <p:txBody>
          <a:bodyPr/>
          <a:lstStyle/>
          <a:p>
            <a:fld id="{F77B8CB4-B3CC-4BE6-911F-03045F64076D}" type="slidenum">
              <a:rPr lang="lv-LV" smtClean="0"/>
              <a:pPr/>
              <a:t>4</a:t>
            </a:fld>
            <a:endParaRPr lang="lv-LV" smtClean="0"/>
          </a:p>
        </p:txBody>
      </p:sp>
      <p:sp>
        <p:nvSpPr>
          <p:cNvPr id="5" name="Rectangle 4"/>
          <p:cNvSpPr>
            <a:spLocks noChangeArrowheads="1"/>
          </p:cNvSpPr>
          <p:nvPr/>
        </p:nvSpPr>
        <p:spPr bwMode="auto">
          <a:xfrm>
            <a:off x="5148064" y="2144038"/>
            <a:ext cx="3096344" cy="584775"/>
          </a:xfrm>
          <a:prstGeom prst="rect">
            <a:avLst/>
          </a:prstGeom>
          <a:noFill/>
          <a:ln w="9525">
            <a:noFill/>
            <a:miter lim="800000"/>
            <a:headEnd/>
            <a:tailEnd/>
          </a:ln>
        </p:spPr>
        <p:txBody>
          <a:bodyPr wrap="square">
            <a:spAutoFit/>
          </a:bodyPr>
          <a:lstStyle/>
          <a:p>
            <a:pPr algn="ctr"/>
            <a:r>
              <a:rPr lang="lv-LV" sz="3200" b="1" dirty="0" smtClean="0"/>
              <a:t>Jaunajā Derībā</a:t>
            </a:r>
          </a:p>
        </p:txBody>
      </p:sp>
      <p:pic>
        <p:nvPicPr>
          <p:cNvPr id="8" name="Picture 7" descr="hands.png"/>
          <p:cNvPicPr>
            <a:picLocks noChangeAspect="1"/>
          </p:cNvPicPr>
          <p:nvPr/>
        </p:nvPicPr>
        <p:blipFill>
          <a:blip r:embed="rId2" cstate="print"/>
          <a:stretch>
            <a:fillRect/>
          </a:stretch>
        </p:blipFill>
        <p:spPr>
          <a:xfrm rot="16200000">
            <a:off x="899592" y="3088853"/>
            <a:ext cx="2654120" cy="2654120"/>
          </a:xfrm>
          <a:prstGeom prst="rect">
            <a:avLst/>
          </a:prstGeom>
        </p:spPr>
      </p:pic>
      <p:pic>
        <p:nvPicPr>
          <p:cNvPr id="10" name="Picture 9" descr="jesus.png"/>
          <p:cNvPicPr>
            <a:picLocks noChangeAspect="1"/>
          </p:cNvPicPr>
          <p:nvPr/>
        </p:nvPicPr>
        <p:blipFill>
          <a:blip r:embed="rId3" cstate="print"/>
          <a:stretch>
            <a:fillRect/>
          </a:stretch>
        </p:blipFill>
        <p:spPr>
          <a:xfrm>
            <a:off x="5508104" y="3016845"/>
            <a:ext cx="2438095" cy="2438095"/>
          </a:xfrm>
          <a:prstGeom prst="rect">
            <a:avLst/>
          </a:prstGeom>
        </p:spPr>
      </p:pic>
      <p:sp>
        <p:nvSpPr>
          <p:cNvPr id="13" name="Rectangle 12"/>
          <p:cNvSpPr>
            <a:spLocks noChangeArrowheads="1"/>
          </p:cNvSpPr>
          <p:nvPr/>
        </p:nvSpPr>
        <p:spPr bwMode="auto">
          <a:xfrm>
            <a:off x="827584" y="5681141"/>
            <a:ext cx="2808312" cy="584775"/>
          </a:xfrm>
          <a:prstGeom prst="rect">
            <a:avLst/>
          </a:prstGeom>
          <a:noFill/>
          <a:ln w="9525">
            <a:noFill/>
            <a:miter lim="800000"/>
            <a:headEnd/>
            <a:tailEnd/>
          </a:ln>
        </p:spPr>
        <p:txBody>
          <a:bodyPr wrap="square">
            <a:spAutoFit/>
          </a:bodyPr>
          <a:lstStyle/>
          <a:p>
            <a:pPr algn="ctr"/>
            <a:r>
              <a:rPr lang="lv-LV" sz="3200" b="1" dirty="0" smtClean="0"/>
              <a:t>ar darbiem</a:t>
            </a:r>
            <a:endParaRPr lang="lv-LV" sz="3200" b="1" dirty="0"/>
          </a:p>
        </p:txBody>
      </p:sp>
      <p:sp>
        <p:nvSpPr>
          <p:cNvPr id="14" name="Rectangle 13"/>
          <p:cNvSpPr>
            <a:spLocks noChangeArrowheads="1"/>
          </p:cNvSpPr>
          <p:nvPr/>
        </p:nvSpPr>
        <p:spPr bwMode="auto">
          <a:xfrm>
            <a:off x="4932040" y="5672430"/>
            <a:ext cx="3240360" cy="584775"/>
          </a:xfrm>
          <a:prstGeom prst="rect">
            <a:avLst/>
          </a:prstGeom>
          <a:noFill/>
          <a:ln w="9525">
            <a:noFill/>
            <a:miter lim="800000"/>
            <a:headEnd/>
            <a:tailEnd/>
          </a:ln>
        </p:spPr>
        <p:txBody>
          <a:bodyPr wrap="square">
            <a:spAutoFit/>
          </a:bodyPr>
          <a:lstStyle/>
          <a:p>
            <a:pPr algn="ctr"/>
            <a:r>
              <a:rPr lang="lv-LV" sz="3200" b="1" dirty="0" smtClean="0"/>
              <a:t>ar ticību Jēzum</a:t>
            </a:r>
            <a:endParaRPr lang="lv-LV" sz="3200" b="1" dirty="0"/>
          </a:p>
        </p:txBody>
      </p:sp>
      <p:sp>
        <p:nvSpPr>
          <p:cNvPr id="15" name="&quot;No&quot; Symbol 14"/>
          <p:cNvSpPr/>
          <p:nvPr/>
        </p:nvSpPr>
        <p:spPr>
          <a:xfrm>
            <a:off x="395536" y="2708920"/>
            <a:ext cx="3528392" cy="3024336"/>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Rectangle 15"/>
          <p:cNvSpPr>
            <a:spLocks noChangeArrowheads="1"/>
          </p:cNvSpPr>
          <p:nvPr/>
        </p:nvSpPr>
        <p:spPr bwMode="auto">
          <a:xfrm>
            <a:off x="179512" y="6329213"/>
            <a:ext cx="8496944" cy="523220"/>
          </a:xfrm>
          <a:prstGeom prst="rect">
            <a:avLst/>
          </a:prstGeom>
          <a:noFill/>
          <a:ln w="9525">
            <a:noFill/>
            <a:miter lim="800000"/>
            <a:headEnd/>
            <a:tailEnd/>
          </a:ln>
        </p:spPr>
        <p:txBody>
          <a:bodyPr wrap="square">
            <a:spAutoFit/>
          </a:bodyPr>
          <a:lstStyle/>
          <a:p>
            <a:pPr algn="ctr"/>
            <a:r>
              <a:rPr lang="lv-LV" sz="2800" dirty="0" smtClean="0"/>
              <a:t>Tad cilvēki domā, ka varētu mēģināt paši arī šodien</a:t>
            </a:r>
            <a:endParaRPr lang="lv-LV" sz="2800" dirty="0"/>
          </a:p>
        </p:txBody>
      </p:sp>
      <p:sp>
        <p:nvSpPr>
          <p:cNvPr id="17" name="Rectangle 3"/>
          <p:cNvSpPr txBox="1">
            <a:spLocks noChangeArrowheads="1"/>
          </p:cNvSpPr>
          <p:nvPr/>
        </p:nvSpPr>
        <p:spPr>
          <a:xfrm>
            <a:off x="-323850" y="619720"/>
            <a:ext cx="9467850" cy="1081088"/>
          </a:xfrm>
          <a:prstGeom prst="rect">
            <a:avLst/>
          </a:prstGeom>
        </p:spPr>
        <p:txBody>
          <a:bodyPr/>
          <a:lstStyle/>
          <a:p>
            <a:pPr marL="342900" marR="0" lvl="0" indent="-342900" algn="just" defTabSz="914400" rtl="0" eaLnBrk="0" fontAlgn="base" latinLnBrk="0" hangingPunct="0">
              <a:lnSpc>
                <a:spcPct val="90000"/>
              </a:lnSpc>
              <a:spcBef>
                <a:spcPct val="20000"/>
              </a:spcBef>
              <a:spcAft>
                <a:spcPct val="0"/>
              </a:spcAft>
              <a:buClrTx/>
              <a:buSzTx/>
              <a:buFontTx/>
              <a:buNone/>
              <a:tabLst/>
              <a:defRPr/>
            </a:pPr>
            <a:r>
              <a:rPr kumimoji="0" lang="lv-LV" sz="3200" b="0" i="1" u="none" strike="noStrike" kern="0" cap="none" spc="0" normalizeH="0" baseline="0" noProof="0" dirty="0" smtClean="0">
                <a:ln>
                  <a:noFill/>
                </a:ln>
                <a:solidFill>
                  <a:schemeClr val="tx1"/>
                </a:solidFill>
                <a:effectLst/>
                <a:uLnTx/>
                <a:uFillTx/>
                <a:latin typeface="+mn-lt"/>
                <a:ea typeface="+mn-ea"/>
                <a:cs typeface="+mn-cs"/>
              </a:rPr>
              <a:t>	</a:t>
            </a:r>
            <a:r>
              <a:rPr kumimoji="0" lang="lv-LV" sz="2800" b="0" i="1" u="none" strike="noStrike" kern="0" cap="none" spc="0" normalizeH="0" baseline="0" noProof="0" dirty="0" smtClean="0">
                <a:ln>
                  <a:noFill/>
                </a:ln>
                <a:solidFill>
                  <a:schemeClr val="tx1"/>
                </a:solidFill>
                <a:effectLst/>
                <a:uLnTx/>
                <a:uFillTx/>
                <a:latin typeface="+mn-lt"/>
                <a:ea typeface="+mn-ea"/>
                <a:cs typeface="+mn-cs"/>
              </a:rPr>
              <a:t>1 Ko lai sakām par Ābrahāmu, mūsu ciltstēvu pēc miesas? Ko tad viņš ir panācis? 2 Ja Ābrahāms ir attaisnots ar saviem darbiem, viņš var lepoties, bet tikai Dieva priekšā.</a:t>
            </a:r>
            <a:endParaRPr kumimoji="0" lang="en-US" sz="2400" b="0" i="1"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2000"/>
                                        <p:tgtEl>
                                          <p:spTgt spid="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2000"/>
                                        <p:tgtEl>
                                          <p:spTgt spid="11"/>
                                        </p:tgtEl>
                                      </p:cBhvr>
                                    </p:animEffect>
                                  </p:childTnLst>
                                </p:cTn>
                              </p:par>
                              <p:par>
                                <p:cTn id="26" presetID="2" presetClass="entr" presetSubtype="4" fill="hold" nodeType="withEffect">
                                  <p:stCondLst>
                                    <p:cond delay="0"/>
                                  </p:stCondLst>
                                  <p:childTnLst>
                                    <p:set>
                                      <p:cBhvr>
                                        <p:cTn id="27" dur="1" fill="hold">
                                          <p:stCondLst>
                                            <p:cond delay="0"/>
                                          </p:stCondLst>
                                        </p:cTn>
                                        <p:tgtEl>
                                          <p:spTgt spid="13">
                                            <p:txEl>
                                              <p:pRg st="0" end="0"/>
                                            </p:txEl>
                                          </p:spTgt>
                                        </p:tgtEl>
                                        <p:attrNameLst>
                                          <p:attrName>style.visibility</p:attrName>
                                        </p:attrNameLst>
                                      </p:cBhvr>
                                      <p:to>
                                        <p:strVal val="visible"/>
                                      </p:to>
                                    </p:set>
                                    <p:anim calcmode="lin" valueType="num">
                                      <p:cBhvr additive="base">
                                        <p:cTn id="28"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2000"/>
                                        <p:tgtEl>
                                          <p:spTgt spid="12"/>
                                        </p:tgtEl>
                                      </p:cBhvr>
                                    </p:animEffect>
                                  </p:childTnLst>
                                </p:cTn>
                              </p:par>
                              <p:par>
                                <p:cTn id="34" presetID="10" presetClass="entr" presetSubtype="0"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2000"/>
                                        <p:tgtEl>
                                          <p:spTgt spid="10"/>
                                        </p:tgtEl>
                                      </p:cBhvr>
                                    </p:animEffect>
                                  </p:childTnLst>
                                </p:cTn>
                              </p:par>
                              <p:par>
                                <p:cTn id="37" presetID="2" presetClass="entr" presetSubtype="4" fill="hold" nodeType="withEffect">
                                  <p:stCondLst>
                                    <p:cond delay="0"/>
                                  </p:stCondLst>
                                  <p:childTnLst>
                                    <p:set>
                                      <p:cBhvr>
                                        <p:cTn id="38" dur="1" fill="hold">
                                          <p:stCondLst>
                                            <p:cond delay="0"/>
                                          </p:stCondLst>
                                        </p:cTn>
                                        <p:tgtEl>
                                          <p:spTgt spid="14">
                                            <p:txEl>
                                              <p:pRg st="0" end="0"/>
                                            </p:txEl>
                                          </p:spTgt>
                                        </p:tgtEl>
                                        <p:attrNameLst>
                                          <p:attrName>style.visibility</p:attrName>
                                        </p:attrNameLst>
                                      </p:cBhvr>
                                      <p:to>
                                        <p:strVal val="visible"/>
                                      </p:to>
                                    </p:set>
                                    <p:anim calcmode="lin" valueType="num">
                                      <p:cBhvr additive="base">
                                        <p:cTn id="39"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41" fill="hold">
                            <p:stCondLst>
                              <p:cond delay="5500"/>
                            </p:stCondLst>
                            <p:childTnLst>
                              <p:par>
                                <p:cTn id="42" presetID="2" presetClass="entr" presetSubtype="4" fill="hold" nodeType="afterEffect">
                                  <p:stCondLst>
                                    <p:cond delay="0"/>
                                  </p:stCondLst>
                                  <p:childTnLst>
                                    <p:set>
                                      <p:cBhvr>
                                        <p:cTn id="43" dur="1" fill="hold">
                                          <p:stCondLst>
                                            <p:cond delay="0"/>
                                          </p:stCondLst>
                                        </p:cTn>
                                        <p:tgtEl>
                                          <p:spTgt spid="16">
                                            <p:txEl>
                                              <p:pRg st="0" end="0"/>
                                            </p:txEl>
                                          </p:spTgt>
                                        </p:tgtEl>
                                        <p:attrNameLst>
                                          <p:attrName>style.visibility</p:attrName>
                                        </p:attrNameLst>
                                      </p:cBhvr>
                                      <p:to>
                                        <p:strVal val="visible"/>
                                      </p:to>
                                    </p:set>
                                    <p:anim calcmode="lin" valueType="num">
                                      <p:cBhvr additive="base">
                                        <p:cTn id="44"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par>
                          <p:cTn id="46" fill="hold">
                            <p:stCondLst>
                              <p:cond delay="6000"/>
                            </p:stCondLst>
                            <p:childTnLst>
                              <p:par>
                                <p:cTn id="47" presetID="8" presetClass="entr" presetSubtype="16"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diamond(in)">
                                      <p:cBhvr>
                                        <p:cTn id="49" dur="2000"/>
                                        <p:tgtEl>
                                          <p:spTgt spid="15"/>
                                        </p:tgtEl>
                                      </p:cBhvr>
                                    </p:animEffect>
                                  </p:childTnLst>
                                </p:cTn>
                              </p:par>
                            </p:childTnLst>
                          </p:cTn>
                        </p:par>
                        <p:par>
                          <p:cTn id="50" fill="hold">
                            <p:stCondLst>
                              <p:cond delay="8000"/>
                            </p:stCondLst>
                            <p:childTnLst>
                              <p:par>
                                <p:cTn id="51" presetID="2" presetClass="entr" presetSubtype="4" fill="hold" grpId="0" nodeType="afterEffect">
                                  <p:stCondLst>
                                    <p:cond delay="0"/>
                                  </p:stCondLst>
                                  <p:childTnLst>
                                    <p:set>
                                      <p:cBhvr>
                                        <p:cTn id="52" dur="1" fill="hold">
                                          <p:stCondLst>
                                            <p:cond delay="0"/>
                                          </p:stCondLst>
                                        </p:cTn>
                                        <p:tgtEl>
                                          <p:spTgt spid="17">
                                            <p:txEl>
                                              <p:pRg st="0" end="0"/>
                                            </p:txEl>
                                          </p:spTgt>
                                        </p:tgtEl>
                                        <p:attrNameLst>
                                          <p:attrName>style.visibility</p:attrName>
                                        </p:attrNameLst>
                                      </p:cBhvr>
                                      <p:to>
                                        <p:strVal val="visible"/>
                                      </p:to>
                                    </p:set>
                                    <p:anim calcmode="lin" valueType="num">
                                      <p:cBhvr additive="base">
                                        <p:cTn id="53"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0243" grpId="0"/>
      <p:bldP spid="15" grpId="0" animBg="1"/>
      <p:bldP spid="1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548680"/>
            <a:ext cx="9467850" cy="1081088"/>
          </a:xfrm>
        </p:spPr>
        <p:txBody>
          <a:bodyPr/>
          <a:lstStyle/>
          <a:p>
            <a:pPr algn="just">
              <a:lnSpc>
                <a:spcPct val="90000"/>
              </a:lnSpc>
              <a:buFontTx/>
              <a:buNone/>
            </a:pPr>
            <a:r>
              <a:rPr lang="lv-LV" sz="3600" i="1" dirty="0" smtClean="0"/>
              <a:t>	</a:t>
            </a:r>
            <a:r>
              <a:rPr lang="lv-LV" i="1" dirty="0" smtClean="0"/>
              <a:t>1 Ko lai sakām par Ābrahāmu, mūsu ciltstēvu pēc miesas? Ko tad viņš ir panācis? 2 Ja Ābrahāms ir attaisnots ar saviem darbiem, viņš var lepoties, bet tikai Dieva priekšā.</a:t>
            </a:r>
            <a:endParaRPr lang="en-US" sz="2800" i="1" dirty="0" smtClean="0"/>
          </a:p>
        </p:txBody>
      </p:sp>
      <p:pic>
        <p:nvPicPr>
          <p:cNvPr id="4100" name="Picture 4"/>
          <p:cNvPicPr>
            <a:picLocks noChangeAspect="1" noChangeArrowheads="1"/>
          </p:cNvPicPr>
          <p:nvPr/>
        </p:nvPicPr>
        <p:blipFill>
          <a:blip r:embed="rId2" cstate="print"/>
          <a:srcRect/>
          <a:stretch>
            <a:fillRect/>
          </a:stretch>
        </p:blipFill>
        <p:spPr bwMode="auto">
          <a:xfrm>
            <a:off x="3131840" y="2348880"/>
            <a:ext cx="2952328" cy="3653871"/>
          </a:xfrm>
          <a:prstGeom prst="rect">
            <a:avLst/>
          </a:prstGeom>
          <a:ln>
            <a:noFill/>
          </a:ln>
          <a:effectLst>
            <a:softEdge rad="112500"/>
          </a:effectLst>
        </p:spPr>
      </p:pic>
      <p:sp>
        <p:nvSpPr>
          <p:cNvPr id="5" name="Rectangle 2"/>
          <p:cNvSpPr>
            <a:spLocks noGrp="1" noChangeArrowheads="1"/>
          </p:cNvSpPr>
          <p:nvPr>
            <p:ph type="title" idx="4294967295"/>
          </p:nvPr>
        </p:nvSpPr>
        <p:spPr>
          <a:xfrm>
            <a:off x="539552" y="-99392"/>
            <a:ext cx="8229600" cy="850900"/>
          </a:xfrm>
        </p:spPr>
        <p:txBody>
          <a:bodyPr/>
          <a:lstStyle/>
          <a:p>
            <a:r>
              <a:rPr lang="lv-LV" sz="4000" b="1" dirty="0" smtClean="0"/>
              <a:t>Ticīgais Ābrahams</a:t>
            </a:r>
            <a:endParaRPr lang="lv-LV" sz="4000" b="1" dirty="0"/>
          </a:p>
        </p:txBody>
      </p:sp>
      <p:sp>
        <p:nvSpPr>
          <p:cNvPr id="6" name="Rounded Rectangle 5"/>
          <p:cNvSpPr/>
          <p:nvPr/>
        </p:nvSpPr>
        <p:spPr>
          <a:xfrm>
            <a:off x="35496" y="2780928"/>
            <a:ext cx="3168352" cy="23042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Ābrahams dzīvoja </a:t>
            </a:r>
            <a:r>
              <a:rPr lang="lv-LV" sz="3600" b="1" dirty="0" smtClean="0">
                <a:solidFill>
                  <a:schemeClr val="tx1"/>
                </a:solidFill>
              </a:rPr>
              <a:t>17.gs</a:t>
            </a:r>
            <a:r>
              <a:rPr lang="lv-LV" sz="3600" b="1" dirty="0" smtClean="0">
                <a:solidFill>
                  <a:schemeClr val="tx1"/>
                </a:solidFill>
              </a:rPr>
              <a:t>.</a:t>
            </a:r>
            <a:r>
              <a:rPr lang="lv-LV" sz="3600" dirty="0" smtClean="0">
                <a:solidFill>
                  <a:schemeClr val="tx1"/>
                </a:solidFill>
              </a:rPr>
              <a:t> </a:t>
            </a:r>
            <a:r>
              <a:rPr lang="lv-LV" sz="3600" b="1" dirty="0" smtClean="0">
                <a:solidFill>
                  <a:schemeClr val="tx1"/>
                </a:solidFill>
              </a:rPr>
              <a:t>Pirms Kristus</a:t>
            </a:r>
            <a:endParaRPr lang="en-US" sz="3600" b="1" dirty="0">
              <a:solidFill>
                <a:schemeClr val="tx1"/>
              </a:solidFill>
            </a:endParaRPr>
          </a:p>
        </p:txBody>
      </p:sp>
      <p:sp>
        <p:nvSpPr>
          <p:cNvPr id="8" name="Rounded Rectangle 7"/>
          <p:cNvSpPr/>
          <p:nvPr/>
        </p:nvSpPr>
        <p:spPr>
          <a:xfrm>
            <a:off x="5940152" y="2276872"/>
            <a:ext cx="3168352" cy="26642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Bauslība tika dota caur Mozu </a:t>
            </a:r>
            <a:r>
              <a:rPr lang="lv-LV" sz="3600" b="1" dirty="0" smtClean="0">
                <a:solidFill>
                  <a:schemeClr val="tx1"/>
                </a:solidFill>
              </a:rPr>
              <a:t>13.gs</a:t>
            </a:r>
            <a:r>
              <a:rPr lang="lv-LV" sz="3600" b="1" dirty="0" smtClean="0">
                <a:solidFill>
                  <a:schemeClr val="tx1"/>
                </a:solidFill>
              </a:rPr>
              <a:t>.</a:t>
            </a:r>
            <a:r>
              <a:rPr lang="lv-LV" sz="3600" dirty="0" smtClean="0">
                <a:solidFill>
                  <a:schemeClr val="tx1"/>
                </a:solidFill>
              </a:rPr>
              <a:t> </a:t>
            </a:r>
            <a:r>
              <a:rPr lang="lv-LV" sz="3600" b="1" dirty="0" smtClean="0">
                <a:solidFill>
                  <a:schemeClr val="tx1"/>
                </a:solidFill>
              </a:rPr>
              <a:t>Pirms Kristus</a:t>
            </a:r>
            <a:endParaRPr lang="en-US" sz="3600" b="1" dirty="0">
              <a:solidFill>
                <a:schemeClr val="tx1"/>
              </a:solidFill>
            </a:endParaRPr>
          </a:p>
        </p:txBody>
      </p:sp>
      <p:sp>
        <p:nvSpPr>
          <p:cNvPr id="9" name="Rounded Rectangle 8"/>
          <p:cNvSpPr/>
          <p:nvPr/>
        </p:nvSpPr>
        <p:spPr>
          <a:xfrm>
            <a:off x="971600" y="5589240"/>
            <a:ext cx="7488832"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Kā Ābrahams vispār varēja zināt, kas viņam jādara?</a:t>
            </a:r>
            <a:endParaRPr lang="en-US" sz="36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100"/>
                                        </p:tgtEl>
                                        <p:attrNameLst>
                                          <p:attrName>style.visibility</p:attrName>
                                        </p:attrNameLst>
                                      </p:cBhvr>
                                      <p:to>
                                        <p:strVal val="visible"/>
                                      </p:to>
                                    </p:set>
                                    <p:animEffect transition="in" filter="fade">
                                      <p:cBhvr>
                                        <p:cTn id="12" dur="2000"/>
                                        <p:tgtEl>
                                          <p:spTgt spid="4100"/>
                                        </p:tgtEl>
                                      </p:cBhvr>
                                    </p:animEffect>
                                  </p:childTnLst>
                                </p:cTn>
                              </p:par>
                            </p:childTnLst>
                          </p:cTn>
                        </p:par>
                        <p:par>
                          <p:cTn id="13" fill="hold">
                            <p:stCondLst>
                              <p:cond delay="2500"/>
                            </p:stCondLst>
                            <p:childTnLst>
                              <p:par>
                                <p:cTn id="14" presetID="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0-#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0"/>
                                        <p:tgtEl>
                                          <p:spTgt spid="8"/>
                                        </p:tgtEl>
                                      </p:cBhvr>
                                    </p:animEffect>
                                  </p:childTnLst>
                                </p:cTn>
                              </p:par>
                            </p:childTnLst>
                          </p:cTn>
                        </p:par>
                        <p:par>
                          <p:cTn id="26" fill="hold">
                            <p:stCondLst>
                              <p:cond delay="7000"/>
                            </p:stCondLst>
                            <p:childTnLst>
                              <p:par>
                                <p:cTn id="27" presetID="10"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p:bldP spid="6"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a:xfrm>
            <a:off x="6974904" y="5669161"/>
            <a:ext cx="2133600" cy="476250"/>
          </a:xfrm>
        </p:spPr>
        <p:txBody>
          <a:bodyPr/>
          <a:lstStyle/>
          <a:p>
            <a:pPr>
              <a:defRPr/>
            </a:pPr>
            <a:fld id="{7C5B410B-35DC-43B6-A8E8-CBDFB2223801}" type="slidenum">
              <a:rPr lang="en-US"/>
              <a:pPr>
                <a:defRPr/>
              </a:pPr>
              <a:t>6</a:t>
            </a:fld>
            <a:endParaRPr lang="en-US"/>
          </a:p>
        </p:txBody>
      </p:sp>
      <p:sp>
        <p:nvSpPr>
          <p:cNvPr id="65538" name="Rectangle 2"/>
          <p:cNvSpPr>
            <a:spLocks noGrp="1" noChangeArrowheads="1"/>
          </p:cNvSpPr>
          <p:nvPr>
            <p:ph type="title"/>
          </p:nvPr>
        </p:nvSpPr>
        <p:spPr>
          <a:xfrm>
            <a:off x="0" y="260648"/>
            <a:ext cx="9144000" cy="785813"/>
          </a:xfrm>
        </p:spPr>
        <p:txBody>
          <a:bodyPr/>
          <a:lstStyle/>
          <a:p>
            <a:pPr marL="762000" indent="-762000" eaLnBrk="1" hangingPunct="1">
              <a:defRPr/>
            </a:pPr>
            <a:r>
              <a:rPr lang="lv-LV" sz="4000" b="1" dirty="0" smtClean="0">
                <a:solidFill>
                  <a:schemeClr val="tx1"/>
                </a:solidFill>
              </a:rPr>
              <a:t>Bauslība dota 430 gadus pēc ticības apsolījuma Ābrahamam</a:t>
            </a:r>
            <a:endParaRPr lang="en-US" sz="4000" b="1" dirty="0" smtClean="0">
              <a:solidFill>
                <a:schemeClr val="tx1"/>
              </a:solidFill>
            </a:endParaRPr>
          </a:p>
        </p:txBody>
      </p:sp>
      <p:sp>
        <p:nvSpPr>
          <p:cNvPr id="6" name="Rectangle 5"/>
          <p:cNvSpPr>
            <a:spLocks noChangeArrowheads="1"/>
          </p:cNvSpPr>
          <p:nvPr/>
        </p:nvSpPr>
        <p:spPr bwMode="auto">
          <a:xfrm>
            <a:off x="0" y="1268760"/>
            <a:ext cx="9144000" cy="2419124"/>
          </a:xfrm>
          <a:prstGeom prst="rect">
            <a:avLst/>
          </a:prstGeom>
          <a:noFill/>
          <a:ln w="9525">
            <a:noFill/>
            <a:miter lim="800000"/>
            <a:headEnd/>
            <a:tailEnd/>
          </a:ln>
        </p:spPr>
        <p:txBody>
          <a:bodyPr>
            <a:spAutoFit/>
          </a:bodyPr>
          <a:lstStyle/>
          <a:p>
            <a:pPr>
              <a:lnSpc>
                <a:spcPct val="90000"/>
              </a:lnSpc>
            </a:pPr>
            <a:r>
              <a:rPr lang="lv-LV" sz="2800" dirty="0" smtClean="0"/>
              <a:t>“</a:t>
            </a:r>
            <a:r>
              <a:rPr lang="lv-LV" sz="2800" i="1" baseline="30000" dirty="0" smtClean="0"/>
              <a:t>6</a:t>
            </a:r>
            <a:r>
              <a:rPr lang="lv-LV" sz="2800" i="1" dirty="0" smtClean="0"/>
              <a:t> Jau Ābrahāms ticēja Dievam, un to viņam pielīdzināja par taisnību. </a:t>
            </a:r>
            <a:r>
              <a:rPr lang="lv-LV" sz="2800" i="1" baseline="30000" dirty="0" smtClean="0"/>
              <a:t>7</a:t>
            </a:r>
            <a:r>
              <a:rPr lang="lv-LV" sz="2800" i="1" dirty="0" smtClean="0"/>
              <a:t> Tātad atzīstiet, ka tie, kas tic, ir Ābrahāma bērni... </a:t>
            </a:r>
            <a:r>
              <a:rPr lang="lv-LV" sz="2800" baseline="30000" dirty="0" smtClean="0"/>
              <a:t>14</a:t>
            </a:r>
            <a:r>
              <a:rPr lang="lv-LV" sz="2800" i="1" dirty="0" smtClean="0"/>
              <a:t> lai Ābrahāma svētība nāktu pār pagāniem Kristū Jēzū... </a:t>
            </a:r>
            <a:r>
              <a:rPr lang="lv-LV" sz="2800" baseline="30000" dirty="0" smtClean="0"/>
              <a:t>17</a:t>
            </a:r>
            <a:r>
              <a:rPr lang="lv-LV" sz="2800" dirty="0" smtClean="0"/>
              <a:t> </a:t>
            </a:r>
            <a:r>
              <a:rPr lang="lv-LV" sz="2800" i="1" dirty="0" smtClean="0"/>
              <a:t>Dieva jau sen spēkā nākušo gribas izpausmi neatceļ bauslība, kas dota četri simti trīsdesmit gadus vēlāk. Tā nevar iznīcināt apsolījumu.</a:t>
            </a:r>
            <a:r>
              <a:rPr lang="lv-LV" sz="2800" dirty="0" smtClean="0"/>
              <a:t>” (Gal.3:17)</a:t>
            </a:r>
            <a:endParaRPr lang="lv-LV" sz="2800" dirty="0"/>
          </a:p>
        </p:txBody>
      </p:sp>
      <p:sp>
        <p:nvSpPr>
          <p:cNvPr id="7" name="Rectangle 6"/>
          <p:cNvSpPr>
            <a:spLocks noChangeArrowheads="1"/>
          </p:cNvSpPr>
          <p:nvPr/>
        </p:nvSpPr>
        <p:spPr bwMode="auto">
          <a:xfrm>
            <a:off x="0" y="3645024"/>
            <a:ext cx="9144000" cy="1077218"/>
          </a:xfrm>
          <a:prstGeom prst="rect">
            <a:avLst/>
          </a:prstGeom>
          <a:noFill/>
          <a:ln w="9525">
            <a:noFill/>
            <a:miter lim="800000"/>
            <a:headEnd/>
            <a:tailEnd/>
          </a:ln>
        </p:spPr>
        <p:txBody>
          <a:bodyPr wrap="square">
            <a:spAutoFit/>
          </a:bodyPr>
          <a:lstStyle/>
          <a:p>
            <a:pPr algn="ctr"/>
            <a:r>
              <a:rPr lang="lv-LV" sz="3200" b="1" dirty="0" smtClean="0"/>
              <a:t>Kā Ābrahams varēja tapt izglābts, ja bauslība tad vēl nebija dota?</a:t>
            </a:r>
            <a:endParaRPr lang="lv-LV" sz="3200" b="1" dirty="0"/>
          </a:p>
        </p:txBody>
      </p:sp>
      <p:sp>
        <p:nvSpPr>
          <p:cNvPr id="8" name="Oval 7"/>
          <p:cNvSpPr/>
          <p:nvPr/>
        </p:nvSpPr>
        <p:spPr>
          <a:xfrm>
            <a:off x="323528" y="4221088"/>
            <a:ext cx="2016224" cy="16561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6433864" y="4293096"/>
            <a:ext cx="2016224" cy="16561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hands.png"/>
          <p:cNvPicPr>
            <a:picLocks noChangeAspect="1"/>
          </p:cNvPicPr>
          <p:nvPr/>
        </p:nvPicPr>
        <p:blipFill>
          <a:blip r:embed="rId2" cstate="print"/>
          <a:stretch>
            <a:fillRect/>
          </a:stretch>
        </p:blipFill>
        <p:spPr>
          <a:xfrm rot="16200000">
            <a:off x="599764" y="4137284"/>
            <a:ext cx="1440160" cy="1895800"/>
          </a:xfrm>
          <a:prstGeom prst="rect">
            <a:avLst/>
          </a:prstGeom>
        </p:spPr>
      </p:pic>
      <p:pic>
        <p:nvPicPr>
          <p:cNvPr id="11" name="Picture 10" descr="cross.png"/>
          <p:cNvPicPr>
            <a:picLocks noChangeAspect="1"/>
          </p:cNvPicPr>
          <p:nvPr/>
        </p:nvPicPr>
        <p:blipFill>
          <a:blip r:embed="rId3" cstate="print"/>
          <a:stretch>
            <a:fillRect/>
          </a:stretch>
        </p:blipFill>
        <p:spPr>
          <a:xfrm>
            <a:off x="6793904" y="4437112"/>
            <a:ext cx="1357975" cy="1357975"/>
          </a:xfrm>
          <a:prstGeom prst="rect">
            <a:avLst/>
          </a:prstGeom>
        </p:spPr>
      </p:pic>
      <p:sp>
        <p:nvSpPr>
          <p:cNvPr id="12" name="Rectangle 11"/>
          <p:cNvSpPr>
            <a:spLocks noChangeArrowheads="1"/>
          </p:cNvSpPr>
          <p:nvPr/>
        </p:nvSpPr>
        <p:spPr bwMode="auto">
          <a:xfrm>
            <a:off x="0" y="5733256"/>
            <a:ext cx="9144000" cy="1138773"/>
          </a:xfrm>
          <a:prstGeom prst="rect">
            <a:avLst/>
          </a:prstGeom>
          <a:noFill/>
          <a:ln w="9525">
            <a:noFill/>
            <a:miter lim="800000"/>
            <a:headEnd/>
            <a:tailEnd/>
          </a:ln>
        </p:spPr>
        <p:txBody>
          <a:bodyPr wrap="square">
            <a:spAutoFit/>
          </a:bodyPr>
          <a:lstStyle/>
          <a:p>
            <a:pPr algn="ctr"/>
            <a:r>
              <a:rPr lang="lv-LV" sz="3600" b="1" dirty="0" smtClean="0"/>
              <a:t>Tas nav iespējams!</a:t>
            </a:r>
          </a:p>
          <a:p>
            <a:pPr algn="ctr"/>
            <a:r>
              <a:rPr lang="lv-LV" sz="3200" b="1" dirty="0" smtClean="0"/>
              <a:t> Vienīgi ticībā cilvēki tiek glābti visos laikos!</a:t>
            </a:r>
            <a:endParaRPr lang="lv-LV" sz="3200" b="1"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5538"/>
                                        </p:tgtEl>
                                        <p:attrNameLst>
                                          <p:attrName>style.visibility</p:attrName>
                                        </p:attrNameLst>
                                      </p:cBhvr>
                                      <p:to>
                                        <p:strVal val="visible"/>
                                      </p:to>
                                    </p:set>
                                    <p:anim calcmode="lin" valueType="num">
                                      <p:cBhvr additive="base">
                                        <p:cTn id="7" dur="500" fill="hold"/>
                                        <p:tgtEl>
                                          <p:spTgt spid="65538"/>
                                        </p:tgtEl>
                                        <p:attrNameLst>
                                          <p:attrName>ppt_x</p:attrName>
                                        </p:attrNameLst>
                                      </p:cBhvr>
                                      <p:tavLst>
                                        <p:tav tm="0">
                                          <p:val>
                                            <p:strVal val="#ppt_x"/>
                                          </p:val>
                                        </p:tav>
                                        <p:tav tm="100000">
                                          <p:val>
                                            <p:strVal val="#ppt_x"/>
                                          </p:val>
                                        </p:tav>
                                      </p:tavLst>
                                    </p:anim>
                                    <p:anim calcmode="lin" valueType="num">
                                      <p:cBhvr additive="base">
                                        <p:cTn id="8" dur="500" fill="hold"/>
                                        <p:tgtEl>
                                          <p:spTgt spid="65538"/>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2000"/>
                                        <p:tgtEl>
                                          <p:spTgt spid="10"/>
                                        </p:tgtEl>
                                      </p:cBhvr>
                                    </p:animEffect>
                                  </p:childTnLst>
                                </p:cTn>
                              </p:par>
                              <p:par>
                                <p:cTn id="22" presetID="2" presetClass="entr" presetSubtype="4" fill="hold" nodeType="with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 calcmode="lin" valueType="num">
                                      <p:cBhvr additive="base">
                                        <p:cTn id="2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2">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12">
                                            <p:txEl>
                                              <p:pRg st="1" end="1"/>
                                            </p:txEl>
                                          </p:spTgt>
                                        </p:tgtEl>
                                        <p:attrNameLst>
                                          <p:attrName>style.visibility</p:attrName>
                                        </p:attrNameLst>
                                      </p:cBhvr>
                                      <p:to>
                                        <p:strVal val="visible"/>
                                      </p:to>
                                    </p:set>
                                    <p:anim calcmode="lin" valueType="num">
                                      <p:cBhvr additive="base">
                                        <p:cTn id="28"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24544" y="9525"/>
            <a:ext cx="9721080" cy="2205038"/>
          </a:xfrm>
        </p:spPr>
        <p:txBody>
          <a:bodyPr/>
          <a:lstStyle/>
          <a:p>
            <a:r>
              <a:rPr lang="lv-LV" sz="3100" i="1" dirty="0" smtClean="0"/>
              <a:t>3 Un ko saka Raksti?: Ābrahāms ticēja Dievam, un tas viņam tika pieskaitīts par taisnību.“ </a:t>
            </a:r>
            <a:r>
              <a:rPr lang="lv-LV" sz="2800" i="1" dirty="0" smtClean="0"/>
              <a:t>(1.Moz.15:6)</a:t>
            </a:r>
            <a:endParaRPr lang="lv-LV" sz="2800" dirty="0" smtClean="0"/>
          </a:p>
        </p:txBody>
      </p:sp>
      <p:sp>
        <p:nvSpPr>
          <p:cNvPr id="7" name="Rectangle 6"/>
          <p:cNvSpPr>
            <a:spLocks noChangeArrowheads="1"/>
          </p:cNvSpPr>
          <p:nvPr/>
        </p:nvSpPr>
        <p:spPr bwMode="auto">
          <a:xfrm>
            <a:off x="0" y="1052736"/>
            <a:ext cx="9144000" cy="2246769"/>
          </a:xfrm>
          <a:prstGeom prst="rect">
            <a:avLst/>
          </a:prstGeom>
          <a:noFill/>
          <a:ln w="9525">
            <a:noFill/>
            <a:miter lim="800000"/>
            <a:headEnd/>
            <a:tailEnd/>
          </a:ln>
        </p:spPr>
        <p:txBody>
          <a:bodyPr wrap="square">
            <a:spAutoFit/>
          </a:bodyPr>
          <a:lstStyle/>
          <a:p>
            <a:pPr>
              <a:buFontTx/>
              <a:buChar char="•"/>
            </a:pPr>
            <a:r>
              <a:rPr lang="lv-LV" sz="2800" dirty="0"/>
              <a:t>Ābrahams </a:t>
            </a:r>
            <a:r>
              <a:rPr lang="lv-LV" sz="2800" b="1" dirty="0"/>
              <a:t>ticēja Dievam</a:t>
            </a:r>
            <a:r>
              <a:rPr lang="lv-LV" sz="2800" dirty="0"/>
              <a:t> un ar to </a:t>
            </a:r>
            <a:r>
              <a:rPr lang="lv-LV" sz="2800" b="1" dirty="0"/>
              <a:t>pietika</a:t>
            </a:r>
            <a:r>
              <a:rPr lang="lv-LV" sz="2800" dirty="0"/>
              <a:t>, lai viņš varētu </a:t>
            </a:r>
            <a:r>
              <a:rPr lang="lv-LV" sz="2800" b="1" dirty="0"/>
              <a:t>iemantot</a:t>
            </a:r>
            <a:r>
              <a:rPr lang="lv-LV" sz="2800" dirty="0"/>
              <a:t> </a:t>
            </a:r>
            <a:r>
              <a:rPr lang="lv-LV" sz="2800" b="1" dirty="0"/>
              <a:t>mūžīgo dzīvību</a:t>
            </a:r>
            <a:r>
              <a:rPr lang="lv-LV" sz="2800" dirty="0"/>
              <a:t>. </a:t>
            </a:r>
            <a:endParaRPr lang="lv-LV" sz="2800" dirty="0" smtClean="0"/>
          </a:p>
          <a:p>
            <a:pPr>
              <a:buFontTx/>
              <a:buChar char="•"/>
            </a:pPr>
            <a:r>
              <a:rPr lang="lv-LV" sz="2800" b="1" dirty="0" smtClean="0"/>
              <a:t>Svētības apsolījums</a:t>
            </a:r>
            <a:r>
              <a:rPr lang="lv-LV" sz="2800" dirty="0" smtClean="0"/>
              <a:t>, kas tika dots Ābrahamam, </a:t>
            </a:r>
            <a:r>
              <a:rPr lang="lv-LV" sz="2800" b="1" dirty="0" smtClean="0"/>
              <a:t>netika vājināts</a:t>
            </a:r>
            <a:r>
              <a:rPr lang="lv-LV" sz="2800" dirty="0" smtClean="0"/>
              <a:t>, </a:t>
            </a:r>
            <a:r>
              <a:rPr lang="lv-LV" sz="2800" b="1" dirty="0" smtClean="0"/>
              <a:t>nedz atcelts</a:t>
            </a:r>
            <a:r>
              <a:rPr lang="lv-LV" sz="2800" dirty="0" smtClean="0"/>
              <a:t> ar daudz vēlāk </a:t>
            </a:r>
            <a:r>
              <a:rPr lang="lv-LV" sz="2800" b="1" dirty="0" smtClean="0"/>
              <a:t>doto Bauslību.</a:t>
            </a:r>
            <a:endParaRPr lang="lv-LV" sz="2800" b="1" dirty="0"/>
          </a:p>
        </p:txBody>
      </p:sp>
      <p:pic>
        <p:nvPicPr>
          <p:cNvPr id="5124" name="Picture 4"/>
          <p:cNvPicPr>
            <a:picLocks noChangeAspect="1" noChangeArrowheads="1"/>
          </p:cNvPicPr>
          <p:nvPr/>
        </p:nvPicPr>
        <p:blipFill>
          <a:blip r:embed="rId2" cstate="print"/>
          <a:srcRect/>
          <a:stretch>
            <a:fillRect/>
          </a:stretch>
        </p:blipFill>
        <p:spPr bwMode="auto">
          <a:xfrm>
            <a:off x="827584" y="3199870"/>
            <a:ext cx="7480690" cy="365813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4"/>
                                        </p:tgtEl>
                                        <p:attrNameLst>
                                          <p:attrName>style.visibility</p:attrName>
                                        </p:attrNameLst>
                                      </p:cBhvr>
                                      <p:to>
                                        <p:strVal val="visible"/>
                                      </p:to>
                                    </p:set>
                                    <p:animEffect transition="in" filter="fade">
                                      <p:cBhvr>
                                        <p:cTn id="11" dur="2000"/>
                                        <p:tgtEl>
                                          <p:spTgt spid="512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96552" y="692696"/>
            <a:ext cx="9721080" cy="1331243"/>
          </a:xfrm>
        </p:spPr>
        <p:txBody>
          <a:bodyPr/>
          <a:lstStyle/>
          <a:p>
            <a:r>
              <a:rPr lang="lv-LV" dirty="0" smtClean="0"/>
              <a:t>„</a:t>
            </a:r>
            <a:r>
              <a:rPr lang="lv-LV" i="1" dirty="0" smtClean="0"/>
              <a:t>Pārkāpumu dēļ bauslība ir klāt pielikta</a:t>
            </a:r>
            <a:r>
              <a:rPr lang="lv-LV" dirty="0" smtClean="0"/>
              <a:t>.” (Gal.3:19)</a:t>
            </a:r>
            <a:endParaRPr lang="lv-LV" dirty="0"/>
          </a:p>
        </p:txBody>
      </p:sp>
      <p:pic>
        <p:nvPicPr>
          <p:cNvPr id="5125" name="Picture 5"/>
          <p:cNvPicPr>
            <a:picLocks noChangeAspect="1" noChangeArrowheads="1"/>
          </p:cNvPicPr>
          <p:nvPr/>
        </p:nvPicPr>
        <p:blipFill>
          <a:blip r:embed="rId2" cstate="print"/>
          <a:srcRect/>
          <a:stretch>
            <a:fillRect/>
          </a:stretch>
        </p:blipFill>
        <p:spPr bwMode="auto">
          <a:xfrm>
            <a:off x="1907704" y="1268760"/>
            <a:ext cx="5472608" cy="4744867"/>
          </a:xfrm>
          <a:prstGeom prst="rect">
            <a:avLst/>
          </a:prstGeom>
          <a:ln>
            <a:noFill/>
          </a:ln>
          <a:effectLst>
            <a:softEdge rad="112500"/>
          </a:effectLst>
        </p:spPr>
      </p:pic>
      <p:sp>
        <p:nvSpPr>
          <p:cNvPr id="6" name="Rectangle 2"/>
          <p:cNvSpPr>
            <a:spLocks noGrp="1" noChangeArrowheads="1"/>
          </p:cNvSpPr>
          <p:nvPr>
            <p:ph type="title" idx="4294967295"/>
          </p:nvPr>
        </p:nvSpPr>
        <p:spPr>
          <a:xfrm>
            <a:off x="0" y="-99392"/>
            <a:ext cx="9144000" cy="850900"/>
          </a:xfrm>
        </p:spPr>
        <p:txBody>
          <a:bodyPr/>
          <a:lstStyle/>
          <a:p>
            <a:r>
              <a:rPr lang="lv-LV" sz="4000" b="1" dirty="0" smtClean="0"/>
              <a:t>Kāpēc tad ir doti baušļi?</a:t>
            </a:r>
            <a:endParaRPr lang="lv-LV" sz="4000" b="1" dirty="0"/>
          </a:p>
        </p:txBody>
      </p:sp>
      <p:sp>
        <p:nvSpPr>
          <p:cNvPr id="8" name="Rounded Rectangle 7"/>
          <p:cNvSpPr/>
          <p:nvPr/>
        </p:nvSpPr>
        <p:spPr>
          <a:xfrm>
            <a:off x="323528" y="4221088"/>
            <a:ext cx="3168352"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Mīli Dievu</a:t>
            </a:r>
            <a:endParaRPr lang="en-US" sz="3600" b="1" dirty="0">
              <a:solidFill>
                <a:schemeClr val="tx1"/>
              </a:solidFill>
            </a:endParaRPr>
          </a:p>
        </p:txBody>
      </p:sp>
      <p:sp>
        <p:nvSpPr>
          <p:cNvPr id="9" name="Rounded Rectangle 8"/>
          <p:cNvSpPr/>
          <p:nvPr/>
        </p:nvSpPr>
        <p:spPr>
          <a:xfrm>
            <a:off x="5652120" y="4077072"/>
            <a:ext cx="3168352"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Mīli savu tuvāko</a:t>
            </a:r>
            <a:endParaRPr lang="en-US" sz="36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5"/>
                                        </p:tgtEl>
                                        <p:attrNameLst>
                                          <p:attrName>style.visibility</p:attrName>
                                        </p:attrNameLst>
                                      </p:cBhvr>
                                      <p:to>
                                        <p:strVal val="visible"/>
                                      </p:to>
                                    </p:set>
                                    <p:animEffect transition="in" filter="fade">
                                      <p:cBhvr>
                                        <p:cTn id="11" dur="2000"/>
                                        <p:tgtEl>
                                          <p:spTgt spid="5125"/>
                                        </p:tgtEl>
                                      </p:cBhvr>
                                    </p:animEffect>
                                  </p:childTnLst>
                                </p:cTn>
                              </p:par>
                            </p:childTnLst>
                          </p:cTn>
                        </p:par>
                        <p:par>
                          <p:cTn id="12" fill="hold">
                            <p:stCondLst>
                              <p:cond delay="2000"/>
                            </p:stCondLst>
                            <p:childTnLst>
                              <p:par>
                                <p:cTn id="13" presetID="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6" grpId="0"/>
      <p:bldP spid="8"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6012160" y="1772816"/>
            <a:ext cx="2592288" cy="18722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4" name="Rectangle 3"/>
          <p:cNvSpPr>
            <a:spLocks noGrp="1" noChangeArrowheads="1"/>
          </p:cNvSpPr>
          <p:nvPr>
            <p:ph type="body" idx="1"/>
          </p:nvPr>
        </p:nvSpPr>
        <p:spPr>
          <a:xfrm>
            <a:off x="0" y="43656"/>
            <a:ext cx="9144000" cy="1081088"/>
          </a:xfrm>
        </p:spPr>
        <p:txBody>
          <a:bodyPr/>
          <a:lstStyle/>
          <a:p>
            <a:pPr marL="0" indent="0" algn="just">
              <a:lnSpc>
                <a:spcPct val="80000"/>
              </a:lnSpc>
              <a:spcBef>
                <a:spcPct val="0"/>
              </a:spcBef>
              <a:buFontTx/>
              <a:buNone/>
            </a:pPr>
            <a:r>
              <a:rPr lang="lv-LV" sz="3000" i="1" baseline="30000" dirty="0" smtClean="0"/>
              <a:t>4</a:t>
            </a:r>
            <a:r>
              <a:rPr lang="lv-LV" sz="3000" i="1" dirty="0" smtClean="0"/>
              <a:t> Kas dara darbu, tam alga netiek aprēķināta pēc žēlastības, bet gan pēc tā, kas pienākas. </a:t>
            </a:r>
            <a:r>
              <a:rPr lang="lv-LV" sz="3000" i="1" baseline="30000" dirty="0" smtClean="0"/>
              <a:t>5</a:t>
            </a:r>
            <a:r>
              <a:rPr lang="lv-LV" sz="3000" i="1" dirty="0" smtClean="0"/>
              <a:t> Turpretī tam, kas nedara, bet tic Dievam, kas bezdievīgo attaisno, viņa ticība tiek pieskaitīta par taisnību.</a:t>
            </a:r>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9</a:t>
            </a:fld>
            <a:endParaRPr lang="lv-LV" smtClean="0"/>
          </a:p>
        </p:txBody>
      </p:sp>
      <p:sp>
        <p:nvSpPr>
          <p:cNvPr id="5" name="Rectangle 4"/>
          <p:cNvSpPr>
            <a:spLocks noChangeArrowheads="1"/>
          </p:cNvSpPr>
          <p:nvPr/>
        </p:nvSpPr>
        <p:spPr bwMode="auto">
          <a:xfrm>
            <a:off x="0" y="5911850"/>
            <a:ext cx="9144000" cy="954107"/>
          </a:xfrm>
          <a:prstGeom prst="rect">
            <a:avLst/>
          </a:prstGeom>
          <a:noFill/>
          <a:ln w="9525">
            <a:noFill/>
            <a:miter lim="800000"/>
            <a:headEnd/>
            <a:tailEnd/>
          </a:ln>
        </p:spPr>
        <p:txBody>
          <a:bodyPr wrap="square">
            <a:spAutoFit/>
          </a:bodyPr>
          <a:lstStyle/>
          <a:p>
            <a:pPr algn="ctr"/>
            <a:r>
              <a:rPr lang="lv-LV" sz="2800" dirty="0" smtClean="0"/>
              <a:t>“</a:t>
            </a:r>
            <a:r>
              <a:rPr lang="lv-LV" sz="2800" i="1" dirty="0" err="1" smtClean="0"/>
              <a:t>Ābrāms</a:t>
            </a:r>
            <a:r>
              <a:rPr lang="lv-LV" sz="2800" i="1" dirty="0" smtClean="0"/>
              <a:t> uzticējās Tam Kungam, un Dievs to viņam pieskaitīja par taisnību</a:t>
            </a:r>
            <a:r>
              <a:rPr lang="lv-LV" sz="2800" dirty="0" smtClean="0"/>
              <a:t>.” (1.Moz.15:6)</a:t>
            </a:r>
            <a:endParaRPr lang="lv-LV" sz="2800" dirty="0"/>
          </a:p>
        </p:txBody>
      </p:sp>
      <p:sp>
        <p:nvSpPr>
          <p:cNvPr id="8" name="Rounded Rectangle 7"/>
          <p:cNvSpPr/>
          <p:nvPr/>
        </p:nvSpPr>
        <p:spPr>
          <a:xfrm>
            <a:off x="539552" y="1772816"/>
            <a:ext cx="2592288" cy="18722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hands.png"/>
          <p:cNvPicPr>
            <a:picLocks noChangeAspect="1"/>
          </p:cNvPicPr>
          <p:nvPr/>
        </p:nvPicPr>
        <p:blipFill>
          <a:blip r:embed="rId2" cstate="print"/>
          <a:stretch>
            <a:fillRect/>
          </a:stretch>
        </p:blipFill>
        <p:spPr>
          <a:xfrm rot="16200000">
            <a:off x="847109" y="1609275"/>
            <a:ext cx="1944216" cy="2559330"/>
          </a:xfrm>
          <a:prstGeom prst="rect">
            <a:avLst/>
          </a:prstGeom>
        </p:spPr>
      </p:pic>
      <p:pic>
        <p:nvPicPr>
          <p:cNvPr id="11" name="Picture 10" descr="jesus.png"/>
          <p:cNvPicPr>
            <a:picLocks noChangeAspect="1"/>
          </p:cNvPicPr>
          <p:nvPr/>
        </p:nvPicPr>
        <p:blipFill>
          <a:blip r:embed="rId3" cstate="print"/>
          <a:stretch>
            <a:fillRect/>
          </a:stretch>
        </p:blipFill>
        <p:spPr>
          <a:xfrm>
            <a:off x="6516216" y="2132856"/>
            <a:ext cx="1512168" cy="1512168"/>
          </a:xfrm>
          <a:prstGeom prst="rect">
            <a:avLst/>
          </a:prstGeom>
        </p:spPr>
      </p:pic>
      <p:sp>
        <p:nvSpPr>
          <p:cNvPr id="12" name="Rectangle 11"/>
          <p:cNvSpPr>
            <a:spLocks noChangeArrowheads="1"/>
          </p:cNvSpPr>
          <p:nvPr/>
        </p:nvSpPr>
        <p:spPr bwMode="auto">
          <a:xfrm>
            <a:off x="395536" y="1700808"/>
            <a:ext cx="2808312" cy="584775"/>
          </a:xfrm>
          <a:prstGeom prst="rect">
            <a:avLst/>
          </a:prstGeom>
          <a:noFill/>
          <a:ln w="9525">
            <a:noFill/>
            <a:miter lim="800000"/>
            <a:headEnd/>
            <a:tailEnd/>
          </a:ln>
        </p:spPr>
        <p:txBody>
          <a:bodyPr wrap="square">
            <a:spAutoFit/>
          </a:bodyPr>
          <a:lstStyle/>
          <a:p>
            <a:pPr algn="ctr"/>
            <a:r>
              <a:rPr lang="lv-LV" sz="3200" b="1" dirty="0" smtClean="0"/>
              <a:t>darbi</a:t>
            </a:r>
            <a:endParaRPr lang="lv-LV" sz="3200" b="1" dirty="0"/>
          </a:p>
        </p:txBody>
      </p:sp>
      <p:sp>
        <p:nvSpPr>
          <p:cNvPr id="15" name="Rounded Rectangle 14"/>
          <p:cNvSpPr/>
          <p:nvPr/>
        </p:nvSpPr>
        <p:spPr>
          <a:xfrm>
            <a:off x="539552" y="4077072"/>
            <a:ext cx="2592288" cy="18722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5940152" y="4149080"/>
            <a:ext cx="2592288" cy="18722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descr="coins.png"/>
          <p:cNvPicPr>
            <a:picLocks noChangeAspect="1"/>
          </p:cNvPicPr>
          <p:nvPr/>
        </p:nvPicPr>
        <p:blipFill>
          <a:blip r:embed="rId4" cstate="print"/>
          <a:stretch>
            <a:fillRect/>
          </a:stretch>
        </p:blipFill>
        <p:spPr>
          <a:xfrm>
            <a:off x="1187624" y="4653136"/>
            <a:ext cx="1219200" cy="1219200"/>
          </a:xfrm>
          <a:prstGeom prst="rect">
            <a:avLst/>
          </a:prstGeom>
        </p:spPr>
      </p:pic>
      <p:sp>
        <p:nvSpPr>
          <p:cNvPr id="18" name="Rectangle 17"/>
          <p:cNvSpPr>
            <a:spLocks noChangeArrowheads="1"/>
          </p:cNvSpPr>
          <p:nvPr/>
        </p:nvSpPr>
        <p:spPr bwMode="auto">
          <a:xfrm>
            <a:off x="395536" y="4149080"/>
            <a:ext cx="2808312" cy="584775"/>
          </a:xfrm>
          <a:prstGeom prst="rect">
            <a:avLst/>
          </a:prstGeom>
          <a:noFill/>
          <a:ln w="9525">
            <a:noFill/>
            <a:miter lim="800000"/>
            <a:headEnd/>
            <a:tailEnd/>
          </a:ln>
        </p:spPr>
        <p:txBody>
          <a:bodyPr wrap="square">
            <a:spAutoFit/>
          </a:bodyPr>
          <a:lstStyle/>
          <a:p>
            <a:pPr algn="ctr"/>
            <a:r>
              <a:rPr lang="lv-LV" sz="3200" b="1" dirty="0" smtClean="0"/>
              <a:t>alga</a:t>
            </a:r>
            <a:endParaRPr lang="lv-LV" sz="3200" b="1" dirty="0"/>
          </a:p>
        </p:txBody>
      </p:sp>
      <p:pic>
        <p:nvPicPr>
          <p:cNvPr id="19" name="Picture 18" descr="heaven2.png"/>
          <p:cNvPicPr>
            <a:picLocks noChangeAspect="1"/>
          </p:cNvPicPr>
          <p:nvPr/>
        </p:nvPicPr>
        <p:blipFill>
          <a:blip r:embed="rId5" cstate="print"/>
          <a:stretch>
            <a:fillRect/>
          </a:stretch>
        </p:blipFill>
        <p:spPr>
          <a:xfrm>
            <a:off x="6372200" y="4437112"/>
            <a:ext cx="1584176" cy="1584176"/>
          </a:xfrm>
          <a:prstGeom prst="rect">
            <a:avLst/>
          </a:prstGeom>
        </p:spPr>
      </p:pic>
      <p:sp>
        <p:nvSpPr>
          <p:cNvPr id="13" name="Rectangle 12"/>
          <p:cNvSpPr>
            <a:spLocks noChangeArrowheads="1"/>
          </p:cNvSpPr>
          <p:nvPr/>
        </p:nvSpPr>
        <p:spPr bwMode="auto">
          <a:xfrm>
            <a:off x="5580112" y="4068361"/>
            <a:ext cx="3240360" cy="584775"/>
          </a:xfrm>
          <a:prstGeom prst="rect">
            <a:avLst/>
          </a:prstGeom>
          <a:noFill/>
          <a:ln w="9525">
            <a:noFill/>
            <a:miter lim="800000"/>
            <a:headEnd/>
            <a:tailEnd/>
          </a:ln>
        </p:spPr>
        <p:txBody>
          <a:bodyPr wrap="square">
            <a:spAutoFit/>
          </a:bodyPr>
          <a:lstStyle/>
          <a:p>
            <a:pPr algn="ctr"/>
            <a:r>
              <a:rPr lang="lv-LV" sz="3200" b="1" dirty="0" smtClean="0"/>
              <a:t>žēlastība</a:t>
            </a:r>
            <a:endParaRPr lang="lv-LV" sz="3200" b="1" dirty="0"/>
          </a:p>
        </p:txBody>
      </p:sp>
      <p:sp>
        <p:nvSpPr>
          <p:cNvPr id="20" name="Rectangle 19"/>
          <p:cNvSpPr>
            <a:spLocks noChangeArrowheads="1"/>
          </p:cNvSpPr>
          <p:nvPr/>
        </p:nvSpPr>
        <p:spPr bwMode="auto">
          <a:xfrm>
            <a:off x="5940152" y="1700808"/>
            <a:ext cx="2808312" cy="584775"/>
          </a:xfrm>
          <a:prstGeom prst="rect">
            <a:avLst/>
          </a:prstGeom>
          <a:noFill/>
          <a:ln w="9525">
            <a:noFill/>
            <a:miter lim="800000"/>
            <a:headEnd/>
            <a:tailEnd/>
          </a:ln>
        </p:spPr>
        <p:txBody>
          <a:bodyPr wrap="square">
            <a:spAutoFit/>
          </a:bodyPr>
          <a:lstStyle/>
          <a:p>
            <a:pPr algn="ctr"/>
            <a:r>
              <a:rPr lang="lv-LV" sz="3200" b="1" dirty="0" smtClean="0"/>
              <a:t>ticība</a:t>
            </a:r>
            <a:endParaRPr lang="lv-LV" sz="3200" b="1" dirty="0"/>
          </a:p>
        </p:txBody>
      </p:sp>
      <p:sp>
        <p:nvSpPr>
          <p:cNvPr id="21" name="Down Arrow 20"/>
          <p:cNvSpPr/>
          <p:nvPr/>
        </p:nvSpPr>
        <p:spPr>
          <a:xfrm>
            <a:off x="1475656" y="3717032"/>
            <a:ext cx="576064"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Down Arrow 21"/>
          <p:cNvSpPr/>
          <p:nvPr/>
        </p:nvSpPr>
        <p:spPr>
          <a:xfrm>
            <a:off x="6948264" y="3717032"/>
            <a:ext cx="576064"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a:spLocks noChangeArrowheads="1"/>
          </p:cNvSpPr>
          <p:nvPr/>
        </p:nvSpPr>
        <p:spPr bwMode="auto">
          <a:xfrm>
            <a:off x="3131840" y="2420888"/>
            <a:ext cx="2952328" cy="1077218"/>
          </a:xfrm>
          <a:prstGeom prst="rect">
            <a:avLst/>
          </a:prstGeom>
          <a:noFill/>
          <a:ln w="9525">
            <a:noFill/>
            <a:miter lim="800000"/>
            <a:headEnd/>
            <a:tailEnd/>
          </a:ln>
        </p:spPr>
        <p:txBody>
          <a:bodyPr wrap="square">
            <a:spAutoFit/>
          </a:bodyPr>
          <a:lstStyle/>
          <a:p>
            <a:pPr algn="ctr"/>
            <a:r>
              <a:rPr lang="lv-LV" sz="3200" b="1" dirty="0" smtClean="0"/>
              <a:t>Ābrahams ticēja Dievam  </a:t>
            </a:r>
          </a:p>
        </p:txBody>
      </p:sp>
      <p:sp>
        <p:nvSpPr>
          <p:cNvPr id="24" name="Rectangle 23"/>
          <p:cNvSpPr>
            <a:spLocks noChangeArrowheads="1"/>
          </p:cNvSpPr>
          <p:nvPr/>
        </p:nvSpPr>
        <p:spPr bwMode="auto">
          <a:xfrm>
            <a:off x="3059832" y="4293096"/>
            <a:ext cx="2952328" cy="1569660"/>
          </a:xfrm>
          <a:prstGeom prst="rect">
            <a:avLst/>
          </a:prstGeom>
          <a:noFill/>
          <a:ln w="9525">
            <a:noFill/>
            <a:miter lim="800000"/>
            <a:headEnd/>
            <a:tailEnd/>
          </a:ln>
        </p:spPr>
        <p:txBody>
          <a:bodyPr wrap="square">
            <a:spAutoFit/>
          </a:bodyPr>
          <a:lstStyle/>
          <a:p>
            <a:pPr algn="ctr"/>
            <a:r>
              <a:rPr lang="lv-LV" sz="3200" b="1" dirty="0" smtClean="0"/>
              <a:t>Caur ticību tika dota taisnība</a:t>
            </a:r>
          </a:p>
        </p:txBody>
      </p:sp>
      <p:sp>
        <p:nvSpPr>
          <p:cNvPr id="25" name="Down Arrow 24"/>
          <p:cNvSpPr/>
          <p:nvPr/>
        </p:nvSpPr>
        <p:spPr>
          <a:xfrm>
            <a:off x="4139952" y="3717032"/>
            <a:ext cx="576064"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par>
                                <p:cTn id="13" presetID="10"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childTnLst>
                                </p:cTn>
                              </p:par>
                              <p:par>
                                <p:cTn id="16" presetID="2" presetClass="entr" presetSubtype="4" fill="hold" nodeType="withEffect">
                                  <p:stCondLst>
                                    <p:cond delay="0"/>
                                  </p:stCondLst>
                                  <p:childTnLst>
                                    <p:set>
                                      <p:cBhvr>
                                        <p:cTn id="17" dur="1" fill="hold">
                                          <p:stCondLst>
                                            <p:cond delay="0"/>
                                          </p:stCondLst>
                                        </p:cTn>
                                        <p:tgtEl>
                                          <p:spTgt spid="12">
                                            <p:txEl>
                                              <p:pRg st="0" end="0"/>
                                            </p:txEl>
                                          </p:spTgt>
                                        </p:tgtEl>
                                        <p:attrNameLst>
                                          <p:attrName>style.visibility</p:attrName>
                                        </p:attrNameLst>
                                      </p:cBhvr>
                                      <p:to>
                                        <p:strVal val="visible"/>
                                      </p:to>
                                    </p:set>
                                    <p:anim calcmode="lin" valueType="num">
                                      <p:cBhvr additive="base">
                                        <p:cTn id="18"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2000"/>
                                        <p:tgtEl>
                                          <p:spTgt spid="14"/>
                                        </p:tgtEl>
                                      </p:cBhvr>
                                    </p:animEffect>
                                  </p:childTnLst>
                                </p:cTn>
                              </p:par>
                              <p:par>
                                <p:cTn id="24" presetID="2" presetClass="entr" presetSubtype="4" fill="hold" nodeType="withEffect">
                                  <p:stCondLst>
                                    <p:cond delay="0"/>
                                  </p:stCondLst>
                                  <p:childTnLst>
                                    <p:set>
                                      <p:cBhvr>
                                        <p:cTn id="25" dur="1" fill="hold">
                                          <p:stCondLst>
                                            <p:cond delay="0"/>
                                          </p:stCondLst>
                                        </p:cTn>
                                        <p:tgtEl>
                                          <p:spTgt spid="20">
                                            <p:txEl>
                                              <p:pRg st="0" end="0"/>
                                            </p:txEl>
                                          </p:spTgt>
                                        </p:tgtEl>
                                        <p:attrNameLst>
                                          <p:attrName>style.visibility</p:attrName>
                                        </p:attrNameLst>
                                      </p:cBhvr>
                                      <p:to>
                                        <p:strVal val="visible"/>
                                      </p:to>
                                    </p:set>
                                    <p:anim calcmode="lin" valueType="num">
                                      <p:cBhvr additive="base">
                                        <p:cTn id="26"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20">
                                            <p:txEl>
                                              <p:pRg st="0" end="0"/>
                                            </p:txEl>
                                          </p:spTgt>
                                        </p:tgtEl>
                                        <p:attrNameLst>
                                          <p:attrName>ppt_y</p:attrName>
                                        </p:attrNameLst>
                                      </p:cBhvr>
                                      <p:tavLst>
                                        <p:tav tm="0">
                                          <p:val>
                                            <p:strVal val="1+#ppt_h/2"/>
                                          </p:val>
                                        </p:tav>
                                        <p:tav tm="100000">
                                          <p:val>
                                            <p:strVal val="#ppt_y"/>
                                          </p:val>
                                        </p:tav>
                                      </p:tavLst>
                                    </p:anim>
                                  </p:childTnLst>
                                </p:cTn>
                              </p:par>
                              <p:par>
                                <p:cTn id="28" presetID="10" presetClass="entr" presetSubtype="0"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2000"/>
                                        <p:tgtEl>
                                          <p:spTgt spid="11"/>
                                        </p:tgtEl>
                                      </p:cBhvr>
                                    </p:animEffect>
                                  </p:childTnLst>
                                </p:cTn>
                              </p:par>
                            </p:childTnLst>
                          </p:cTn>
                        </p:par>
                        <p:par>
                          <p:cTn id="31" fill="hold">
                            <p:stCondLst>
                              <p:cond delay="4500"/>
                            </p:stCondLst>
                            <p:childTnLst>
                              <p:par>
                                <p:cTn id="32" presetID="10" presetClass="entr" presetSubtype="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2000"/>
                                        <p:tgtEl>
                                          <p:spTgt spid="21"/>
                                        </p:tgtEl>
                                      </p:cBhvr>
                                    </p:animEffect>
                                  </p:childTnLst>
                                </p:cTn>
                              </p:par>
                            </p:childTnLst>
                          </p:cTn>
                        </p:par>
                        <p:par>
                          <p:cTn id="35" fill="hold">
                            <p:stCondLst>
                              <p:cond delay="6500"/>
                            </p:stCondLst>
                            <p:childTnLst>
                              <p:par>
                                <p:cTn id="36" presetID="10" presetClass="entr" presetSubtype="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2000"/>
                                        <p:tgtEl>
                                          <p:spTgt spid="15"/>
                                        </p:tgtEl>
                                      </p:cBhvr>
                                    </p:animEffect>
                                  </p:childTnLst>
                                </p:cTn>
                              </p:par>
                              <p:par>
                                <p:cTn id="39" presetID="2" presetClass="entr" presetSubtype="4" fill="hold" nodeType="withEffect">
                                  <p:stCondLst>
                                    <p:cond delay="0"/>
                                  </p:stCondLst>
                                  <p:childTnLst>
                                    <p:set>
                                      <p:cBhvr>
                                        <p:cTn id="40" dur="1" fill="hold">
                                          <p:stCondLst>
                                            <p:cond delay="0"/>
                                          </p:stCondLst>
                                        </p:cTn>
                                        <p:tgtEl>
                                          <p:spTgt spid="18">
                                            <p:txEl>
                                              <p:pRg st="0" end="0"/>
                                            </p:txEl>
                                          </p:spTgt>
                                        </p:tgtEl>
                                        <p:attrNameLst>
                                          <p:attrName>style.visibility</p:attrName>
                                        </p:attrNameLst>
                                      </p:cBhvr>
                                      <p:to>
                                        <p:strVal val="visible"/>
                                      </p:to>
                                    </p:set>
                                    <p:anim calcmode="lin" valueType="num">
                                      <p:cBhvr additive="base">
                                        <p:cTn id="41"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2000"/>
                                        <p:tgtEl>
                                          <p:spTgt spid="17"/>
                                        </p:tgtEl>
                                      </p:cBhvr>
                                    </p:animEffect>
                                  </p:childTnLst>
                                </p:cTn>
                              </p:par>
                            </p:childTnLst>
                          </p:cTn>
                        </p:par>
                        <p:par>
                          <p:cTn id="46" fill="hold">
                            <p:stCondLst>
                              <p:cond delay="8500"/>
                            </p:stCondLst>
                            <p:childTnLst>
                              <p:par>
                                <p:cTn id="47" presetID="10" presetClass="entr" presetSubtype="0"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2000"/>
                                        <p:tgtEl>
                                          <p:spTgt spid="22"/>
                                        </p:tgtEl>
                                      </p:cBhvr>
                                    </p:animEffect>
                                  </p:childTnLst>
                                </p:cTn>
                              </p:par>
                            </p:childTnLst>
                          </p:cTn>
                        </p:par>
                        <p:par>
                          <p:cTn id="50" fill="hold">
                            <p:stCondLst>
                              <p:cond delay="10500"/>
                            </p:stCondLst>
                            <p:childTnLst>
                              <p:par>
                                <p:cTn id="51" presetID="10" presetClass="entr" presetSubtype="0"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2000"/>
                                        <p:tgtEl>
                                          <p:spTgt spid="16"/>
                                        </p:tgtEl>
                                      </p:cBhvr>
                                    </p:animEffect>
                                  </p:childTnLst>
                                </p:cTn>
                              </p:par>
                              <p:par>
                                <p:cTn id="54" presetID="2" presetClass="entr" presetSubtype="4" fill="hold" nodeType="withEffect">
                                  <p:stCondLst>
                                    <p:cond delay="0"/>
                                  </p:stCondLst>
                                  <p:childTnLst>
                                    <p:set>
                                      <p:cBhvr>
                                        <p:cTn id="55" dur="1" fill="hold">
                                          <p:stCondLst>
                                            <p:cond delay="0"/>
                                          </p:stCondLst>
                                        </p:cTn>
                                        <p:tgtEl>
                                          <p:spTgt spid="13">
                                            <p:txEl>
                                              <p:pRg st="0" end="0"/>
                                            </p:txEl>
                                          </p:spTgt>
                                        </p:tgtEl>
                                        <p:attrNameLst>
                                          <p:attrName>style.visibility</p:attrName>
                                        </p:attrNameLst>
                                      </p:cBhvr>
                                      <p:to>
                                        <p:strVal val="visible"/>
                                      </p:to>
                                    </p:set>
                                    <p:anim calcmode="lin" valueType="num">
                                      <p:cBhvr additive="base">
                                        <p:cTn id="56"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58" presetID="10" presetClass="entr" presetSubtype="0" fill="hold"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2000"/>
                                        <p:tgtEl>
                                          <p:spTgt spid="19"/>
                                        </p:tgtEl>
                                      </p:cBhvr>
                                    </p:animEffect>
                                  </p:childTnLst>
                                </p:cTn>
                              </p:par>
                            </p:childTnLst>
                          </p:cTn>
                        </p:par>
                        <p:par>
                          <p:cTn id="61" fill="hold">
                            <p:stCondLst>
                              <p:cond delay="12500"/>
                            </p:stCondLst>
                            <p:childTnLst>
                              <p:par>
                                <p:cTn id="62" presetID="2" presetClass="entr" presetSubtype="4" fill="hold" nodeType="afterEffect">
                                  <p:stCondLst>
                                    <p:cond delay="0"/>
                                  </p:stCondLst>
                                  <p:childTnLst>
                                    <p:set>
                                      <p:cBhvr>
                                        <p:cTn id="63" dur="1" fill="hold">
                                          <p:stCondLst>
                                            <p:cond delay="0"/>
                                          </p:stCondLst>
                                        </p:cTn>
                                        <p:tgtEl>
                                          <p:spTgt spid="5">
                                            <p:txEl>
                                              <p:pRg st="0" end="0"/>
                                            </p:txEl>
                                          </p:spTgt>
                                        </p:tgtEl>
                                        <p:attrNameLst>
                                          <p:attrName>style.visibility</p:attrName>
                                        </p:attrNameLst>
                                      </p:cBhvr>
                                      <p:to>
                                        <p:strVal val="visible"/>
                                      </p:to>
                                    </p:set>
                                    <p:anim calcmode="lin" valueType="num">
                                      <p:cBhvr additive="base">
                                        <p:cTn id="64"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66" fill="hold">
                            <p:stCondLst>
                              <p:cond delay="13000"/>
                            </p:stCondLst>
                            <p:childTnLst>
                              <p:par>
                                <p:cTn id="67" presetID="2" presetClass="entr" presetSubtype="4" fill="hold" nodeType="afterEffect">
                                  <p:stCondLst>
                                    <p:cond delay="0"/>
                                  </p:stCondLst>
                                  <p:childTnLst>
                                    <p:set>
                                      <p:cBhvr>
                                        <p:cTn id="68" dur="1" fill="hold">
                                          <p:stCondLst>
                                            <p:cond delay="0"/>
                                          </p:stCondLst>
                                        </p:cTn>
                                        <p:tgtEl>
                                          <p:spTgt spid="23">
                                            <p:txEl>
                                              <p:pRg st="0" end="0"/>
                                            </p:txEl>
                                          </p:spTgt>
                                        </p:tgtEl>
                                        <p:attrNameLst>
                                          <p:attrName>style.visibility</p:attrName>
                                        </p:attrNameLst>
                                      </p:cBhvr>
                                      <p:to>
                                        <p:strVal val="visible"/>
                                      </p:to>
                                    </p:set>
                                    <p:anim calcmode="lin" valueType="num">
                                      <p:cBhvr additive="base">
                                        <p:cTn id="69"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par>
                          <p:cTn id="71" fill="hold">
                            <p:stCondLst>
                              <p:cond delay="13500"/>
                            </p:stCondLst>
                            <p:childTnLst>
                              <p:par>
                                <p:cTn id="72" presetID="10" presetClass="entr" presetSubtype="0" fill="hold" grpId="0" nodeType="after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2000"/>
                                        <p:tgtEl>
                                          <p:spTgt spid="25"/>
                                        </p:tgtEl>
                                      </p:cBhvr>
                                    </p:animEffect>
                                  </p:childTnLst>
                                </p:cTn>
                              </p:par>
                            </p:childTnLst>
                          </p:cTn>
                        </p:par>
                        <p:par>
                          <p:cTn id="75" fill="hold">
                            <p:stCondLst>
                              <p:cond delay="15500"/>
                            </p:stCondLst>
                            <p:childTnLst>
                              <p:par>
                                <p:cTn id="76" presetID="2" presetClass="entr" presetSubtype="4" fill="hold" nodeType="afterEffect">
                                  <p:stCondLst>
                                    <p:cond delay="0"/>
                                  </p:stCondLst>
                                  <p:childTnLst>
                                    <p:set>
                                      <p:cBhvr>
                                        <p:cTn id="77" dur="1" fill="hold">
                                          <p:stCondLst>
                                            <p:cond delay="0"/>
                                          </p:stCondLst>
                                        </p:cTn>
                                        <p:tgtEl>
                                          <p:spTgt spid="24">
                                            <p:txEl>
                                              <p:pRg st="0" end="0"/>
                                            </p:txEl>
                                          </p:spTgt>
                                        </p:tgtEl>
                                        <p:attrNameLst>
                                          <p:attrName>style.visibility</p:attrName>
                                        </p:attrNameLst>
                                      </p:cBhvr>
                                      <p:to>
                                        <p:strVal val="visible"/>
                                      </p:to>
                                    </p:set>
                                    <p:anim calcmode="lin" valueType="num">
                                      <p:cBhvr additive="base">
                                        <p:cTn id="78"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0244" grpId="0" build="p"/>
      <p:bldP spid="8" grpId="0" animBg="1"/>
      <p:bldP spid="15" grpId="0" animBg="1"/>
      <p:bldP spid="16" grpId="0" animBg="1"/>
      <p:bldP spid="21" grpId="0" animBg="1"/>
      <p:bldP spid="22" grpId="0" animBg="1"/>
      <p:bldP spid="25"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3623</TotalTime>
  <Words>1268</Words>
  <Application>Microsoft Office PowerPoint</Application>
  <PresentationFormat>On-screen Show (4:3)</PresentationFormat>
  <Paragraphs>115</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Default Design</vt:lpstr>
      <vt:lpstr>Rom.4:1-16 Attaisnošana ticībā</vt:lpstr>
      <vt:lpstr>Rom.4:1-16 Attaisnošana ticībā</vt:lpstr>
      <vt:lpstr>Ievads</vt:lpstr>
      <vt:lpstr>Kā cilvēks tiek glābts?</vt:lpstr>
      <vt:lpstr>Ticīgais Ābrahams</vt:lpstr>
      <vt:lpstr>Bauslība dota 430 gadus pēc ticības apsolījuma Ābrahamam</vt:lpstr>
      <vt:lpstr>Slide 7</vt:lpstr>
      <vt:lpstr>Kāpēc tad ir doti baušļi?</vt:lpstr>
      <vt:lpstr>Slide 9</vt:lpstr>
      <vt:lpstr>Slide 10</vt:lpstr>
      <vt:lpstr>Attaisnošana ticībā</vt:lpstr>
      <vt:lpstr>Kas ir īsta laime?</vt:lpstr>
      <vt:lpstr>Slide 13</vt:lpstr>
      <vt:lpstr>Apgraizīšana apstiprinājums ticībai</vt:lpstr>
      <vt:lpstr>Dievs dod apsolījumu svētīt tautas</vt:lpstr>
      <vt:lpstr>Kā saņemt debesu valstību?</vt:lpstr>
      <vt:lpstr>Slide 17</vt:lpstr>
      <vt:lpstr>Slide 18</vt:lpstr>
      <vt:lpstr>Luters:</vt:lpstr>
      <vt:lpstr>Slide 20</vt:lpstr>
      <vt:lpstr>Dievam tīkami darbi izriet no ticības</vt:lpstr>
      <vt:lpstr>Vai tu droši tici, ka nonāksi paradīzē?</vt:lpstr>
      <vt:lpstr>Slide 23</vt:lpstr>
      <vt:lpstr>Slide 24</vt:lpstr>
      <vt:lpstr>Attaisnošana ticībā</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59</cp:revision>
  <dcterms:created xsi:type="dcterms:W3CDTF">2010-10-07T14:46:11Z</dcterms:created>
  <dcterms:modified xsi:type="dcterms:W3CDTF">2024-09-22T08:31:56Z</dcterms:modified>
</cp:coreProperties>
</file>