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287" r:id="rId3"/>
    <p:sldId id="288" r:id="rId4"/>
    <p:sldId id="291" r:id="rId5"/>
    <p:sldId id="261" r:id="rId6"/>
    <p:sldId id="283" r:id="rId7"/>
    <p:sldId id="290" r:id="rId8"/>
    <p:sldId id="289" r:id="rId9"/>
    <p:sldId id="286" r:id="rId10"/>
    <p:sldId id="292" r:id="rId11"/>
    <p:sldId id="293" r:id="rId12"/>
    <p:sldId id="294" r:id="rId13"/>
    <p:sldId id="272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9/17/2022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http://lannieroadbaptistchurch.com/bridgetoeternallife.htm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6BEBA-24EC-4F18-8E08-D87E3B350266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C2191-EFB5-49F6-B896-FE5927E63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Gal.5:16-25 </a:t>
            </a:r>
            <a:r>
              <a:rPr lang="lv-LV" sz="3600" b="1" dirty="0" smtClean="0"/>
              <a:t>Miesas ceļš </a:t>
            </a:r>
            <a:r>
              <a:rPr lang="lv-LV" sz="3600" b="1" dirty="0" smtClean="0"/>
              <a:t>un Gara ceļš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22.aug.2021.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6" descr="http://www.africaw.com/forum/attachment.php?attachmentid=102&amp;d=12573474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1385877"/>
            <a:ext cx="8645253" cy="547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 l="30000" r="26666"/>
          <a:stretch>
            <a:fillRect/>
          </a:stretch>
        </p:blipFill>
        <p:spPr bwMode="auto">
          <a:xfrm>
            <a:off x="5652119" y="1556792"/>
            <a:ext cx="3597511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2B0EB-8EAA-4416-8016-9B30ED40E3C3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6245"/>
            <a:ext cx="9144000" cy="752475"/>
          </a:xfrm>
        </p:spPr>
        <p:txBody>
          <a:bodyPr/>
          <a:lstStyle/>
          <a:p>
            <a:pPr marL="762000" indent="-762000">
              <a:defRPr/>
            </a:pPr>
            <a:r>
              <a:rPr lang="lv-LV" sz="3600" b="1" dirty="0" smtClean="0"/>
              <a:t>Dzīvojiet </a:t>
            </a:r>
            <a:r>
              <a:rPr lang="lv-LV" sz="3600" b="1" dirty="0" smtClean="0"/>
              <a:t>Garā, tad jūs </a:t>
            </a:r>
            <a:r>
              <a:rPr lang="lv-LV" sz="3600" b="1" dirty="0" smtClean="0"/>
              <a:t>neļausieties </a:t>
            </a:r>
            <a:r>
              <a:rPr lang="lv-LV" sz="3600" b="1" dirty="0" smtClean="0"/>
              <a:t>miesas </a:t>
            </a:r>
            <a:r>
              <a:rPr lang="lv-LV" sz="3600" b="1" dirty="0" smtClean="0"/>
              <a:t>iegribām, bet KĀ?</a:t>
            </a:r>
            <a:endParaRPr lang="en-US" sz="3600" b="1" dirty="0" smtClean="0">
              <a:solidFill>
                <a:srgbClr val="F8F204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6786563" cy="5256212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dirty="0" smtClean="0"/>
              <a:t>Ef.6:11-18 </a:t>
            </a:r>
            <a:r>
              <a:rPr lang="lv-LV" sz="2800" i="1" dirty="0" smtClean="0"/>
              <a:t>Bruņojieties ar visiem Dieva ieročiem, lai jūs varētu pretī stāties velna viltībām:</a:t>
            </a:r>
            <a:endParaRPr lang="lv-LV" sz="2800" dirty="0" smtClean="0"/>
          </a:p>
          <a:p>
            <a:r>
              <a:rPr lang="lv-LV" sz="2800" b="1" dirty="0" smtClean="0"/>
              <a:t>Patiesība, Taisnības bruņas </a:t>
            </a:r>
          </a:p>
          <a:p>
            <a:r>
              <a:rPr lang="lv-LV" sz="2800" b="1" dirty="0" smtClean="0"/>
              <a:t>Apņemšanās kalpot miera evaņģēlijam</a:t>
            </a:r>
          </a:p>
          <a:p>
            <a:r>
              <a:rPr lang="lv-LV" sz="2800" b="1" dirty="0" smtClean="0"/>
              <a:t>Ticības vairogs</a:t>
            </a:r>
          </a:p>
          <a:p>
            <a:r>
              <a:rPr lang="lv-LV" sz="2800" b="1" dirty="0" smtClean="0"/>
              <a:t>Pestīšanas bruņu cepure</a:t>
            </a:r>
          </a:p>
          <a:p>
            <a:r>
              <a:rPr lang="lv-LV" sz="2800" b="1" dirty="0" smtClean="0"/>
              <a:t>Gara zobens – Dieva vārds</a:t>
            </a:r>
          </a:p>
          <a:p>
            <a:r>
              <a:rPr lang="lv-LV" sz="2800" b="1" dirty="0" smtClean="0"/>
              <a:t>Gara lūgšanas (vārdi &amp; nopūtas)</a:t>
            </a:r>
          </a:p>
          <a:p>
            <a:r>
              <a:rPr lang="lv-LV" sz="2800" b="1" dirty="0" smtClean="0"/>
              <a:t>Aizlūgšanas par svētajiem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 l="30000" r="26666"/>
          <a:stretch>
            <a:fillRect/>
          </a:stretch>
        </p:blipFill>
        <p:spPr bwMode="auto">
          <a:xfrm>
            <a:off x="5652119" y="1556792"/>
            <a:ext cx="3597511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2B0EB-8EAA-4416-8016-9B30ED40E3C3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6245"/>
            <a:ext cx="9144000" cy="752475"/>
          </a:xfrm>
        </p:spPr>
        <p:txBody>
          <a:bodyPr/>
          <a:lstStyle/>
          <a:p>
            <a:pPr marL="762000" indent="-762000">
              <a:defRPr/>
            </a:pPr>
            <a:r>
              <a:rPr lang="lv-LV" sz="3600" b="1" dirty="0" smtClean="0"/>
              <a:t>Dzīvojiet </a:t>
            </a:r>
            <a:r>
              <a:rPr lang="lv-LV" sz="3600" b="1" dirty="0" smtClean="0"/>
              <a:t>Garā, tad jūs </a:t>
            </a:r>
            <a:r>
              <a:rPr lang="lv-LV" sz="3600" b="1" dirty="0" smtClean="0"/>
              <a:t>neļausieties </a:t>
            </a:r>
            <a:r>
              <a:rPr lang="lv-LV" sz="3600" b="1" dirty="0" smtClean="0"/>
              <a:t>miesas </a:t>
            </a:r>
            <a:r>
              <a:rPr lang="lv-LV" sz="3600" b="1" dirty="0" smtClean="0"/>
              <a:t>iegribām, bet KĀ?</a:t>
            </a:r>
            <a:endParaRPr lang="en-US" sz="3600" b="1" dirty="0" smtClean="0">
              <a:solidFill>
                <a:srgbClr val="F8F204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6786563" cy="5256212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dirty="0" smtClean="0"/>
              <a:t>Ef.6:11-18 </a:t>
            </a:r>
            <a:r>
              <a:rPr lang="lv-LV" sz="2800" i="1" dirty="0" smtClean="0"/>
              <a:t>Bruņojieties ar visiem Dieva ieročiem, lai jūs varētu pretī stāties velna viltībām:</a:t>
            </a:r>
            <a:endParaRPr lang="lv-LV" sz="2800" dirty="0" smtClean="0"/>
          </a:p>
          <a:p>
            <a:r>
              <a:rPr lang="lv-LV" sz="2800" b="1" dirty="0" smtClean="0"/>
              <a:t>Patiesība, Taisnības bruņas </a:t>
            </a:r>
          </a:p>
          <a:p>
            <a:r>
              <a:rPr lang="lv-LV" sz="2800" b="1" dirty="0" smtClean="0"/>
              <a:t>Apņemšanās kalpot miera evaņģēlijam</a:t>
            </a:r>
          </a:p>
          <a:p>
            <a:r>
              <a:rPr lang="lv-LV" sz="2800" b="1" dirty="0" smtClean="0"/>
              <a:t>Ticības vairogs</a:t>
            </a:r>
          </a:p>
          <a:p>
            <a:r>
              <a:rPr lang="lv-LV" sz="2800" b="1" dirty="0" smtClean="0"/>
              <a:t>Pestīšanas bruņu cepure</a:t>
            </a:r>
          </a:p>
          <a:p>
            <a:r>
              <a:rPr lang="lv-LV" sz="2800" b="1" dirty="0" smtClean="0"/>
              <a:t>Gara zobens – Dieva vārds</a:t>
            </a:r>
          </a:p>
          <a:p>
            <a:r>
              <a:rPr lang="lv-LV" sz="2800" b="1" dirty="0" smtClean="0"/>
              <a:t>Gara lūgšanas (vārdi &amp; nopūtas)</a:t>
            </a:r>
          </a:p>
          <a:p>
            <a:r>
              <a:rPr lang="lv-LV" sz="2800" b="1" dirty="0" smtClean="0"/>
              <a:t>Aizlūgšanas par svētajiem</a:t>
            </a:r>
          </a:p>
        </p:txBody>
      </p:sp>
      <p:sp>
        <p:nvSpPr>
          <p:cNvPr id="16" name="Hexagon 15"/>
          <p:cNvSpPr/>
          <p:nvPr/>
        </p:nvSpPr>
        <p:spPr>
          <a:xfrm>
            <a:off x="323528" y="3545632"/>
            <a:ext cx="2556792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Bībeles lasīšana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251520" y="5201816"/>
            <a:ext cx="2628800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Lūgšanas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8" name="Hexagon 17"/>
          <p:cNvSpPr/>
          <p:nvPr/>
        </p:nvSpPr>
        <p:spPr>
          <a:xfrm>
            <a:off x="2699792" y="4481736"/>
            <a:ext cx="2520280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Patiesība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5220072" y="3617640"/>
            <a:ext cx="2304256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Taisnība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0" name="Hexagon 19"/>
          <p:cNvSpPr/>
          <p:nvPr/>
        </p:nvSpPr>
        <p:spPr>
          <a:xfrm>
            <a:off x="2555776" y="1052736"/>
            <a:ext cx="3024336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Dievkalpojumi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1" name="Hexagon 20"/>
          <p:cNvSpPr/>
          <p:nvPr/>
        </p:nvSpPr>
        <p:spPr>
          <a:xfrm>
            <a:off x="5148064" y="5273824"/>
            <a:ext cx="2915816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Grēksūdze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2" name="Hexagon 21"/>
          <p:cNvSpPr/>
          <p:nvPr/>
        </p:nvSpPr>
        <p:spPr>
          <a:xfrm>
            <a:off x="2699792" y="2753544"/>
            <a:ext cx="2736304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Vakarēdiens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Hexagon 22"/>
          <p:cNvSpPr/>
          <p:nvPr/>
        </p:nvSpPr>
        <p:spPr>
          <a:xfrm>
            <a:off x="5292080" y="1961456"/>
            <a:ext cx="2448272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Ticība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24" name="Hexagon 23"/>
          <p:cNvSpPr/>
          <p:nvPr/>
        </p:nvSpPr>
        <p:spPr>
          <a:xfrm>
            <a:off x="179512" y="1817440"/>
            <a:ext cx="2592288" cy="1584176"/>
          </a:xfrm>
          <a:prstGeom prst="hexag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Pestīšana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2328"/>
            <a:ext cx="9144000" cy="1081088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lv-LV" sz="2800" i="1" dirty="0" smtClean="0"/>
              <a:t>Tādēļ </a:t>
            </a:r>
            <a:r>
              <a:rPr lang="lv-LV" sz="2800" i="1" dirty="0" smtClean="0"/>
              <a:t>ka tie abi stāv viens otram pretī, jūs nevarat darīt visu, ko gribat.</a:t>
            </a:r>
            <a:endParaRPr lang="lv-LV" sz="2800" i="1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8" name="Picture 2" descr="Devil versus angel: When do they shift into action in the face of  temptation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2276872"/>
            <a:ext cx="9144000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3200" b="1" dirty="0" smtClean="0">
                <a:solidFill>
                  <a:schemeClr val="tx1"/>
                </a:solidFill>
              </a:rPr>
              <a:t>Ko tālāk iesākt ar savu dzīvi?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7504" y="476672"/>
            <a:ext cx="367240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Dzīvojiet Garā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51920" y="548680"/>
            <a:ext cx="432048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Neļaujieties miesas iegribām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039544" y="1772816"/>
            <a:ext cx="410445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Miesa iekāro pretēji Garam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79512" y="1772816"/>
            <a:ext cx="38164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Gars ir pretējs miesai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9" grpId="0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44016"/>
            <a:ext cx="8964612" cy="980728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Gal.5:16-25 Miesas ceļš un Gara ceļš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980728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16</a:t>
            </a:r>
            <a:r>
              <a:rPr lang="lv-LV" sz="2400" dirty="0" smtClean="0"/>
              <a:t> Bet es jums saku: dzīvojiet Garā, tad jūs neļausieties miesas iegribām. </a:t>
            </a:r>
            <a:r>
              <a:rPr lang="lv-LV" sz="2400" baseline="30000" dirty="0" smtClean="0"/>
              <a:t>17</a:t>
            </a:r>
            <a:r>
              <a:rPr lang="lv-LV" sz="2400" dirty="0" smtClean="0"/>
              <a:t>  Jo miesa iekāro pretēji Garam, bet Gars – pretēji miesai. Tādēļ ka tie abi stāv viens otram pretī, jūs nevarat darīt visu, ko gribat. </a:t>
            </a:r>
            <a:r>
              <a:rPr lang="lv-LV" sz="2400" baseline="30000" dirty="0" smtClean="0"/>
              <a:t>18</a:t>
            </a:r>
            <a:r>
              <a:rPr lang="lv-LV" sz="2400" dirty="0" smtClean="0"/>
              <a:t> Ja Gars jūs vada, jūs neesat zem bauslības. </a:t>
            </a:r>
            <a:r>
              <a:rPr lang="lv-LV" sz="2400" baseline="30000" dirty="0" smtClean="0"/>
              <a:t>19</a:t>
            </a:r>
            <a:r>
              <a:rPr lang="lv-LV" sz="2400" dirty="0" smtClean="0"/>
              <a:t> Miesas darbi ir skaidri redzami, tie ir: netiklība, nešķīstība, izlaidība, </a:t>
            </a:r>
            <a:r>
              <a:rPr lang="lv-LV" sz="2400" baseline="30000" dirty="0" smtClean="0"/>
              <a:t>20</a:t>
            </a:r>
            <a:r>
              <a:rPr lang="lv-LV" sz="2400" dirty="0" smtClean="0"/>
              <a:t> kalpošana elkiem, pūšļošana, ienaids, ķildas, greizsirdība, dusmas, patmīlība, nesaticība, </a:t>
            </a:r>
            <a:r>
              <a:rPr lang="lv-LV" sz="2400" dirty="0" err="1" smtClean="0"/>
              <a:t>šķeltniecība</a:t>
            </a:r>
            <a:r>
              <a:rPr lang="lv-LV" sz="2400" dirty="0" smtClean="0"/>
              <a:t>, </a:t>
            </a:r>
            <a:r>
              <a:rPr lang="lv-LV" sz="2400" baseline="30000" dirty="0" smtClean="0"/>
              <a:t>21</a:t>
            </a:r>
            <a:r>
              <a:rPr lang="lv-LV" sz="2400" dirty="0" smtClean="0"/>
              <a:t> skaudība, dzeršana, dzīrošana un tamlīdzīgas lietas, par kurām es jūs tagad brīdinu, tāpat kā jau iepriekš esmu jums sacījis: tie, kas tādas lietas dara, Dieva valstību neiemantos.</a:t>
            </a:r>
            <a:br>
              <a:rPr lang="lv-LV" sz="2400" dirty="0" smtClean="0"/>
            </a:br>
            <a:r>
              <a:rPr lang="lv-LV" sz="2400" baseline="30000" dirty="0" smtClean="0"/>
              <a:t>22</a:t>
            </a:r>
            <a:r>
              <a:rPr lang="lv-LV" sz="2400" dirty="0" smtClean="0"/>
              <a:t> Bet Gara auglis ir: mīlestība, miers, prieks, izturība, krietnums, labestība, uzticamība, </a:t>
            </a:r>
            <a:r>
              <a:rPr lang="lv-LV" sz="2400" baseline="30000" dirty="0" smtClean="0"/>
              <a:t>23</a:t>
            </a:r>
            <a:r>
              <a:rPr lang="lv-LV" sz="2400" dirty="0" smtClean="0"/>
              <a:t> lēnprātība, savaldība. Pret tādām lietām nav bauslības. </a:t>
            </a:r>
            <a:r>
              <a:rPr lang="lv-LV" sz="2400" baseline="30000" dirty="0" smtClean="0"/>
              <a:t>24</a:t>
            </a:r>
            <a:r>
              <a:rPr lang="lv-LV" sz="2400" dirty="0" smtClean="0"/>
              <a:t> Tie, kas ir Kristū, ir miesu krustā piesituši kopā ar kaislībām un </a:t>
            </a:r>
            <a:r>
              <a:rPr lang="lv-LV" sz="2400" dirty="0" err="1" smtClean="0"/>
              <a:t>iekārēm</a:t>
            </a:r>
            <a:r>
              <a:rPr lang="lv-LV" sz="2400" dirty="0" smtClean="0"/>
              <a:t>. </a:t>
            </a:r>
            <a:r>
              <a:rPr lang="lv-LV" sz="2400" baseline="30000" dirty="0" smtClean="0"/>
              <a:t>25</a:t>
            </a:r>
            <a:r>
              <a:rPr lang="lv-LV" sz="2400" dirty="0" smtClean="0"/>
              <a:t> Ja mēs caur Garu esam dzīvi, tad, Gara vadīti, arī dzīvosim.</a:t>
            </a:r>
            <a:endParaRPr lang="lv-LV" sz="21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19.sept.2021.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2656"/>
            <a:ext cx="9144000" cy="85090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Kādu dzīvi Dievs no mums sagaida?</a:t>
            </a:r>
            <a:br>
              <a:rPr lang="lv-LV" sz="4000" b="1" dirty="0" smtClean="0">
                <a:solidFill>
                  <a:schemeClr val="tx1"/>
                </a:solidFill>
              </a:rPr>
            </a:br>
            <a:r>
              <a:rPr lang="lv-LV" sz="2800" b="1" dirty="0" smtClean="0">
                <a:solidFill>
                  <a:schemeClr val="tx1"/>
                </a:solidFill>
              </a:rPr>
              <a:t>Kā man, kā ticīgam cilvēkam, būs dzīvot šai pasaulē?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8" name="Picture 2" descr="http://cache.desktopnexus.com/thumbnails/285105-big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ADD67-0A35-4953-94B8-13FA2474830E}" type="slidenum">
              <a:rPr lang="lv-LV" smtClean="0"/>
              <a:pPr>
                <a:defRPr/>
              </a:pPr>
              <a:t>4</a:t>
            </a:fld>
            <a:endParaRPr lang="lv-LV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158750"/>
            <a:ext cx="9144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400" b="1" dirty="0">
                <a:latin typeface="+mj-lt"/>
                <a:ea typeface="+mj-ea"/>
                <a:cs typeface="+mj-cs"/>
              </a:rPr>
              <a:t>Problēma un Risinājums</a:t>
            </a:r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D:\Baznica\Kateheze\bildes\Tilta bildes\Bilde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308725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3200" b="1" dirty="0" smtClean="0">
                <a:solidFill>
                  <a:schemeClr val="tx1"/>
                </a:solidFill>
              </a:rPr>
              <a:t>Ko tālāk iesākt ar savu dzīvi?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1484784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lv-LV" sz="2800" b="1" dirty="0" smtClean="0">
                <a:latin typeface="Arial" pitchFamily="34" charset="0"/>
              </a:rPr>
              <a:t>Svētais </a:t>
            </a:r>
            <a:r>
              <a:rPr lang="lv-LV" sz="2800" b="1" dirty="0">
                <a:latin typeface="Arial" pitchFamily="34" charset="0"/>
              </a:rPr>
              <a:t>Gars </a:t>
            </a:r>
            <a:r>
              <a:rPr lang="lv-LV" sz="2800" dirty="0" smtClean="0">
                <a:latin typeface="Arial" pitchFamily="34" charset="0"/>
              </a:rPr>
              <a:t>runā uz mums caur </a:t>
            </a:r>
            <a:r>
              <a:rPr lang="lv-LV" sz="2800" b="1" dirty="0" smtClean="0">
                <a:latin typeface="Arial" pitchFamily="34" charset="0"/>
              </a:rPr>
              <a:t>sirdsapziņu.</a:t>
            </a:r>
          </a:p>
          <a:p>
            <a:pPr>
              <a:buFont typeface="Arial" charset="0"/>
              <a:buChar char="•"/>
              <a:defRPr/>
            </a:pPr>
            <a:r>
              <a:rPr lang="lv-LV" sz="2800" dirty="0" smtClean="0">
                <a:latin typeface="Arial" pitchFamily="34" charset="0"/>
              </a:rPr>
              <a:t>Bet arī </a:t>
            </a:r>
            <a:r>
              <a:rPr lang="lv-LV" sz="2800" b="1" dirty="0" smtClean="0">
                <a:latin typeface="Arial" pitchFamily="34" charset="0"/>
              </a:rPr>
              <a:t>sātans</a:t>
            </a:r>
            <a:r>
              <a:rPr lang="lv-LV" sz="2800" dirty="0" smtClean="0">
                <a:latin typeface="Arial" pitchFamily="34" charset="0"/>
              </a:rPr>
              <a:t> </a:t>
            </a:r>
            <a:r>
              <a:rPr lang="lv-LV" sz="2800" b="1" dirty="0" smtClean="0">
                <a:latin typeface="Arial" pitchFamily="34" charset="0"/>
              </a:rPr>
              <a:t>kārdina</a:t>
            </a:r>
            <a:r>
              <a:rPr lang="lv-LV" sz="2800" dirty="0" smtClean="0">
                <a:latin typeface="Arial" pitchFamily="34" charset="0"/>
              </a:rPr>
              <a:t> mūs mūsu sirdī.</a:t>
            </a:r>
            <a:endParaRPr lang="lv-LV" sz="2800" dirty="0">
              <a:latin typeface="Arial" pitchFamily="34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2328"/>
            <a:ext cx="9144000" cy="1081088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lv-LV" sz="2800" i="1" dirty="0" smtClean="0"/>
              <a:t>Tādēļ </a:t>
            </a:r>
            <a:r>
              <a:rPr lang="lv-LV" sz="2800" i="1" dirty="0" smtClean="0"/>
              <a:t>ka tie abi stāv viens otram pretī, jūs nevarat darīt visu, ko gribat.</a:t>
            </a:r>
            <a:endParaRPr lang="lv-LV" sz="2800" i="1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8" name="Picture 2" descr="Devil versus angel: When do they shift into action in the face of  temptation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2276872"/>
            <a:ext cx="9144000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3200" b="1" dirty="0" smtClean="0">
                <a:solidFill>
                  <a:schemeClr val="tx1"/>
                </a:solidFill>
              </a:rPr>
              <a:t>Ko tālāk iesākt ar savu dzīvi?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7504" y="476672"/>
            <a:ext cx="367240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Dzīvojiet Garā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51920" y="548680"/>
            <a:ext cx="432048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Neļaujieties miesas iegribām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039544" y="1772816"/>
            <a:ext cx="410445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Miesa iekāro pretēji Garam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79512" y="1772816"/>
            <a:ext cx="38164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Gars ir pretējs miesai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9" grpId="0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iesas darbi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64704"/>
            <a:ext cx="9215703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876304"/>
            <a:ext cx="9144000" cy="1081088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600" i="1" dirty="0" smtClean="0"/>
              <a:t>un </a:t>
            </a:r>
            <a:r>
              <a:rPr lang="lv-LV" sz="2600" i="1" dirty="0" smtClean="0"/>
              <a:t>tamlīdzīgas lietas, par kurām es jūs tagad brīdinu, tāpat kā jau iepriekš esmu jums sacījis: tie, kas tādas lietas dara, Dieva valstību neiemantos.</a:t>
            </a:r>
            <a:r>
              <a:rPr lang="lv-LV" sz="2700" i="1" dirty="0" smtClean="0"/>
              <a:t/>
            </a:r>
            <a:br>
              <a:rPr lang="lv-LV" sz="2700" i="1" dirty="0" smtClean="0"/>
            </a:br>
            <a:endParaRPr lang="lv-LV" sz="2700" i="1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Hexagon 4"/>
          <p:cNvSpPr/>
          <p:nvPr/>
        </p:nvSpPr>
        <p:spPr>
          <a:xfrm>
            <a:off x="1763688" y="3356992"/>
            <a:ext cx="2016224" cy="1584176"/>
          </a:xfrm>
          <a:prstGeom prst="hexagon">
            <a:avLst/>
          </a:prstGeom>
          <a:solidFill>
            <a:schemeClr val="accent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Netiklība</a:t>
            </a:r>
            <a:endParaRPr lang="en-US" sz="2300" b="1" dirty="0" smtClean="0">
              <a:solidFill>
                <a:schemeClr val="tx1"/>
              </a:solidFill>
            </a:endParaRPr>
          </a:p>
        </p:txBody>
      </p:sp>
      <p:sp>
        <p:nvSpPr>
          <p:cNvPr id="6" name="Hexagon 5"/>
          <p:cNvSpPr/>
          <p:nvPr/>
        </p:nvSpPr>
        <p:spPr>
          <a:xfrm>
            <a:off x="3491880" y="2564904"/>
            <a:ext cx="2160240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100" b="1" dirty="0" smtClean="0">
                <a:solidFill>
                  <a:schemeClr val="tx1"/>
                </a:solidFill>
              </a:rPr>
              <a:t>Nešķīstība</a:t>
            </a:r>
            <a:endParaRPr lang="en-US" sz="2100" b="1" dirty="0" smtClean="0">
              <a:solidFill>
                <a:schemeClr val="tx1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35496" y="836712"/>
            <a:ext cx="1944216" cy="1584176"/>
          </a:xfrm>
          <a:prstGeom prst="hexagon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200" b="1" dirty="0" smtClean="0">
                <a:solidFill>
                  <a:schemeClr val="tx1"/>
                </a:solidFill>
              </a:rPr>
              <a:t>Izlaidība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3491880" y="4221088"/>
            <a:ext cx="216024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100" b="1" dirty="0" smtClean="0">
                <a:solidFill>
                  <a:schemeClr val="tx1"/>
                </a:solidFill>
              </a:rPr>
              <a:t>Kalpošana elkiem</a:t>
            </a:r>
            <a:endParaRPr lang="en-US" sz="2100" b="1" dirty="0" smtClean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5399584" y="3501008"/>
            <a:ext cx="1944216" cy="1584176"/>
          </a:xfrm>
          <a:prstGeom prst="hexagon">
            <a:avLst/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Buršana</a:t>
            </a:r>
            <a:endParaRPr lang="en-US" sz="2300" b="1" dirty="0" smtClean="0">
              <a:solidFill>
                <a:schemeClr val="tx1"/>
              </a:solidFill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7055768" y="2636912"/>
            <a:ext cx="2088232" cy="1584176"/>
          </a:xfrm>
          <a:prstGeom prst="hexagon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Ienaids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5436096" y="116632"/>
            <a:ext cx="1944216" cy="1584176"/>
          </a:xfrm>
          <a:prstGeom prst="hexagon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Ķildas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7020272" y="4293096"/>
            <a:ext cx="2088232" cy="1584176"/>
          </a:xfrm>
          <a:prstGeom prst="hexagon">
            <a:avLst/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 smtClean="0">
                <a:solidFill>
                  <a:schemeClr val="tx1"/>
                </a:solidFill>
              </a:rPr>
              <a:t>Greiz-</a:t>
            </a:r>
            <a:endParaRPr lang="lv-LV" sz="2400" b="1" dirty="0" smtClean="0">
              <a:solidFill>
                <a:schemeClr val="tx1"/>
              </a:solidFill>
            </a:endParaRPr>
          </a:p>
          <a:p>
            <a:pPr algn="ctr"/>
            <a:r>
              <a:rPr lang="lv-LV" sz="2400" b="1" dirty="0" err="1" smtClean="0">
                <a:solidFill>
                  <a:schemeClr val="tx1"/>
                </a:solidFill>
              </a:rPr>
              <a:t>sirdība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5399584" y="1772816"/>
            <a:ext cx="1944216" cy="1584176"/>
          </a:xfrm>
          <a:prstGeom prst="hexagon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Dusmas</a:t>
            </a:r>
            <a:endParaRPr lang="en-US" sz="2300" b="1" dirty="0">
              <a:solidFill>
                <a:schemeClr val="tx1"/>
              </a:solidFill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7055768" y="980728"/>
            <a:ext cx="2088232" cy="1584176"/>
          </a:xfrm>
          <a:prstGeom prst="hexagon">
            <a:avLst/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200" b="1" dirty="0" smtClean="0">
                <a:solidFill>
                  <a:schemeClr val="tx1"/>
                </a:solidFill>
              </a:rPr>
              <a:t>Patmīlība</a:t>
            </a:r>
            <a:endParaRPr lang="en-US" sz="2200" b="1" dirty="0" smtClean="0">
              <a:solidFill>
                <a:schemeClr val="tx1"/>
              </a:solidFill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0" y="2492896"/>
            <a:ext cx="2051720" cy="1584176"/>
          </a:xfrm>
          <a:prstGeom prst="hexagon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Nesa-ticība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1763688" y="1628800"/>
            <a:ext cx="2088232" cy="1584176"/>
          </a:xfrm>
          <a:prstGeom prst="hexagon">
            <a:avLst/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Šķelt-</a:t>
            </a:r>
          </a:p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niecība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8" name="Hexagon 17"/>
          <p:cNvSpPr/>
          <p:nvPr/>
        </p:nvSpPr>
        <p:spPr>
          <a:xfrm>
            <a:off x="3563888" y="836712"/>
            <a:ext cx="2088232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200" b="1" dirty="0" smtClean="0">
                <a:solidFill>
                  <a:schemeClr val="tx1"/>
                </a:solidFill>
              </a:rPr>
              <a:t>Skaudība</a:t>
            </a:r>
            <a:endParaRPr lang="en-US" sz="2200" b="1" dirty="0" smtClean="0">
              <a:solidFill>
                <a:schemeClr val="tx1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0" y="4149080"/>
            <a:ext cx="2123728" cy="1584176"/>
          </a:xfrm>
          <a:prstGeom prst="hexagon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Dzeršana </a:t>
            </a:r>
            <a:r>
              <a:rPr lang="lv-LV" sz="2300" b="1" dirty="0" smtClean="0">
                <a:solidFill>
                  <a:schemeClr val="tx1"/>
                </a:solidFill>
              </a:rPr>
              <a:t>Uzdzīve</a:t>
            </a:r>
            <a:endParaRPr lang="en-US" sz="2300" b="1" dirty="0" smtClean="0">
              <a:solidFill>
                <a:schemeClr val="tx1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588224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Miesas darbi ir: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72563" cy="1071563"/>
          </a:xfrm>
        </p:spPr>
        <p:txBody>
          <a:bodyPr/>
          <a:lstStyle/>
          <a:p>
            <a:pPr eaLnBrk="1" hangingPunct="1"/>
            <a:r>
              <a:rPr lang="lv-LV" sz="4800" b="1" kern="1200" dirty="0" smtClean="0">
                <a:solidFill>
                  <a:schemeClr val="tx1"/>
                </a:solidFill>
              </a:rPr>
              <a:t>Beigu </a:t>
            </a:r>
            <a:r>
              <a:rPr lang="lv-LV" sz="4800" b="1" kern="1200" dirty="0" smtClean="0">
                <a:solidFill>
                  <a:schemeClr val="tx1"/>
                </a:solidFill>
              </a:rPr>
              <a:t>tiesa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7C7BE8-6594-46D8-8C8C-899CBFEAA987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3082" name="Picture 10" descr="golden city of Heaven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27513"/>
            <a:ext cx="4714876" cy="3337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Attēlu rezultāti vaicājumam “hell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62878"/>
            <a:ext cx="4429124" cy="354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214422"/>
            <a:ext cx="4572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Elle</a:t>
            </a:r>
            <a:endParaRPr lang="lv-LV" sz="2800" b="1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Ļaundariem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Neticīgajiem grēciniekiem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Elku dievu pielūdzējiem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0" y="1285860"/>
            <a:ext cx="4572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Debesu valstība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Dieva bērniem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Ticīgajiem / Kristiešiem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Kas tic uz Jēzu Kristu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3600" kern="0" dirty="0">
              <a:latin typeface="+mn-lt"/>
            </a:endParaRPr>
          </a:p>
        </p:txBody>
      </p:sp>
      <p:pic>
        <p:nvPicPr>
          <p:cNvPr id="10" name="Picture 4" descr="BIBLE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85728"/>
            <a:ext cx="1643042" cy="180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 rot="2277914">
            <a:off x="2287961" y="800144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8938020">
            <a:off x="5368440" y="726096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890" name="Picture 2" descr="Attēlu rezultāti vaicājumam “sin”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0"/>
            <a:ext cx="1214486" cy="121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0" y="6093296"/>
            <a:ext cx="7668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 smtClean="0"/>
              <a:t>“</a:t>
            </a:r>
            <a:r>
              <a:rPr lang="lv-LV" sz="2400" i="1" dirty="0" smtClean="0"/>
              <a:t>Bet, cik Viņu uzņēma, tiem Viņš deva varu kļūt par Dieva bērniem, tiem, kas tic Viņa Vārdam</a:t>
            </a:r>
            <a:r>
              <a:rPr lang="lv-LV" sz="2400" dirty="0" smtClean="0"/>
              <a:t>.” (Jņ.1:12)</a:t>
            </a:r>
            <a:endParaRPr lang="lv-LV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8650"/>
            <a:ext cx="9144000" cy="560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0"/>
            <a:ext cx="2123728" cy="288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4897016" y="569972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0B0BD87-F1D7-4751-81C5-E98C0AB1D8C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8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err="1" smtClean="0">
                <a:solidFill>
                  <a:schemeClr val="tx1"/>
                </a:solidFill>
              </a:rPr>
              <a:t>Sv</a:t>
            </a:r>
            <a:r>
              <a:rPr lang="lv-LV" sz="4800" b="1" dirty="0" smtClean="0">
                <a:solidFill>
                  <a:schemeClr val="tx1"/>
                </a:solidFill>
              </a:rPr>
              <a:t>. Gara </a:t>
            </a:r>
            <a:r>
              <a:rPr lang="lv-LV" sz="4800" b="1" dirty="0" smtClean="0">
                <a:solidFill>
                  <a:schemeClr val="tx1"/>
                </a:solidFill>
              </a:rPr>
              <a:t>auglis ir: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611560" y="2996952"/>
            <a:ext cx="226876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Mīlestība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1080120" y="4653136"/>
            <a:ext cx="2088232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Prieks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2987824" y="3933056"/>
            <a:ext cx="1944216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Miers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4932040" y="3068960"/>
            <a:ext cx="2304256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Pacietība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2771800" y="548680"/>
            <a:ext cx="2448272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Krietnums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4752528" y="4725144"/>
            <a:ext cx="2411760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Labestība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2699792" y="2204864"/>
            <a:ext cx="2520280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Uzticamība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4932040" y="1412776"/>
            <a:ext cx="2448272" cy="1584176"/>
          </a:xfrm>
          <a:prstGeom prst="hexagon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Lēnprātība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539552" y="1268760"/>
            <a:ext cx="2376264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Savaldība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31640" y="6334780"/>
            <a:ext cx="5421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800" dirty="0" smtClean="0"/>
              <a:t>Pret tādām lietām nav bauslības.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24</a:t>
            </a:r>
            <a:r>
              <a:rPr lang="lv-LV" sz="2800" i="1" dirty="0" smtClean="0"/>
              <a:t> Tie, kas ir Kristū, ir miesu krustā piesituši kopā ar kaislībām un </a:t>
            </a:r>
            <a:r>
              <a:rPr lang="lv-LV" sz="2800" i="1" dirty="0" err="1" smtClean="0"/>
              <a:t>iekārēm</a:t>
            </a:r>
            <a:r>
              <a:rPr lang="lv-LV" sz="2800" i="1" dirty="0" smtClean="0"/>
              <a:t>.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Ja mēs caur Garu esam dzīvi, tad, Gara vadīti, arī dzīvosim.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48880"/>
            <a:ext cx="601216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Ja es to nožēloju, kā lai es turpinu dzīvot grēkā???</a:t>
            </a:r>
          </a:p>
          <a:p>
            <a:pPr>
              <a:buFontTx/>
              <a:buChar char="•"/>
            </a:pPr>
            <a:r>
              <a:rPr lang="lv-LV" sz="2800" b="1" dirty="0" smtClean="0"/>
              <a:t>Ko lai tagad DARU? </a:t>
            </a:r>
            <a:r>
              <a:rPr lang="lv-LV" sz="2800" b="1" dirty="0" smtClean="0">
                <a:sym typeface="Wingdings" pitchFamily="2" charset="2"/>
              </a:rPr>
              <a:t> Cīnīties ar kārdinājumiem grēkot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Kristus</a:t>
            </a:r>
            <a:r>
              <a:rPr lang="lv-LV" sz="2800" dirty="0" smtClean="0"/>
              <a:t> par mums ir </a:t>
            </a:r>
            <a:r>
              <a:rPr lang="lv-LV" sz="2800" b="1" dirty="0" smtClean="0"/>
              <a:t>krustā</a:t>
            </a:r>
            <a:r>
              <a:rPr lang="lv-LV" sz="2800" dirty="0" smtClean="0"/>
              <a:t> </a:t>
            </a:r>
            <a:r>
              <a:rPr lang="lv-LV" sz="2800" b="1" dirty="0" smtClean="0"/>
              <a:t>sists</a:t>
            </a:r>
            <a:r>
              <a:rPr lang="lv-LV" sz="2800" dirty="0" smtClean="0"/>
              <a:t>, tad kopā ar </a:t>
            </a:r>
            <a:r>
              <a:rPr lang="lv-LV" sz="2800" b="1" dirty="0" smtClean="0"/>
              <a:t>mūsu</a:t>
            </a:r>
            <a:r>
              <a:rPr lang="lv-LV" sz="2800" dirty="0" smtClean="0"/>
              <a:t> </a:t>
            </a:r>
            <a:r>
              <a:rPr lang="lv-LV" sz="2800" b="1" dirty="0" smtClean="0"/>
              <a:t>kaislībām</a:t>
            </a:r>
            <a:r>
              <a:rPr lang="lv-LV" sz="2800" dirty="0" smtClean="0"/>
              <a:t> un </a:t>
            </a:r>
            <a:r>
              <a:rPr lang="lv-LV" sz="2800" b="1" dirty="0" err="1" smtClean="0"/>
              <a:t>iekārēm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Gars</a:t>
            </a:r>
            <a:r>
              <a:rPr lang="lv-LV" sz="2800" dirty="0" smtClean="0"/>
              <a:t> ir mūs </a:t>
            </a:r>
            <a:r>
              <a:rPr lang="lv-LV" sz="2800" b="1" dirty="0" smtClean="0"/>
              <a:t>vadījis</a:t>
            </a:r>
            <a:r>
              <a:rPr lang="lv-LV" sz="2800" dirty="0" smtClean="0"/>
              <a:t> līdz </a:t>
            </a:r>
            <a:r>
              <a:rPr lang="lv-LV" sz="2800" b="1" dirty="0" smtClean="0"/>
              <a:t>ticībai</a:t>
            </a:r>
            <a:r>
              <a:rPr lang="lv-LV" sz="2800" dirty="0" smtClean="0"/>
              <a:t>, tad </a:t>
            </a:r>
            <a:r>
              <a:rPr lang="lv-LV" sz="2800" b="1" dirty="0" smtClean="0"/>
              <a:t>ļausimies</a:t>
            </a:r>
            <a:r>
              <a:rPr lang="lv-LV" sz="2800" dirty="0" smtClean="0"/>
              <a:t> arī dzīvot </a:t>
            </a:r>
            <a:r>
              <a:rPr lang="lv-LV" sz="2800" b="1" dirty="0" smtClean="0"/>
              <a:t>Gara vadībā.</a:t>
            </a:r>
            <a:endParaRPr lang="lv-LV" sz="2800" b="1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5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6818" y="1268760"/>
            <a:ext cx="3777181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12776"/>
            <a:ext cx="6588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“Kā lai mēs, kas grēkam esam miruši, vēl dzīvojam tajā?” (1.Kor.6:2)</a:t>
            </a:r>
            <a:endParaRPr lang="lv-LV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522</Words>
  <Application>Microsoft Office PowerPoint</Application>
  <PresentationFormat>On-screen Show (4:3)</PresentationFormat>
  <Paragraphs>111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Gal.5:16-25 Miesas ceļš un Gara ceļš</vt:lpstr>
      <vt:lpstr>Gal.5:16-25 Miesas ceļš un Gara ceļš</vt:lpstr>
      <vt:lpstr>Kādu dzīvi Dievs no mums sagaida? Kā man, kā ticīgam cilvēkam, būs dzīvot šai pasaulē?</vt:lpstr>
      <vt:lpstr>Ko tālāk iesākt ar savu dzīvi?</vt:lpstr>
      <vt:lpstr>Ko tālāk iesākt ar savu dzīvi?</vt:lpstr>
      <vt:lpstr>Miesas darbi ir:</vt:lpstr>
      <vt:lpstr>Beigu tiesa</vt:lpstr>
      <vt:lpstr>Sv. Gara auglis ir:</vt:lpstr>
      <vt:lpstr>Slide 9</vt:lpstr>
      <vt:lpstr>Dzīvojiet Garā, tad jūs neļausieties miesas iegribām, bet KĀ?</vt:lpstr>
      <vt:lpstr>Dzīvojiet Garā, tad jūs neļausieties miesas iegribām, bet KĀ?</vt:lpstr>
      <vt:lpstr>Ko tālāk iesākt ar savu dzīvi?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101</cp:revision>
  <dcterms:created xsi:type="dcterms:W3CDTF">2010-10-07T14:46:11Z</dcterms:created>
  <dcterms:modified xsi:type="dcterms:W3CDTF">2022-09-18T06:05:15Z</dcterms:modified>
</cp:coreProperties>
</file>