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7" r:id="rId3"/>
    <p:sldId id="293" r:id="rId4"/>
    <p:sldId id="290" r:id="rId5"/>
    <p:sldId id="295" r:id="rId6"/>
    <p:sldId id="294" r:id="rId7"/>
    <p:sldId id="292" r:id="rId8"/>
    <p:sldId id="302" r:id="rId9"/>
    <p:sldId id="296" r:id="rId10"/>
    <p:sldId id="297" r:id="rId11"/>
    <p:sldId id="281" r:id="rId12"/>
    <p:sldId id="298" r:id="rId13"/>
    <p:sldId id="299" r:id="rId14"/>
    <p:sldId id="300" r:id="rId15"/>
    <p:sldId id="268" r:id="rId16"/>
    <p:sldId id="273" r:id="rId17"/>
    <p:sldId id="303" r:id="rId18"/>
    <p:sldId id="301" r:id="rId19"/>
    <p:sldId id="272" r:id="rId20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74099-D9A5-4950-A2EB-5628CE8E2B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214EB-89E5-420F-8542-EA1DA14DCE4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9BDE7-F0D1-476C-AFF0-649E2CE7CF7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C4C8D-FEFA-4EDB-828F-CF447A2837AA}" type="datetime1">
              <a:rPr lang="lv-LV"/>
              <a:pPr>
                <a:defRPr/>
              </a:pPr>
              <a:t>04.05.2024</a:t>
            </a:fld>
            <a:endParaRPr lang="lv-LV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5C3C3-0F9C-4F25-92AB-7AC38148A7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C9386-D16A-4C8E-A07B-BEC5D49EE6D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C8071-17AC-4D6A-BFAF-2AA3FBB1E63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C0E7C-7C40-4BD5-BA43-581A88AA99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E5622-A166-4787-85C9-3AE9EC79762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0FAE9-EDF2-4D5D-AD83-1581CE9F887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B1613-06EB-425B-BD06-7A821F81425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D4151-2D3C-414C-95DC-1850F08FD95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A5C6F-352E-4419-8DFE-8D3301F25ED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C6BFF8CF-F4A3-4B3D-AB2F-EA2AB7646C3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53975"/>
            <a:ext cx="8175625" cy="1071563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Lk.24:45-51 Debesbraukšana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88913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51725" y="0"/>
            <a:ext cx="1692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5.mai.2024.</a:t>
            </a:r>
            <a:endParaRPr lang="lv-LV" sz="2000" dirty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844666"/>
            <a:ext cx="8640960" cy="5799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" y="620688"/>
            <a:ext cx="5436096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2800" i="1" dirty="0" smtClean="0"/>
              <a:t>“</a:t>
            </a:r>
            <a:r>
              <a:rPr lang="sv-SE" sz="2800" i="1" dirty="0" smtClean="0"/>
              <a:t>bet</a:t>
            </a:r>
            <a:r>
              <a:rPr lang="sv-SE" sz="2800" i="1" dirty="0"/>
              <a:t>, kas netic, tiks pazudināts.</a:t>
            </a:r>
            <a:r>
              <a:rPr lang="lv-LV" sz="2800" dirty="0" smtClean="0"/>
              <a:t>”</a:t>
            </a:r>
            <a:endParaRPr lang="lv-LV" sz="2800" b="1" dirty="0"/>
          </a:p>
          <a:p>
            <a:pPr>
              <a:buFont typeface="Wingdings" pitchFamily="2" charset="2"/>
              <a:buChar char="§"/>
            </a:pPr>
            <a:r>
              <a:rPr lang="lv-LV" sz="3600" b="1" dirty="0"/>
              <a:t>Neticība pazudina!</a:t>
            </a:r>
          </a:p>
          <a:p>
            <a:pPr>
              <a:buFont typeface="Wingdings" pitchFamily="2" charset="2"/>
              <a:buChar char="§"/>
            </a:pPr>
            <a:r>
              <a:rPr lang="lv-LV" sz="3600" b="1" dirty="0" smtClean="0"/>
              <a:t>Kristība bez ticības nevedīs uz debesu valstību!</a:t>
            </a:r>
            <a:endParaRPr lang="lv-LV" sz="3600" dirty="0" smtClean="0"/>
          </a:p>
        </p:txBody>
      </p:sp>
      <p:sp>
        <p:nvSpPr>
          <p:cNvPr id="8195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7EE61E71-F50C-4713-A91E-A7577F9AA0A5}" type="slidenum">
              <a:rPr lang="lv-LV" sz="1400"/>
              <a:pPr algn="r"/>
              <a:t>10</a:t>
            </a:fld>
            <a:endParaRPr lang="lv-LV" sz="1400"/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0" y="0"/>
            <a:ext cx="91440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lv-LV" sz="4400" b="1" dirty="0"/>
              <a:t>Kristība un Neticība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580112" y="764704"/>
            <a:ext cx="3312368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Kristība ir ārēja zīme mūsu ticībai!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8" name="Picture 7" descr="mai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4400831"/>
            <a:ext cx="2457169" cy="2457169"/>
          </a:xfrm>
          <a:prstGeom prst="rect">
            <a:avLst/>
          </a:prstGeom>
        </p:spPr>
      </p:pic>
      <p:pic>
        <p:nvPicPr>
          <p:cNvPr id="9" name="Picture 8" descr="stam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4714710"/>
            <a:ext cx="1378586" cy="1378586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5580112" y="2636912"/>
            <a:ext cx="3240360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dirty="0" smtClean="0">
                <a:solidFill>
                  <a:schemeClr val="tx1"/>
                </a:solidFill>
              </a:rPr>
              <a:t>Kā zīmogs vēstulei!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619672" y="4941168"/>
            <a:ext cx="4248472" cy="7920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Dieva vārds = vēstule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123728" y="5949280"/>
            <a:ext cx="3528392" cy="5760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Kristība = zīmogs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971600" y="3429000"/>
            <a:ext cx="3744416" cy="1232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Kristība ir liecība pagāniem!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483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7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A77002-7AD9-4261-AF57-C132776A882A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46038"/>
            <a:ext cx="9144000" cy="503237"/>
          </a:xfrm>
        </p:spPr>
        <p:txBody>
          <a:bodyPr/>
          <a:lstStyle/>
          <a:p>
            <a:pPr marL="762000" indent="-762000" eaLnBrk="1" hangingPunct="1"/>
            <a:r>
              <a:rPr lang="lv-LV" sz="4800" b="1" dirty="0" smtClean="0">
                <a:solidFill>
                  <a:schemeClr val="tx1"/>
                </a:solidFill>
              </a:rPr>
              <a:t>Ko mācīt?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9144000" cy="6021388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lv-LV" sz="2800" i="1" dirty="0" smtClean="0"/>
              <a:t>“...Jēzus Vārdā jums būs sludināt atgriešanos un grēku piedošanu visām tautām</a:t>
            </a:r>
            <a:r>
              <a:rPr lang="lv-LV" sz="2800" dirty="0" smtClean="0"/>
              <a:t>” (Lk.24:47)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lv-LV" sz="2800" dirty="0" smtClean="0"/>
              <a:t>1.Sludināt atgriešanos</a:t>
            </a:r>
            <a:r>
              <a:rPr lang="lv-LV" sz="2800" b="1" dirty="0" smtClean="0">
                <a:solidFill>
                  <a:srgbClr val="FF0000"/>
                </a:solidFill>
              </a:rPr>
              <a:t> </a:t>
            </a:r>
            <a:r>
              <a:rPr lang="lv-LV" sz="2800" dirty="0" smtClean="0"/>
              <a:t>(</a:t>
            </a:r>
            <a:r>
              <a:rPr lang="lv-LV" sz="2800" b="1" dirty="0" smtClean="0"/>
              <a:t>Bauslība</a:t>
            </a:r>
            <a:r>
              <a:rPr lang="lv-LV" sz="2800" dirty="0" smtClean="0"/>
              <a:t>)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lv-LV" sz="2800" dirty="0" smtClean="0"/>
              <a:t>2.Sludināt</a:t>
            </a:r>
            <a:r>
              <a:rPr lang="lv-LV" sz="2800" b="1" dirty="0" smtClean="0"/>
              <a:t> </a:t>
            </a:r>
            <a:r>
              <a:rPr lang="lv-LV" sz="2800" dirty="0" smtClean="0"/>
              <a:t>grēku piedošanu (</a:t>
            </a:r>
            <a:r>
              <a:rPr lang="lv-LV" sz="2800" b="1" dirty="0" smtClean="0"/>
              <a:t>Evaņģēlijs</a:t>
            </a:r>
            <a:r>
              <a:rPr lang="lv-LV" sz="2800" dirty="0" smtClean="0"/>
              <a:t>).</a:t>
            </a:r>
          </a:p>
          <a:p>
            <a:pPr>
              <a:buFont typeface="Wingdings" pitchFamily="2" charset="2"/>
              <a:buChar char="§"/>
            </a:pPr>
            <a:r>
              <a:rPr lang="lv-LV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No sākuma cilvēks ir jāiesprediķo ellē, un pēc tam debesīs.</a:t>
            </a:r>
          </a:p>
          <a:p>
            <a:pPr>
              <a:buFont typeface="Wingdings" pitchFamily="2" charset="2"/>
              <a:buChar char="§"/>
            </a:pPr>
            <a:r>
              <a:rPr lang="lv-LV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Ceļš uz </a:t>
            </a:r>
            <a:r>
              <a:rPr lang="lv-LV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svētīgu ticību</a:t>
            </a:r>
            <a:r>
              <a:rPr lang="lv-LV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ved caur </a:t>
            </a:r>
            <a:r>
              <a:rPr lang="lv-LV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grēku nožēlu.</a:t>
            </a:r>
          </a:p>
        </p:txBody>
      </p:sp>
      <p:pic>
        <p:nvPicPr>
          <p:cNvPr id="38917" name="Picture 5" descr="TABLE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1484313"/>
            <a:ext cx="118745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6" descr="CROSS0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00" y="1071563"/>
            <a:ext cx="1071563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B&amp;E"/>
          <p:cNvPicPr>
            <a:picLocks noChangeAspect="1" noChangeArrowheads="1"/>
          </p:cNvPicPr>
          <p:nvPr/>
        </p:nvPicPr>
        <p:blipFill>
          <a:blip r:embed="rId4" cstate="print"/>
          <a:srcRect t="12546"/>
          <a:stretch>
            <a:fillRect/>
          </a:stretch>
        </p:blipFill>
        <p:spPr bwMode="auto">
          <a:xfrm>
            <a:off x="0" y="3500438"/>
            <a:ext cx="914400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89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/>
      <p:bldP spid="38916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4" y="2643183"/>
            <a:ext cx="8715404" cy="4214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4704"/>
            <a:ext cx="9144000" cy="1081088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FontTx/>
              <a:buNone/>
            </a:pPr>
            <a:r>
              <a:rPr lang="lv-LV" sz="3600" i="1" dirty="0" smtClean="0"/>
              <a:t>15 "Ejiet pa visu pasauli un sludiniet evaņģēliju visai radībai.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18506F-E81C-4D4A-A127-0A6F99D4A2FB}" type="slidenum">
              <a:rPr lang="lv-LV" smtClean="0"/>
              <a:pPr/>
              <a:t>12</a:t>
            </a:fld>
            <a:endParaRPr lang="lv-LV" smtClean="0"/>
          </a:p>
        </p:txBody>
      </p:sp>
      <p:sp>
        <p:nvSpPr>
          <p:cNvPr id="6" name="Rounded Rectangle 5"/>
          <p:cNvSpPr/>
          <p:nvPr/>
        </p:nvSpPr>
        <p:spPr>
          <a:xfrm>
            <a:off x="1043608" y="1700808"/>
            <a:ext cx="2520280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Pasludināt Evaņģēliju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732240" y="2996952"/>
            <a:ext cx="1944216" cy="5760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Baušļus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020272" y="3645024"/>
            <a:ext cx="1728192" cy="5760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Morāli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156176" y="4293096"/>
            <a:ext cx="2736304" cy="5760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Labos darbus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788024" y="1700808"/>
            <a:ext cx="4032448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chemeClr val="tx1"/>
                </a:solidFill>
              </a:rPr>
              <a:t>Evaņģēlijs = Labā, Priecīgā vēsts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0"/>
            <a:ext cx="9144000" cy="79373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Visuvarenībā</a:t>
            </a: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Jēzus dod pavēli: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" name="Picture 13" descr="cance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2852936"/>
            <a:ext cx="727917" cy="727917"/>
          </a:xfrm>
          <a:prstGeom prst="rect">
            <a:avLst/>
          </a:prstGeom>
        </p:spPr>
      </p:pic>
      <p:pic>
        <p:nvPicPr>
          <p:cNvPr id="15" name="Picture 14" descr="cance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3573016"/>
            <a:ext cx="727917" cy="727917"/>
          </a:xfrm>
          <a:prstGeom prst="rect">
            <a:avLst/>
          </a:prstGeom>
        </p:spPr>
      </p:pic>
      <p:pic>
        <p:nvPicPr>
          <p:cNvPr id="16" name="Picture 15" descr="cance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4221088"/>
            <a:ext cx="727917" cy="727917"/>
          </a:xfrm>
          <a:prstGeom prst="rect">
            <a:avLst/>
          </a:prstGeom>
        </p:spPr>
      </p:pic>
      <p:pic>
        <p:nvPicPr>
          <p:cNvPr id="17" name="Picture 16" descr="ye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7036" y="1556792"/>
            <a:ext cx="1214604" cy="12146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06675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 animBg="1"/>
      <p:bldP spid="9" grpId="0" animBg="1"/>
      <p:bldP spid="10" grpId="0" animBg="1"/>
      <p:bldP spid="11" grpId="0" animBg="1"/>
      <p:bldP spid="12" grpId="0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6632"/>
            <a:ext cx="9144000" cy="642938"/>
          </a:xfrm>
        </p:spPr>
        <p:txBody>
          <a:bodyPr/>
          <a:lstStyle/>
          <a:p>
            <a:pPr eaLnBrk="1" hangingPunct="1"/>
            <a:r>
              <a:rPr lang="lv-LV" sz="5400" b="1" dirty="0" smtClean="0">
                <a:solidFill>
                  <a:schemeClr val="tx1"/>
                </a:solidFill>
              </a:rPr>
              <a:t>Kuru grēku nevar piedot?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78A4A36-4FDF-4651-BC52-D04793A4F14A}" type="slidenum">
              <a:rPr lang="lv-LV" smtClean="0"/>
              <a:pPr/>
              <a:t>13</a:t>
            </a:fld>
            <a:endParaRPr lang="lv-LV" smtClean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-36512" y="980728"/>
            <a:ext cx="4283968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Slepkavība</a:t>
            </a:r>
          </a:p>
        </p:txBody>
      </p:sp>
      <p:pic>
        <p:nvPicPr>
          <p:cNvPr id="15" name="Picture 14" descr="knif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628800"/>
            <a:ext cx="3590223" cy="359022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5589240"/>
            <a:ext cx="38164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3200" dirty="0" smtClean="0"/>
              <a:t>Šo var nožēlot un saņemt piedošanu</a:t>
            </a:r>
            <a:endParaRPr lang="en-US" sz="3200" dirty="0"/>
          </a:p>
        </p:txBody>
      </p:sp>
      <p:pic>
        <p:nvPicPr>
          <p:cNvPr id="13" name="Picture 12" descr="faith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9483" y="980728"/>
            <a:ext cx="4742997" cy="4742997"/>
          </a:xfrm>
          <a:prstGeom prst="rect">
            <a:avLst/>
          </a:prstGeom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4474027" y="980728"/>
            <a:ext cx="4283968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Neticība</a:t>
            </a:r>
          </a:p>
        </p:txBody>
      </p:sp>
      <p:sp>
        <p:nvSpPr>
          <p:cNvPr id="12" name="&quot;No&quot; Symbol 11"/>
          <p:cNvSpPr/>
          <p:nvPr/>
        </p:nvSpPr>
        <p:spPr>
          <a:xfrm>
            <a:off x="6165707" y="2636912"/>
            <a:ext cx="1440160" cy="144016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16016" y="5571237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3600" dirty="0" smtClean="0"/>
              <a:t>Šis nošķir no Dieva piedošanas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2270824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9" grpId="0"/>
      <p:bldP spid="14" grpId="0"/>
      <p:bldP spid="8" grpId="0"/>
      <p:bldP spid="12" grpId="0" animBg="1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faith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12576" y="980728"/>
            <a:ext cx="4742997" cy="4742997"/>
          </a:xfrm>
          <a:prstGeom prst="rect">
            <a:avLst/>
          </a:prstGeom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6632"/>
            <a:ext cx="9144000" cy="642938"/>
          </a:xfrm>
        </p:spPr>
        <p:txBody>
          <a:bodyPr/>
          <a:lstStyle/>
          <a:p>
            <a:pPr eaLnBrk="1" hangingPunct="1"/>
            <a:r>
              <a:rPr lang="lv-LV" sz="5400" b="1" dirty="0" smtClean="0">
                <a:solidFill>
                  <a:schemeClr val="tx1"/>
                </a:solidFill>
              </a:rPr>
              <a:t>Ticība un darbi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78A4A36-4FDF-4651-BC52-D04793A4F14A}" type="slidenum">
              <a:rPr lang="lv-LV" smtClean="0"/>
              <a:pPr/>
              <a:t>14</a:t>
            </a:fld>
            <a:endParaRPr lang="lv-LV" smtClean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980728"/>
            <a:ext cx="4283968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sz="4400" b="1" kern="0" dirty="0" smtClean="0">
                <a:latin typeface="+mj-lt"/>
                <a:ea typeface="+mj-ea"/>
                <a:cs typeface="+mj-cs"/>
              </a:rPr>
              <a:t>T</a:t>
            </a:r>
            <a:r>
              <a:rPr kumimoji="0" lang="lv-LV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icība</a:t>
            </a:r>
            <a:endParaRPr kumimoji="0" lang="lv-LV" sz="4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860032" y="980728"/>
            <a:ext cx="4283968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Labie darbi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0" y="5085184"/>
            <a:ext cx="4536504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vērsta uz</a:t>
            </a:r>
            <a:r>
              <a:rPr kumimoji="0" lang="lv-LV" sz="4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Dievu</a:t>
            </a:r>
            <a:endParaRPr kumimoji="0" lang="lv-LV" sz="4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4860032" y="5090318"/>
            <a:ext cx="4283968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sz="4400" b="1" kern="0" dirty="0" smtClean="0">
                <a:latin typeface="+mj-lt"/>
                <a:ea typeface="+mj-ea"/>
                <a:cs typeface="+mj-cs"/>
              </a:rPr>
              <a:t>uz cilvēkiem</a:t>
            </a:r>
            <a:endParaRPr kumimoji="0" lang="lv-LV" sz="4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" name="Picture 13" descr="brother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1710985"/>
            <a:ext cx="3230183" cy="323018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860032" y="5733256"/>
            <a:ext cx="42484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3200" dirty="0" smtClean="0"/>
              <a:t>darbi nevienu nedara dievbijīgu</a:t>
            </a:r>
            <a:endParaRPr lang="en-US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179512" y="5780782"/>
            <a:ext cx="42484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3200" dirty="0" smtClean="0"/>
              <a:t>tikai ticība uz Jēzu dara dievbijīgu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3599073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8" grpId="0"/>
      <p:bldP spid="9" grpId="0"/>
      <p:bldP spid="10" grpId="0"/>
      <p:bldP spid="11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77697" y="764704"/>
            <a:ext cx="9429750" cy="2205038"/>
          </a:xfrm>
        </p:spPr>
        <p:txBody>
          <a:bodyPr/>
          <a:lstStyle/>
          <a:p>
            <a:pPr algn="just">
              <a:buFontTx/>
              <a:buNone/>
            </a:pPr>
            <a:r>
              <a:rPr lang="lv-LV" sz="2800" i="1" dirty="0" smtClean="0"/>
              <a:t>   49 Un redzi, Es jums sūtu Sava Tēva apsolījumu. Bet palieciet jūs pilsētā, līdz kamēr tiksit apģērbti ar spēku no augšienes."</a:t>
            </a:r>
            <a:endParaRPr lang="en-US" sz="2800" dirty="0" smtClean="0"/>
          </a:p>
          <a:p>
            <a:pPr algn="just">
              <a:buFontTx/>
              <a:buNone/>
            </a:pPr>
            <a:endParaRPr lang="en-US" sz="2200" i="1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28596" y="0"/>
            <a:ext cx="8229600" cy="79373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Norāde uz Vasarsvētkiem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Att&amp;emacr;lu rezult&amp;amacr;ti vaic&amp;amacr;jumam “pentecost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276872"/>
            <a:ext cx="7020272" cy="4344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71153" y="746881"/>
            <a:ext cx="9358313" cy="10525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dirty="0" smtClean="0"/>
              <a:t>  50 Un Viņš tos izveda līdz </a:t>
            </a:r>
            <a:r>
              <a:rPr lang="lv-LV" sz="2800" i="1" dirty="0" err="1" smtClean="0"/>
              <a:t>Betānijai</a:t>
            </a:r>
            <a:r>
              <a:rPr lang="lv-LV" sz="2800" i="1" dirty="0" smtClean="0"/>
              <a:t> un, Savas rokas pacēlis, tos svētīja. 51 Un notika, kad Viņš tos svētīja, Viņš no tiem šķīrās un tapa uzcelts debesīs.</a:t>
            </a:r>
            <a:endParaRPr lang="en-US" sz="2800" dirty="0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lv-LV" sz="2600" dirty="0" smtClean="0"/>
          </a:p>
        </p:txBody>
      </p:sp>
      <p:pic>
        <p:nvPicPr>
          <p:cNvPr id="2" name="Attēls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799394"/>
            <a:ext cx="7416824" cy="5092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4400" b="1" dirty="0" smtClean="0">
                <a:latin typeface="+mj-lt"/>
                <a:ea typeface="+mj-ea"/>
                <a:cs typeface="+mj-cs"/>
              </a:rPr>
              <a:t>Pacelšanās debesīs</a:t>
            </a:r>
            <a:endParaRPr lang="lv-LV" sz="4400" b="1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67839" y="548680"/>
            <a:ext cx="9361488" cy="12049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dirty="0" smtClean="0"/>
              <a:t>     </a:t>
            </a:r>
            <a:r>
              <a:rPr lang="lv-LV" sz="2800" i="1" dirty="0" smtClean="0"/>
              <a:t>10 Viņam aizejot, tie cieši lūkojās debesīs, un redzi, divi vīri baltās drēbēs pie tiem piestājās. 11 un sacīja: "</a:t>
            </a:r>
            <a:r>
              <a:rPr lang="lv-LV" sz="2800" i="1" dirty="0" err="1" smtClean="0"/>
              <a:t>Galilejieši</a:t>
            </a:r>
            <a:r>
              <a:rPr lang="lv-LV" sz="2800" i="1" dirty="0" smtClean="0"/>
              <a:t>, ko jūs stāvat, skatīdamies debesīs? Šis Jēzus, kas uzņemts debesīs prom no jums, tāpat nāks, kā jūs Viņu redzējāt debesīs aizejam." (Ap.d.1:10-11)</a:t>
            </a:r>
            <a:endParaRPr lang="lv-LV" sz="2600" dirty="0" smtClean="0"/>
          </a:p>
        </p:txBody>
      </p:sp>
      <p:pic>
        <p:nvPicPr>
          <p:cNvPr id="2" name="Attēls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348880"/>
            <a:ext cx="7978755" cy="4494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3600" b="1" dirty="0" smtClean="0">
                <a:latin typeface="+mj-lt"/>
                <a:ea typeface="+mj-ea"/>
                <a:cs typeface="+mj-cs"/>
              </a:rPr>
              <a:t>Jēzus 2.atnākšanas pravietojums</a:t>
            </a:r>
            <a:endParaRPr lang="lv-LV" sz="3600" b="1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6181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785926"/>
            <a:ext cx="8229600" cy="793733"/>
          </a:xfrm>
        </p:spPr>
        <p:txBody>
          <a:bodyPr/>
          <a:lstStyle/>
          <a:p>
            <a:r>
              <a:rPr lang="lv-LV" b="1" dirty="0" smtClean="0"/>
              <a:t>2 galvenie uzdevumi:</a:t>
            </a:r>
            <a:endParaRPr lang="en-US" b="1" dirty="0"/>
          </a:p>
        </p:txBody>
      </p:sp>
      <p:pic>
        <p:nvPicPr>
          <p:cNvPr id="5" name="Picture 6" descr="http://t1.gstatic.com/images?q=tbn:ANd9GcR2n6-DJEs8i36Hojzl9ne75UZMJVh-4TX6_VjeTvu_kcd4GvRn1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5106" y="3908972"/>
            <a:ext cx="4390778" cy="29490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02" name="Picture 2" descr="Image result for baptis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08972"/>
            <a:ext cx="3932007" cy="29490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14348" y="-142893"/>
            <a:ext cx="81756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Mt.28:19 Jēzus lielā Pavēle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571480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2800" b="1" dirty="0">
                <a:solidFill>
                  <a:schemeClr val="accent4">
                    <a:lumMod val="10000"/>
                  </a:schemeClr>
                </a:solidFill>
              </a:rPr>
              <a:t>„</a:t>
            </a:r>
            <a:r>
              <a:rPr lang="lv-LV" sz="2800" b="1" i="1" dirty="0">
                <a:solidFill>
                  <a:schemeClr val="accent4">
                    <a:lumMod val="10000"/>
                  </a:schemeClr>
                </a:solidFill>
              </a:rPr>
              <a:t>Tāpēc ejiet un dariet par mācekļiem visas tautas, tās kristīdami Tēva, Dēla un Svētā Gara Vārdā, tās mācīdami turēt visu, ko es esmu jums pavēlējis.</a:t>
            </a:r>
            <a:r>
              <a:rPr lang="lv-LV" sz="2800" b="1" dirty="0">
                <a:solidFill>
                  <a:schemeClr val="accent4">
                    <a:lumMod val="10000"/>
                  </a:schemeClr>
                </a:solidFill>
              </a:rPr>
              <a:t>”</a:t>
            </a:r>
            <a:endParaRPr lang="en-US" sz="28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 bwMode="auto">
          <a:xfrm>
            <a:off x="4139952" y="2636912"/>
            <a:ext cx="4750818" cy="611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endParaRPr lang="en-US" sz="1200" kern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ounded Rectangle 4"/>
          <p:cNvSpPr/>
          <p:nvPr/>
        </p:nvSpPr>
        <p:spPr>
          <a:xfrm>
            <a:off x="30337" y="2708719"/>
            <a:ext cx="4911614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lv-LV" sz="28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“1.tās kristīdami Tēva, Dēla un Svētā Gara Vārdā,</a:t>
            </a:r>
            <a:endParaRPr 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ounded Rectangle 4"/>
          <p:cNvSpPr/>
          <p:nvPr/>
        </p:nvSpPr>
        <p:spPr>
          <a:xfrm>
            <a:off x="5060669" y="2576086"/>
            <a:ext cx="3888432" cy="127337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r>
              <a:rPr lang="lv-LV" sz="2800" b="1" i="1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2.tās </a:t>
            </a:r>
            <a:r>
              <a:rPr lang="lv-LV" sz="2800" b="1" i="1" kern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mācīdami turēt visu, ko Es jums esmu pavēlējis”</a:t>
            </a:r>
            <a:r>
              <a:rPr lang="lv-LV" sz="1400" kern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en-US" sz="1400" kern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5216706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 uiExpand="1" build="p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53975"/>
            <a:ext cx="8175625" cy="1071563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Lk.24:45-51 Debesbraukšana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88913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7451725" y="0"/>
            <a:ext cx="1692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smtClean="0"/>
              <a:t>5.mai.2024.</a:t>
            </a:r>
            <a:endParaRPr lang="lv-LV" sz="2000" dirty="0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857250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3200" dirty="0" smtClean="0"/>
              <a:t>45 </a:t>
            </a:r>
            <a:r>
              <a:rPr lang="lv-LV" sz="3200" dirty="0"/>
              <a:t>Tad viņš lika viņu prātam atvērties, ka tie saprastu Rakstus, 46 un sacīja: "Tā ir rakstīts, ka Kristus cietīs un augšāmcelsies no mirušajiem trešajā dienā, 47 un viņa vārdā visām tautām, sākot no Jeruzālemes, tiks sludināta atgriešanās, lai saņemtu grēku piedošanu; 48 jūs tam esat liecinieki. 49   Un, redzi, es jums sūtu sava Tēva apsolījumu. Bet jūs palieciet pilsētā, līdz tapsiet ietērpti spēkā no augšienes.“50   Viņš tos izveda ārā līdz pat </a:t>
            </a:r>
            <a:r>
              <a:rPr lang="lv-LV" sz="3200" dirty="0" err="1"/>
              <a:t>Bētanijai</a:t>
            </a:r>
            <a:r>
              <a:rPr lang="lv-LV" sz="3200" dirty="0"/>
              <a:t> un, savas rokas pacēlis, svētīja. 51 Kad viņš tos svētīja, notika, ka viņš attālinājās no tiem un tika pacelts debesīs.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Learn to read between the lines of a job ad – IMDiversity"/>
          <p:cNvPicPr>
            <a:picLocks noChangeAspect="1" noChangeArrowheads="1"/>
          </p:cNvPicPr>
          <p:nvPr/>
        </p:nvPicPr>
        <p:blipFill>
          <a:blip r:embed="rId2" cstate="print"/>
          <a:srcRect r="3928" b="34309"/>
          <a:stretch>
            <a:fillRect/>
          </a:stretch>
        </p:blipFill>
        <p:spPr bwMode="auto">
          <a:xfrm>
            <a:off x="251520" y="3140968"/>
            <a:ext cx="8640960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2" name="Rectangle 2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864096"/>
          </a:xfrm>
        </p:spPr>
        <p:txBody>
          <a:bodyPr/>
          <a:lstStyle/>
          <a:p>
            <a:pPr algn="ctr" eaLnBrk="1" hangingPunct="1"/>
            <a:r>
              <a:rPr lang="lv-LV" altLang="lv-LV" b="1" dirty="0" smtClean="0">
                <a:latin typeface="Segoe UI" pitchFamily="34" charset="0"/>
                <a:cs typeface="Segoe UI" pitchFamily="34" charset="0"/>
              </a:rPr>
              <a:t>Jēzus uzbraucot debesīs ir kļuvis mums daudz pieejamāks</a:t>
            </a:r>
            <a:endParaRPr lang="en-US" altLang="lv-LV" b="1" dirty="0" smtClean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95536" y="1556792"/>
            <a:ext cx="8424936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altLang="lv-LV" sz="2800" b="1" dirty="0" smtClean="0">
                <a:solidFill>
                  <a:schemeClr val="tx1"/>
                </a:solidFill>
                <a:latin typeface="Segoe UI" pitchFamily="34" charset="0"/>
              </a:rPr>
              <a:t>Ja Jēzus būtu palicis šeit virs zemes, mums būtu jāgaida bezgalīgi ilgā rindā, lai tiktu pie Jēzus.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11560" y="2780928"/>
            <a:ext cx="7704856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9275" indent="-514350" algn="ctr" eaLnBrk="1" hangingPunct="1">
              <a:buNone/>
            </a:pPr>
            <a:r>
              <a:rPr lang="lv-LV" altLang="lv-LV" sz="2800" b="1" dirty="0" smtClean="0">
                <a:solidFill>
                  <a:schemeClr val="tx1"/>
                </a:solidFill>
                <a:latin typeface="Segoe UI" pitchFamily="34" charset="0"/>
              </a:rPr>
              <a:t>Bet aizejot pie Tēva, Viņš ir kļuvis pieejams mums visiem caur savu Vārdu.</a:t>
            </a:r>
            <a:endParaRPr lang="lv-LV" altLang="lv-LV" sz="28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4244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2417AC1-9083-4E14-8407-18617EC14D49}" type="slidenum">
              <a:rPr lang="lv-LV" sz="1400"/>
              <a:pPr algn="r"/>
              <a:t>4</a:t>
            </a:fld>
            <a:endParaRPr lang="lv-LV" sz="1400"/>
          </a:p>
        </p:txBody>
      </p:sp>
      <p:sp>
        <p:nvSpPr>
          <p:cNvPr id="3075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65B135F-B5DF-43F2-8525-5D53C55197D7}" type="slidenum">
              <a:rPr lang="lv-LV" sz="1400"/>
              <a:pPr algn="r"/>
              <a:t>4</a:t>
            </a:fld>
            <a:endParaRPr lang="lv-LV" sz="140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4400" b="1" dirty="0" smtClean="0">
                <a:latin typeface="+mj-lt"/>
                <a:ea typeface="+mj-ea"/>
                <a:cs typeface="+mj-cs"/>
              </a:rPr>
              <a:t>Debesbraukšanas diena</a:t>
            </a:r>
            <a:endParaRPr lang="lv-LV" sz="4400" b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2214554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>
              <a:buFont typeface="Arial" pitchFamily="34" charset="0"/>
              <a:buChar char="•"/>
            </a:pPr>
            <a:r>
              <a:rPr lang="lv-LV" sz="3600" dirty="0" smtClean="0">
                <a:cs typeface="Arial" charset="0"/>
              </a:rPr>
              <a:t>Mt.28:16-20</a:t>
            </a:r>
          </a:p>
          <a:p>
            <a:pPr algn="just" eaLnBrk="0" hangingPunct="0">
              <a:buFont typeface="Arial" pitchFamily="34" charset="0"/>
              <a:buChar char="•"/>
            </a:pPr>
            <a:r>
              <a:rPr lang="lv-LV" sz="3600" dirty="0" smtClean="0">
                <a:cs typeface="Arial" charset="0"/>
              </a:rPr>
              <a:t>Lk.24:44-53</a:t>
            </a:r>
          </a:p>
          <a:p>
            <a:pPr algn="just" eaLnBrk="0" hangingPunct="0">
              <a:buFont typeface="Arial" pitchFamily="34" charset="0"/>
              <a:buChar char="•"/>
            </a:pPr>
            <a:r>
              <a:rPr lang="lv-LV" sz="3600" dirty="0" smtClean="0">
                <a:cs typeface="Arial" charset="0"/>
              </a:rPr>
              <a:t>Mk.16:15-19</a:t>
            </a:r>
          </a:p>
          <a:p>
            <a:pPr algn="just" eaLnBrk="0" hangingPunct="0">
              <a:buFont typeface="Arial" pitchFamily="34" charset="0"/>
              <a:buChar char="•"/>
            </a:pPr>
            <a:r>
              <a:rPr lang="lv-LV" sz="3600" dirty="0" smtClean="0">
                <a:cs typeface="Arial" charset="0"/>
              </a:rPr>
              <a:t>Ap.d.1:1-8</a:t>
            </a:r>
          </a:p>
          <a:p>
            <a:pPr algn="just" eaLnBrk="0" hangingPunct="0">
              <a:buFont typeface="Arial" pitchFamily="34" charset="0"/>
              <a:buChar char="•"/>
            </a:pPr>
            <a:endParaRPr lang="lv-LV" sz="3600" dirty="0" smtClean="0">
              <a:cs typeface="Arial" charset="0"/>
            </a:endParaRPr>
          </a:p>
          <a:p>
            <a:pPr algn="just" eaLnBrk="0" hangingPunct="0">
              <a:buFont typeface="Arial" pitchFamily="34" charset="0"/>
              <a:buChar char="•"/>
            </a:pPr>
            <a:r>
              <a:rPr lang="lv-LV" sz="3600" dirty="0" smtClean="0">
                <a:cs typeface="Arial" charset="0"/>
              </a:rPr>
              <a:t>Lai iegūtu kopainu – jāskatās uz visām šīm rakstu vietām un jāliek </a:t>
            </a:r>
            <a:r>
              <a:rPr lang="lv-LV" sz="3600" dirty="0" err="1" smtClean="0">
                <a:cs typeface="Arial" charset="0"/>
              </a:rPr>
              <a:t>puzzles</a:t>
            </a:r>
            <a:r>
              <a:rPr lang="lv-LV" sz="3600" dirty="0" smtClean="0">
                <a:cs typeface="Arial" charset="0"/>
              </a:rPr>
              <a:t> gabaliņi kopā.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500174"/>
            <a:ext cx="6000760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258109"/>
            <a:ext cx="8460276" cy="3627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-27384"/>
            <a:ext cx="9144000" cy="57150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lv-LV" sz="2800" b="1" i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lv-LV" sz="4000" b="1" i="1" dirty="0" smtClean="0">
                <a:latin typeface="Arial" pitchFamily="34" charset="0"/>
                <a:cs typeface="Arial" pitchFamily="34" charset="0"/>
              </a:rPr>
              <a:t>"Man ir dota visa vara debesīs un virs zemes”</a:t>
            </a:r>
            <a:r>
              <a:rPr lang="lv-LV" sz="2000" dirty="0" smtClean="0">
                <a:latin typeface="Arial" pitchFamily="34" charset="0"/>
                <a:cs typeface="Arial" pitchFamily="34" charset="0"/>
              </a:rPr>
              <a:t> (Mt.28:18)</a:t>
            </a:r>
            <a:endParaRPr lang="lv-LV" sz="1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lv-LV" sz="2600" dirty="0" smtClean="0">
                <a:latin typeface="Arial" pitchFamily="34" charset="0"/>
                <a:cs typeface="Arial" pitchFamily="34" charset="0"/>
              </a:rPr>
              <a:t>Tie, kas šiem </a:t>
            </a:r>
            <a:r>
              <a:rPr lang="lv-LV" sz="2600" b="1" dirty="0" smtClean="0">
                <a:latin typeface="Arial" pitchFamily="34" charset="0"/>
                <a:cs typeface="Arial" pitchFamily="34" charset="0"/>
              </a:rPr>
              <a:t>vārdiem tic</a:t>
            </a:r>
            <a:r>
              <a:rPr lang="lv-LV" sz="2600" dirty="0" smtClean="0">
                <a:latin typeface="Arial" pitchFamily="34" charset="0"/>
                <a:cs typeface="Arial" pitchFamily="34" charset="0"/>
              </a:rPr>
              <a:t>, kļūst </a:t>
            </a:r>
            <a:r>
              <a:rPr lang="lv-LV" sz="2600" b="1" dirty="0" smtClean="0">
                <a:latin typeface="Arial" pitchFamily="34" charset="0"/>
                <a:cs typeface="Arial" pitchFamily="34" charset="0"/>
              </a:rPr>
              <a:t>priecīgi</a:t>
            </a:r>
            <a:r>
              <a:rPr lang="lv-LV" sz="2600" dirty="0" smtClean="0">
                <a:latin typeface="Arial" pitchFamily="34" charset="0"/>
                <a:cs typeface="Arial" pitchFamily="34" charset="0"/>
              </a:rPr>
              <a:t>, jo var sacīt: mans Kungs </a:t>
            </a:r>
            <a:r>
              <a:rPr lang="lv-LV" sz="2600" b="1" dirty="0" smtClean="0">
                <a:latin typeface="Arial" pitchFamily="34" charset="0"/>
                <a:cs typeface="Arial" pitchFamily="34" charset="0"/>
              </a:rPr>
              <a:t>Kristus</a:t>
            </a:r>
            <a:r>
              <a:rPr lang="lv-LV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lv-LV" sz="2600" b="1" dirty="0" smtClean="0">
                <a:latin typeface="Arial" pitchFamily="34" charset="0"/>
                <a:cs typeface="Arial" pitchFamily="34" charset="0"/>
              </a:rPr>
              <a:t>valda</a:t>
            </a:r>
            <a:r>
              <a:rPr lang="lv-LV" sz="2600" dirty="0" smtClean="0">
                <a:latin typeface="Arial" pitchFamily="34" charset="0"/>
                <a:cs typeface="Arial" pitchFamily="34" charset="0"/>
              </a:rPr>
              <a:t> par </a:t>
            </a:r>
            <a:r>
              <a:rPr lang="lv-LV" sz="2600" b="1" dirty="0" smtClean="0">
                <a:latin typeface="Arial" pitchFamily="34" charset="0"/>
                <a:cs typeface="Arial" pitchFamily="34" charset="0"/>
              </a:rPr>
              <a:t>nāvi</a:t>
            </a:r>
            <a:r>
              <a:rPr lang="lv-LV" sz="2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lv-LV" sz="2600" b="1" dirty="0" smtClean="0">
                <a:latin typeface="Arial" pitchFamily="34" charset="0"/>
                <a:cs typeface="Arial" pitchFamily="34" charset="0"/>
              </a:rPr>
              <a:t>velnu</a:t>
            </a:r>
            <a:r>
              <a:rPr lang="lv-LV" sz="2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lv-LV" sz="2600" b="1" dirty="0" smtClean="0">
                <a:latin typeface="Arial" pitchFamily="34" charset="0"/>
                <a:cs typeface="Arial" pitchFamily="34" charset="0"/>
              </a:rPr>
              <a:t>grēku</a:t>
            </a:r>
            <a:r>
              <a:rPr lang="lv-LV" sz="2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lv-LV" sz="2600" b="1" dirty="0" smtClean="0">
                <a:latin typeface="Arial" pitchFamily="34" charset="0"/>
                <a:cs typeface="Arial" pitchFamily="34" charset="0"/>
              </a:rPr>
              <a:t>dzīvību</a:t>
            </a:r>
            <a:r>
              <a:rPr lang="lv-LV" sz="2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lv-LV" sz="2600" b="1" dirty="0" smtClean="0">
                <a:latin typeface="Arial" pitchFamily="34" charset="0"/>
                <a:cs typeface="Arial" pitchFamily="34" charset="0"/>
              </a:rPr>
              <a:t>ienaidniekiem</a:t>
            </a:r>
            <a:r>
              <a:rPr lang="lv-LV" sz="2600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lv-LV" sz="2600" b="1" dirty="0" smtClean="0">
                <a:latin typeface="Arial" pitchFamily="34" charset="0"/>
                <a:cs typeface="Arial" pitchFamily="34" charset="0"/>
              </a:rPr>
              <a:t>draugiem</a:t>
            </a:r>
            <a:r>
              <a:rPr lang="lv-LV" sz="2600" dirty="0" smtClean="0">
                <a:latin typeface="Arial" pitchFamily="34" charset="0"/>
                <a:cs typeface="Arial" pitchFamily="34" charset="0"/>
              </a:rPr>
              <a:t>, no kā gan lai es bītos un </a:t>
            </a:r>
            <a:r>
              <a:rPr lang="lv-LV" sz="2600" b="1" dirty="0" smtClean="0">
                <a:latin typeface="Arial" pitchFamily="34" charset="0"/>
                <a:cs typeface="Arial" pitchFamily="34" charset="0"/>
              </a:rPr>
              <a:t>baidītos</a:t>
            </a:r>
            <a:r>
              <a:rPr lang="lv-LV" sz="2600" dirty="0" smtClean="0">
                <a:latin typeface="Arial" pitchFamily="34" charset="0"/>
                <a:cs typeface="Arial" pitchFamily="34" charset="0"/>
              </a:rPr>
              <a:t>? Viņš ir kļuvis par </a:t>
            </a:r>
            <a:r>
              <a:rPr lang="lv-LV" sz="2600" b="1" dirty="0" smtClean="0">
                <a:latin typeface="Arial" pitchFamily="34" charset="0"/>
                <a:cs typeface="Arial" pitchFamily="34" charset="0"/>
              </a:rPr>
              <a:t>dzīvības Kungu</a:t>
            </a:r>
            <a:r>
              <a:rPr lang="lv-LV" sz="2600" dirty="0" smtClean="0">
                <a:latin typeface="Arial" pitchFamily="34" charset="0"/>
                <a:cs typeface="Arial" pitchFamily="34" charset="0"/>
              </a:rPr>
              <a:t>, tātad arī maniem </a:t>
            </a:r>
            <a:r>
              <a:rPr lang="lv-LV" sz="2600" b="1" dirty="0" smtClean="0">
                <a:latin typeface="Arial" pitchFamily="34" charset="0"/>
                <a:cs typeface="Arial" pitchFamily="34" charset="0"/>
              </a:rPr>
              <a:t>ienaidniekiem</a:t>
            </a:r>
            <a:r>
              <a:rPr lang="lv-LV" sz="2600" dirty="0" smtClean="0">
                <a:latin typeface="Arial" pitchFamily="34" charset="0"/>
                <a:cs typeface="Arial" pitchFamily="34" charset="0"/>
              </a:rPr>
              <a:t> nāksies Viņam </a:t>
            </a:r>
            <a:r>
              <a:rPr lang="lv-LV" sz="2600" b="1" dirty="0" smtClean="0">
                <a:latin typeface="Arial" pitchFamily="34" charset="0"/>
                <a:cs typeface="Arial" pitchFamily="34" charset="0"/>
              </a:rPr>
              <a:t>pakļauties</a:t>
            </a:r>
            <a:r>
              <a:rPr lang="lv-LV" sz="2600" dirty="0" smtClean="0">
                <a:latin typeface="Arial" pitchFamily="34" charset="0"/>
                <a:cs typeface="Arial" pitchFamily="34" charset="0"/>
              </a:rPr>
              <a:t>. </a:t>
            </a:r>
          </a:p>
        </p:txBody>
      </p:sp>
    </p:spTree>
    <p:extLst>
      <p:ext uri="{BB962C8B-B14F-4D97-AF65-F5344CB8AC3E}">
        <p14:creationId xmlns="" xmlns:p14="http://schemas.microsoft.com/office/powerpoint/2010/main" val="252075317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425972"/>
            <a:ext cx="9144000" cy="850900"/>
          </a:xfrm>
        </p:spPr>
        <p:txBody>
          <a:bodyPr/>
          <a:lstStyle/>
          <a:p>
            <a:pPr eaLnBrk="1" hangingPunct="1"/>
            <a:r>
              <a:rPr lang="lv-LV" sz="3600" b="1" dirty="0" smtClean="0">
                <a:latin typeface="Arial" pitchFamily="34" charset="0"/>
                <a:cs typeface="Arial" pitchFamily="34" charset="0"/>
              </a:rPr>
              <a:t>Kristus</a:t>
            </a:r>
            <a:r>
              <a:rPr lang="lv-LV" sz="3600" dirty="0" smtClean="0">
                <a:latin typeface="Arial" pitchFamily="34" charset="0"/>
                <a:cs typeface="Arial" pitchFamily="34" charset="0"/>
              </a:rPr>
              <a:t> ir </a:t>
            </a:r>
            <a:r>
              <a:rPr lang="lv-LV" sz="3600" b="1" dirty="0" smtClean="0">
                <a:latin typeface="Arial" pitchFamily="34" charset="0"/>
                <a:cs typeface="Arial" pitchFamily="34" charset="0"/>
              </a:rPr>
              <a:t>uzkāpis debesīs</a:t>
            </a:r>
            <a:r>
              <a:rPr lang="lv-LV" sz="3600" dirty="0" smtClean="0">
                <a:latin typeface="Arial" pitchFamily="34" charset="0"/>
                <a:cs typeface="Arial" pitchFamily="34" charset="0"/>
              </a:rPr>
              <a:t>, nevis lai tur sēdētu un </a:t>
            </a:r>
            <a:r>
              <a:rPr lang="lv-LV" sz="3600" b="1" dirty="0" smtClean="0">
                <a:latin typeface="Arial" pitchFamily="34" charset="0"/>
                <a:cs typeface="Arial" pitchFamily="34" charset="0"/>
              </a:rPr>
              <a:t>neko nedarītu</a:t>
            </a:r>
            <a:r>
              <a:rPr lang="lv-LV" sz="3600" dirty="0" smtClean="0">
                <a:latin typeface="Arial" pitchFamily="34" charset="0"/>
                <a:cs typeface="Arial" pitchFamily="34" charset="0"/>
              </a:rPr>
              <a:t>, bet lai </a:t>
            </a:r>
            <a:r>
              <a:rPr lang="lv-LV" sz="3600" b="1" dirty="0" smtClean="0">
                <a:latin typeface="Arial" pitchFamily="34" charset="0"/>
                <a:cs typeface="Arial" pitchFamily="34" charset="0"/>
              </a:rPr>
              <a:t>valdītu</a:t>
            </a:r>
            <a:r>
              <a:rPr lang="lv-LV" sz="3600" dirty="0" smtClean="0">
                <a:latin typeface="Arial" pitchFamily="34" charset="0"/>
                <a:cs typeface="Arial" pitchFamily="34" charset="0"/>
              </a:rPr>
              <a:t> pāri visiem </a:t>
            </a:r>
            <a:r>
              <a:rPr lang="lv-LV" sz="3600" b="1" dirty="0" smtClean="0">
                <a:latin typeface="Arial" pitchFamily="34" charset="0"/>
                <a:cs typeface="Arial" pitchFamily="34" charset="0"/>
              </a:rPr>
              <a:t>dzīviem</a:t>
            </a:r>
            <a:r>
              <a:rPr lang="lv-LV" sz="3600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lv-LV" sz="3600" b="1" dirty="0" smtClean="0">
                <a:latin typeface="Arial" pitchFamily="34" charset="0"/>
                <a:cs typeface="Arial" pitchFamily="34" charset="0"/>
              </a:rPr>
              <a:t>mirušiem</a:t>
            </a:r>
            <a:r>
              <a:rPr lang="lv-LV" sz="3600" dirty="0" smtClean="0">
                <a:latin typeface="Arial" pitchFamily="34" charset="0"/>
                <a:cs typeface="Arial" pitchFamily="34" charset="0"/>
              </a:rPr>
              <a:t>, Viņš ir kļuvis par </a:t>
            </a:r>
            <a:r>
              <a:rPr lang="lv-LV" sz="3600" b="1" dirty="0" smtClean="0">
                <a:latin typeface="Arial" pitchFamily="34" charset="0"/>
                <a:cs typeface="Arial" pitchFamily="34" charset="0"/>
              </a:rPr>
              <a:t>dzīvības Kungu, kas valda pār:</a:t>
            </a:r>
            <a:endParaRPr lang="lv-LV" sz="3600" b="1" dirty="0" smtClean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23528" y="5805264"/>
            <a:ext cx="1728192" cy="7920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/>
              <a:t>grēku</a:t>
            </a:r>
            <a:endParaRPr lang="lv-LV" sz="3600" dirty="0"/>
          </a:p>
        </p:txBody>
      </p:sp>
      <p:sp>
        <p:nvSpPr>
          <p:cNvPr id="16" name="Rounded Rectangle 15"/>
          <p:cNvSpPr/>
          <p:nvPr/>
        </p:nvSpPr>
        <p:spPr>
          <a:xfrm>
            <a:off x="2555776" y="5805264"/>
            <a:ext cx="1728192" cy="7920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/>
              <a:t>nāvi</a:t>
            </a:r>
            <a:endParaRPr lang="lv-LV" sz="3600" b="1" dirty="0"/>
          </a:p>
        </p:txBody>
      </p:sp>
      <p:sp>
        <p:nvSpPr>
          <p:cNvPr id="17" name="Rounded Rectangle 16"/>
          <p:cNvSpPr/>
          <p:nvPr/>
        </p:nvSpPr>
        <p:spPr>
          <a:xfrm>
            <a:off x="4788024" y="5805264"/>
            <a:ext cx="1728192" cy="7920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/>
              <a:t>velnu</a:t>
            </a:r>
            <a:endParaRPr lang="lv-LV" sz="3600" b="1" dirty="0"/>
          </a:p>
        </p:txBody>
      </p:sp>
      <p:sp>
        <p:nvSpPr>
          <p:cNvPr id="18" name="Rounded Rectangle 17"/>
          <p:cNvSpPr/>
          <p:nvPr/>
        </p:nvSpPr>
        <p:spPr>
          <a:xfrm>
            <a:off x="7092280" y="5805264"/>
            <a:ext cx="1728192" cy="7920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/>
              <a:t>elli</a:t>
            </a:r>
            <a:endParaRPr lang="lv-LV" sz="3600" b="1" dirty="0"/>
          </a:p>
        </p:txBody>
      </p:sp>
      <p:pic>
        <p:nvPicPr>
          <p:cNvPr id="19" name="Picture 18" descr="death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3079136"/>
            <a:ext cx="2366088" cy="2366088"/>
          </a:xfrm>
          <a:prstGeom prst="rect">
            <a:avLst/>
          </a:prstGeom>
        </p:spPr>
      </p:pic>
      <p:pic>
        <p:nvPicPr>
          <p:cNvPr id="21" name="Picture 20" descr="original-si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295161"/>
            <a:ext cx="2150063" cy="2150063"/>
          </a:xfrm>
          <a:prstGeom prst="rect">
            <a:avLst/>
          </a:prstGeom>
        </p:spPr>
      </p:pic>
      <p:pic>
        <p:nvPicPr>
          <p:cNvPr id="22" name="Picture 21" descr="demo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3356992"/>
            <a:ext cx="2160240" cy="2160240"/>
          </a:xfrm>
          <a:prstGeom prst="rect">
            <a:avLst/>
          </a:prstGeom>
        </p:spPr>
      </p:pic>
      <p:pic>
        <p:nvPicPr>
          <p:cNvPr id="23" name="Picture 22" descr="hel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76256" y="3438532"/>
            <a:ext cx="2078700" cy="2078700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28596" y="0"/>
            <a:ext cx="8229600" cy="79373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Jēzus debesbraukšana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96028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  <p:bldP spid="15" grpId="0" animBg="1"/>
      <p:bldP spid="16" grpId="0" animBg="1"/>
      <p:bldP spid="17" grpId="0" animBg="1"/>
      <p:bldP spid="18" grpId="0" animBg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785926"/>
            <a:ext cx="8229600" cy="793733"/>
          </a:xfrm>
        </p:spPr>
        <p:txBody>
          <a:bodyPr/>
          <a:lstStyle/>
          <a:p>
            <a:r>
              <a:rPr lang="lv-LV" b="1" dirty="0" smtClean="0"/>
              <a:t>2 galvenie uzdevumi:</a:t>
            </a:r>
            <a:endParaRPr lang="en-US" b="1" dirty="0"/>
          </a:p>
        </p:txBody>
      </p:sp>
      <p:pic>
        <p:nvPicPr>
          <p:cNvPr id="5" name="Picture 6" descr="http://t1.gstatic.com/images?q=tbn:ANd9GcR2n6-DJEs8i36Hojzl9ne75UZMJVh-4TX6_VjeTvu_kcd4GvRn1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5106" y="3908972"/>
            <a:ext cx="4390778" cy="29490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02" name="Picture 2" descr="Image result for baptis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08972"/>
            <a:ext cx="3932007" cy="29490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14348" y="-142893"/>
            <a:ext cx="81756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Mt.28:19 Jēzus lielā Pavēle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571480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2800" b="1" dirty="0">
                <a:solidFill>
                  <a:schemeClr val="accent4">
                    <a:lumMod val="10000"/>
                  </a:schemeClr>
                </a:solidFill>
              </a:rPr>
              <a:t>„</a:t>
            </a:r>
            <a:r>
              <a:rPr lang="lv-LV" sz="2800" b="1" i="1" dirty="0">
                <a:solidFill>
                  <a:schemeClr val="accent4">
                    <a:lumMod val="10000"/>
                  </a:schemeClr>
                </a:solidFill>
              </a:rPr>
              <a:t>Tāpēc ejiet un dariet par mācekļiem visas tautas, tās kristīdami Tēva, Dēla un Svētā Gara Vārdā, tās mācīdami turēt visu, ko es esmu jums pavēlējis.</a:t>
            </a:r>
            <a:r>
              <a:rPr lang="lv-LV" sz="2800" b="1" dirty="0">
                <a:solidFill>
                  <a:schemeClr val="accent4">
                    <a:lumMod val="10000"/>
                  </a:schemeClr>
                </a:solidFill>
              </a:rPr>
              <a:t>”</a:t>
            </a:r>
            <a:endParaRPr lang="en-US" sz="28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 bwMode="auto">
          <a:xfrm>
            <a:off x="4139952" y="2636912"/>
            <a:ext cx="4750818" cy="611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endParaRPr lang="en-US" sz="1200" kern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ounded Rectangle 4"/>
          <p:cNvSpPr/>
          <p:nvPr/>
        </p:nvSpPr>
        <p:spPr>
          <a:xfrm>
            <a:off x="30337" y="2708719"/>
            <a:ext cx="4911614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lv-LV" sz="28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“1.tās kristīdami Tēva, Dēla un Svētā Gara Vārdā,</a:t>
            </a:r>
            <a:endParaRPr 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ounded Rectangle 4"/>
          <p:cNvSpPr/>
          <p:nvPr/>
        </p:nvSpPr>
        <p:spPr>
          <a:xfrm>
            <a:off x="5060669" y="2576086"/>
            <a:ext cx="3888432" cy="127337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r>
              <a:rPr lang="lv-LV" sz="2800" b="1" i="1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2.tās </a:t>
            </a:r>
            <a:r>
              <a:rPr lang="lv-LV" sz="2800" b="1" i="1" kern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mācīdami turēt visu, ko Es jums esmu pavēlējis”</a:t>
            </a:r>
            <a:r>
              <a:rPr lang="lv-LV" sz="1400" kern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en-US" sz="1400" kern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 uiExpand="1" build="p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2417AC1-9083-4E14-8407-18617EC14D49}" type="slidenum">
              <a:rPr lang="lv-LV" sz="1400"/>
              <a:pPr algn="r"/>
              <a:t>8</a:t>
            </a:fld>
            <a:endParaRPr lang="lv-LV" sz="1400"/>
          </a:p>
        </p:txBody>
      </p:sp>
      <p:sp>
        <p:nvSpPr>
          <p:cNvPr id="3075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65B135F-B5DF-43F2-8525-5D53C55197D7}" type="slidenum">
              <a:rPr lang="lv-LV" sz="1400"/>
              <a:pPr algn="r"/>
              <a:t>8</a:t>
            </a:fld>
            <a:endParaRPr lang="lv-LV" sz="1400"/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4800" b="1" dirty="0" smtClean="0">
                <a:latin typeface="+mj-lt"/>
                <a:ea typeface="+mj-ea"/>
                <a:cs typeface="+mj-cs"/>
              </a:rPr>
              <a:t>Dievs valstība iet plašumā</a:t>
            </a:r>
            <a:endParaRPr lang="lv-LV" sz="4800" b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92696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lv-LV" sz="2800" dirty="0" smtClean="0">
                <a:cs typeface="Arial" charset="0"/>
              </a:rPr>
              <a:t>“</a:t>
            </a:r>
            <a:r>
              <a:rPr lang="lv-LV" sz="2800" i="1" dirty="0" smtClean="0">
                <a:cs typeface="Arial" charset="0"/>
              </a:rPr>
              <a:t>Jūs būsiet </a:t>
            </a:r>
            <a:r>
              <a:rPr lang="lv-LV" sz="2800" b="1" i="1" dirty="0" smtClean="0">
                <a:cs typeface="Arial" charset="0"/>
              </a:rPr>
              <a:t>mani liecinieki </a:t>
            </a:r>
            <a:r>
              <a:rPr lang="lv-LV" sz="2800" i="1" dirty="0" smtClean="0">
                <a:cs typeface="Arial" charset="0"/>
              </a:rPr>
              <a:t>kā </a:t>
            </a:r>
            <a:r>
              <a:rPr lang="lv-LV" sz="2800" b="1" i="1" dirty="0" err="1" smtClean="0">
                <a:cs typeface="Arial" charset="0"/>
              </a:rPr>
              <a:t>Jeruzālemē</a:t>
            </a:r>
            <a:r>
              <a:rPr lang="lv-LV" sz="2800" i="1" dirty="0" smtClean="0">
                <a:cs typeface="Arial" charset="0"/>
              </a:rPr>
              <a:t>, tā visā </a:t>
            </a:r>
            <a:r>
              <a:rPr lang="lv-LV" sz="2800" b="1" i="1" dirty="0" smtClean="0">
                <a:cs typeface="Arial" charset="0"/>
              </a:rPr>
              <a:t>Jūdejā</a:t>
            </a:r>
            <a:r>
              <a:rPr lang="lv-LV" sz="2800" i="1" dirty="0" smtClean="0">
                <a:cs typeface="Arial" charset="0"/>
              </a:rPr>
              <a:t> un </a:t>
            </a:r>
            <a:r>
              <a:rPr lang="lv-LV" sz="2800" b="1" i="1" dirty="0" smtClean="0">
                <a:cs typeface="Arial" charset="0"/>
              </a:rPr>
              <a:t>Samarijā</a:t>
            </a:r>
            <a:r>
              <a:rPr lang="lv-LV" sz="2800" i="1" dirty="0" smtClean="0">
                <a:cs typeface="Arial" charset="0"/>
              </a:rPr>
              <a:t> un līdz pašam </a:t>
            </a:r>
            <a:r>
              <a:rPr lang="lv-LV" sz="2800" b="1" i="1" dirty="0" smtClean="0">
                <a:cs typeface="Arial" charset="0"/>
              </a:rPr>
              <a:t>pasaules galam</a:t>
            </a:r>
            <a:r>
              <a:rPr lang="lv-LV" sz="2800" i="1" dirty="0" smtClean="0">
                <a:cs typeface="Arial" charset="0"/>
              </a:rPr>
              <a:t>.</a:t>
            </a:r>
            <a:r>
              <a:rPr lang="lv-LV" sz="2800" dirty="0" smtClean="0">
                <a:cs typeface="Arial" charset="0"/>
              </a:rPr>
              <a:t>” (Ap.d.1:8)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51520" y="1844824"/>
            <a:ext cx="2160240" cy="6480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Jeruzaleme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843808" y="1844824"/>
            <a:ext cx="1728192" cy="6480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chemeClr val="tx1"/>
                </a:solidFill>
              </a:rPr>
              <a:t>Jūdeja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932040" y="1844824"/>
            <a:ext cx="1800200" cy="6480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tx1"/>
                </a:solidFill>
              </a:rPr>
              <a:t>Samarija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236296" y="1556792"/>
            <a:ext cx="1800200" cy="136815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tx1"/>
                </a:solidFill>
              </a:rPr>
              <a:t>Visas pasaules malas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3" name="AutoShape 10"/>
          <p:cNvSpPr>
            <a:spLocks noChangeArrowheads="1"/>
          </p:cNvSpPr>
          <p:nvPr/>
        </p:nvSpPr>
        <p:spPr bwMode="auto">
          <a:xfrm rot="16200000">
            <a:off x="2303142" y="1881434"/>
            <a:ext cx="649287" cy="576066"/>
          </a:xfrm>
          <a:prstGeom prst="downArrow">
            <a:avLst>
              <a:gd name="adj1" fmla="val 50000"/>
              <a:gd name="adj2" fmla="val 6094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AutoShape 10"/>
          <p:cNvSpPr>
            <a:spLocks noChangeArrowheads="1"/>
          </p:cNvSpPr>
          <p:nvPr/>
        </p:nvSpPr>
        <p:spPr bwMode="auto">
          <a:xfrm rot="16200000">
            <a:off x="4391374" y="1881435"/>
            <a:ext cx="649287" cy="576066"/>
          </a:xfrm>
          <a:prstGeom prst="downArrow">
            <a:avLst>
              <a:gd name="adj1" fmla="val 50000"/>
              <a:gd name="adj2" fmla="val 6094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 rot="16200000">
            <a:off x="6623622" y="1881434"/>
            <a:ext cx="649287" cy="576066"/>
          </a:xfrm>
          <a:prstGeom prst="downArrow">
            <a:avLst>
              <a:gd name="adj1" fmla="val 50000"/>
              <a:gd name="adj2" fmla="val 6094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8" name="Picture 2" descr="Judea and Samaria is Israel' | United with Israel"/>
          <p:cNvPicPr>
            <a:picLocks noChangeAspect="1" noChangeArrowheads="1"/>
          </p:cNvPicPr>
          <p:nvPr/>
        </p:nvPicPr>
        <p:blipFill>
          <a:blip r:embed="rId2" cstate="print"/>
          <a:srcRect l="11344" r="27324" b="-169"/>
          <a:stretch>
            <a:fillRect/>
          </a:stretch>
        </p:blipFill>
        <p:spPr bwMode="auto">
          <a:xfrm>
            <a:off x="2627784" y="2543782"/>
            <a:ext cx="4320480" cy="4314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Oval 18"/>
          <p:cNvSpPr/>
          <p:nvPr/>
        </p:nvSpPr>
        <p:spPr>
          <a:xfrm>
            <a:off x="5436096" y="4653136"/>
            <a:ext cx="216024" cy="21602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860032" y="4869160"/>
            <a:ext cx="1224136" cy="1080120"/>
          </a:xfrm>
          <a:prstGeom prst="ellipse">
            <a:avLst/>
          </a:prstGeom>
          <a:solidFill>
            <a:srgbClr val="FF0000">
              <a:alpha val="6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5004048" y="2996952"/>
            <a:ext cx="1296144" cy="1656184"/>
          </a:xfrm>
          <a:prstGeom prst="ellipse">
            <a:avLst/>
          </a:prstGeom>
          <a:solidFill>
            <a:srgbClr val="FF0000">
              <a:alpha val="6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utoShape 10"/>
          <p:cNvSpPr>
            <a:spLocks noChangeArrowheads="1"/>
          </p:cNvSpPr>
          <p:nvPr/>
        </p:nvSpPr>
        <p:spPr bwMode="auto">
          <a:xfrm rot="14470917">
            <a:off x="6528414" y="2916173"/>
            <a:ext cx="649287" cy="576066"/>
          </a:xfrm>
          <a:prstGeom prst="downArrow">
            <a:avLst>
              <a:gd name="adj1" fmla="val 50000"/>
              <a:gd name="adj2" fmla="val 6094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AutoShape 10"/>
          <p:cNvSpPr>
            <a:spLocks noChangeArrowheads="1"/>
          </p:cNvSpPr>
          <p:nvPr/>
        </p:nvSpPr>
        <p:spPr bwMode="auto">
          <a:xfrm rot="18153950">
            <a:off x="6681072" y="5369806"/>
            <a:ext cx="649287" cy="576066"/>
          </a:xfrm>
          <a:prstGeom prst="downArrow">
            <a:avLst>
              <a:gd name="adj1" fmla="val 50000"/>
              <a:gd name="adj2" fmla="val 6094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AutoShape 10"/>
          <p:cNvSpPr>
            <a:spLocks noChangeArrowheads="1"/>
          </p:cNvSpPr>
          <p:nvPr/>
        </p:nvSpPr>
        <p:spPr bwMode="auto">
          <a:xfrm rot="3221539">
            <a:off x="4023623" y="5517347"/>
            <a:ext cx="649287" cy="576066"/>
          </a:xfrm>
          <a:prstGeom prst="downArrow">
            <a:avLst>
              <a:gd name="adj1" fmla="val 50000"/>
              <a:gd name="adj2" fmla="val 6094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AutoShape 10"/>
          <p:cNvSpPr>
            <a:spLocks noChangeArrowheads="1"/>
          </p:cNvSpPr>
          <p:nvPr/>
        </p:nvSpPr>
        <p:spPr bwMode="auto">
          <a:xfrm rot="6759415">
            <a:off x="4206171" y="3263479"/>
            <a:ext cx="649287" cy="576066"/>
          </a:xfrm>
          <a:prstGeom prst="downArrow">
            <a:avLst>
              <a:gd name="adj1" fmla="val 50000"/>
              <a:gd name="adj2" fmla="val 6094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AutoShape 10"/>
          <p:cNvSpPr>
            <a:spLocks noChangeArrowheads="1"/>
          </p:cNvSpPr>
          <p:nvPr/>
        </p:nvSpPr>
        <p:spPr bwMode="auto">
          <a:xfrm rot="16200000">
            <a:off x="6528414" y="3996294"/>
            <a:ext cx="649287" cy="576066"/>
          </a:xfrm>
          <a:prstGeom prst="downArrow">
            <a:avLst>
              <a:gd name="adj1" fmla="val 50000"/>
              <a:gd name="adj2" fmla="val 6094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75492027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7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4B3084F-45DC-431B-A52C-0B487A712E20}" type="slidenum">
              <a:rPr lang="lv-LV" smtClean="0"/>
              <a:pPr/>
              <a:t>9</a:t>
            </a:fld>
            <a:endParaRPr lang="lv-LV" smtClean="0"/>
          </a:p>
        </p:txBody>
      </p:sp>
      <p:pic>
        <p:nvPicPr>
          <p:cNvPr id="6" name="Picture 5" descr="heaven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61889" y="1052736"/>
            <a:ext cx="2582111" cy="2582111"/>
          </a:xfrm>
          <a:prstGeom prst="rect">
            <a:avLst/>
          </a:prstGeom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3600" dirty="0"/>
              <a:t>“</a:t>
            </a:r>
            <a:r>
              <a:rPr lang="sv-SE" sz="3600" i="1" dirty="0"/>
              <a:t>Kas tic un top kristīts, tas tiks izglābts, </a:t>
            </a:r>
            <a:endParaRPr lang="lv-LV" sz="3600" i="1" dirty="0"/>
          </a:p>
          <a:p>
            <a:pPr algn="ctr">
              <a:buFont typeface="Wingdings" pitchFamily="2" charset="2"/>
              <a:buNone/>
            </a:pPr>
            <a:r>
              <a:rPr lang="sv-SE" sz="3600" i="1" dirty="0"/>
              <a:t>bet, kas netic, tiks pazudināts.</a:t>
            </a:r>
            <a:r>
              <a:rPr lang="lv-LV" sz="3600" dirty="0"/>
              <a:t>” (Mk.16:16</a:t>
            </a:r>
            <a:r>
              <a:rPr lang="lv-LV" sz="3600" dirty="0" smtClean="0"/>
              <a:t>).</a:t>
            </a:r>
            <a:endParaRPr lang="lv-LV" sz="3200" i="1" dirty="0"/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337720"/>
            <a:ext cx="1542404" cy="2304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Picture 12" descr="faith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15816" y="4419259"/>
            <a:ext cx="2438741" cy="2438741"/>
          </a:xfrm>
          <a:prstGeom prst="rect">
            <a:avLst/>
          </a:prstGeom>
        </p:spPr>
      </p:pic>
      <p:sp>
        <p:nvSpPr>
          <p:cNvPr id="14" name="Plus 13"/>
          <p:cNvSpPr/>
          <p:nvPr/>
        </p:nvSpPr>
        <p:spPr>
          <a:xfrm>
            <a:off x="2339752" y="2204864"/>
            <a:ext cx="648072" cy="57606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Equal 14"/>
          <p:cNvSpPr/>
          <p:nvPr/>
        </p:nvSpPr>
        <p:spPr>
          <a:xfrm>
            <a:off x="5436096" y="2204864"/>
            <a:ext cx="936104" cy="64807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Plus 15"/>
          <p:cNvSpPr/>
          <p:nvPr/>
        </p:nvSpPr>
        <p:spPr>
          <a:xfrm>
            <a:off x="2411760" y="5373216"/>
            <a:ext cx="648072" cy="57606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Equal 16"/>
          <p:cNvSpPr/>
          <p:nvPr/>
        </p:nvSpPr>
        <p:spPr>
          <a:xfrm>
            <a:off x="5508104" y="5373216"/>
            <a:ext cx="936104" cy="64807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0" y="378904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3600" dirty="0" smtClean="0"/>
              <a:t>“</a:t>
            </a:r>
            <a:r>
              <a:rPr lang="lv-LV" sz="3600" i="1" dirty="0" smtClean="0"/>
              <a:t>kristīdami un mācīdami</a:t>
            </a:r>
            <a:r>
              <a:rPr lang="sv-SE" sz="3600" i="1" dirty="0" smtClean="0"/>
              <a:t>.</a:t>
            </a:r>
            <a:r>
              <a:rPr lang="lv-LV" sz="3600" dirty="0"/>
              <a:t>” (</a:t>
            </a:r>
            <a:r>
              <a:rPr lang="lv-LV" sz="3600" dirty="0" smtClean="0"/>
              <a:t>Mt.28:19).</a:t>
            </a:r>
            <a:endParaRPr lang="lv-LV" sz="3200" i="1" dirty="0"/>
          </a:p>
        </p:txBody>
      </p:sp>
      <p:pic>
        <p:nvPicPr>
          <p:cNvPr id="19" name="Picture 18" descr="heaven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61889" y="4275889"/>
            <a:ext cx="2582111" cy="2582111"/>
          </a:xfrm>
          <a:prstGeom prst="rect">
            <a:avLst/>
          </a:prstGeom>
        </p:spPr>
      </p:pic>
      <p:pic>
        <p:nvPicPr>
          <p:cNvPr id="20" name="Picture 19" descr="faith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196752"/>
            <a:ext cx="2438741" cy="2438741"/>
          </a:xfrm>
          <a:prstGeom prst="rect">
            <a:avLst/>
          </a:prstGeom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484784"/>
            <a:ext cx="1542404" cy="2304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902022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6380</TotalTime>
  <Words>679</Words>
  <Application>Microsoft Office PowerPoint</Application>
  <PresentationFormat>On-screen Show (4:3)</PresentationFormat>
  <Paragraphs>93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Lk.24:45-51 Debesbraukšana</vt:lpstr>
      <vt:lpstr>Lk.24:45-51 Debesbraukšana</vt:lpstr>
      <vt:lpstr>Jēzus uzbraucot debesīs ir kļuvis mums daudz pieejamāks</vt:lpstr>
      <vt:lpstr>Slide 4</vt:lpstr>
      <vt:lpstr>Slide 5</vt:lpstr>
      <vt:lpstr>Kristus ir uzkāpis debesīs, nevis lai tur sēdētu un neko nedarītu, bet lai valdītu pāri visiem dzīviem un mirušiem, Viņš ir kļuvis par dzīvības Kungu, kas valda pār:</vt:lpstr>
      <vt:lpstr>2 galvenie uzdevumi:</vt:lpstr>
      <vt:lpstr>Slide 8</vt:lpstr>
      <vt:lpstr>Slide 9</vt:lpstr>
      <vt:lpstr>Slide 10</vt:lpstr>
      <vt:lpstr>Ko mācīt? </vt:lpstr>
      <vt:lpstr>Slide 12</vt:lpstr>
      <vt:lpstr>Kuru grēku nevar piedot?</vt:lpstr>
      <vt:lpstr>Ticība un darbi</vt:lpstr>
      <vt:lpstr>Slide 15</vt:lpstr>
      <vt:lpstr>Slide 16</vt:lpstr>
      <vt:lpstr>Slide 17</vt:lpstr>
      <vt:lpstr>2 galvenie uzdevumi: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Rob</cp:lastModifiedBy>
  <cp:revision>82</cp:revision>
  <dcterms:created xsi:type="dcterms:W3CDTF">2010-10-07T14:46:11Z</dcterms:created>
  <dcterms:modified xsi:type="dcterms:W3CDTF">2024-05-05T08:50:06Z</dcterms:modified>
</cp:coreProperties>
</file>