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9" r:id="rId11"/>
    <p:sldId id="270"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1ED066-9130-45FE-94F4-6254F6F2C09D}" type="datetimeFigureOut">
              <a:rPr lang="en-US" smtClean="0"/>
              <a:pPr/>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ED066-9130-45FE-94F4-6254F6F2C09D}" type="datetimeFigureOut">
              <a:rPr lang="en-US" smtClean="0"/>
              <a:pPr/>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ED066-9130-45FE-94F4-6254F6F2C09D}" type="datetimeFigureOut">
              <a:rPr lang="en-US" smtClean="0"/>
              <a:pPr/>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ED066-9130-45FE-94F4-6254F6F2C09D}" type="datetimeFigureOut">
              <a:rPr lang="en-US" smtClean="0"/>
              <a:pPr/>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1ED066-9130-45FE-94F4-6254F6F2C09D}" type="datetimeFigureOut">
              <a:rPr lang="en-US" smtClean="0"/>
              <a:pPr/>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1ED066-9130-45FE-94F4-6254F6F2C09D}" type="datetimeFigureOut">
              <a:rPr lang="en-US" smtClean="0"/>
              <a:pPr/>
              <a:t>4/2/2021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1ED066-9130-45FE-94F4-6254F6F2C09D}" type="datetimeFigureOut">
              <a:rPr lang="en-US" smtClean="0"/>
              <a:pPr/>
              <a:t>4/2/2021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1ED066-9130-45FE-94F4-6254F6F2C09D}" type="datetimeFigureOut">
              <a:rPr lang="en-US" smtClean="0"/>
              <a:pPr/>
              <a:t>4/2/2021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1ED066-9130-45FE-94F4-6254F6F2C09D}" type="datetimeFigureOut">
              <a:rPr lang="en-US" smtClean="0"/>
              <a:pPr/>
              <a:t>4/2/2021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1ED066-9130-45FE-94F4-6254F6F2C09D}" type="datetimeFigureOut">
              <a:rPr lang="en-US" smtClean="0"/>
              <a:pPr/>
              <a:t>4/2/2021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1ED066-9130-45FE-94F4-6254F6F2C09D}" type="datetimeFigureOut">
              <a:rPr lang="en-US" smtClean="0"/>
              <a:pPr/>
              <a:t>4/2/2021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1ED066-9130-45FE-94F4-6254F6F2C09D}" type="datetimeFigureOut">
              <a:rPr lang="en-US" smtClean="0"/>
              <a:pPr/>
              <a:t>4/2/2021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D2248B-EC6B-4465-A411-10864B90C37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wmf"/></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404813"/>
            <a:ext cx="8175625" cy="738187"/>
          </a:xfrm>
        </p:spPr>
        <p:txBody>
          <a:bodyPr/>
          <a:lstStyle/>
          <a:p>
            <a:pPr eaLnBrk="1" hangingPunct="1"/>
            <a:r>
              <a:rPr lang="lv-LV" sz="4000" b="1" smtClean="0">
                <a:solidFill>
                  <a:schemeClr val="tx1"/>
                </a:solidFill>
              </a:rPr>
              <a:t>Lk.23:32-49 Jēzus krusta nāve</a:t>
            </a:r>
          </a:p>
        </p:txBody>
      </p:sp>
      <p:pic>
        <p:nvPicPr>
          <p:cNvPr id="2051" name="Picture 3" descr="DOVE019"/>
          <p:cNvPicPr>
            <a:picLocks noChangeAspect="1" noChangeArrowheads="1"/>
          </p:cNvPicPr>
          <p:nvPr/>
        </p:nvPicPr>
        <p:blipFill>
          <a:blip r:embed="rId2" cstate="print"/>
          <a:srcRect/>
          <a:stretch>
            <a:fillRect/>
          </a:stretch>
        </p:blipFill>
        <p:spPr bwMode="auto">
          <a:xfrm>
            <a:off x="107950" y="100013"/>
            <a:ext cx="920750" cy="1312862"/>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31.mar.2018.</a:t>
            </a:r>
            <a:endParaRPr lang="lv-LV" sz="2000" dirty="0"/>
          </a:p>
        </p:txBody>
      </p:sp>
      <p:pic>
        <p:nvPicPr>
          <p:cNvPr id="2055" name="Picture 7" descr="http://3.bp.blogspot.com/_31NIzOOPjVs/TAuh8hVPL0I/AAAAAAAABk8/_Zh3itXzu9A/s1600/Did+Jesus+Die.jpg"/>
          <p:cNvPicPr>
            <a:picLocks noChangeAspect="1" noChangeArrowheads="1"/>
          </p:cNvPicPr>
          <p:nvPr/>
        </p:nvPicPr>
        <p:blipFill>
          <a:blip r:embed="rId3" cstate="print"/>
          <a:srcRect/>
          <a:stretch>
            <a:fillRect/>
          </a:stretch>
        </p:blipFill>
        <p:spPr bwMode="auto">
          <a:xfrm>
            <a:off x="181950" y="1712120"/>
            <a:ext cx="8604892" cy="488013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3E1ECE72-EC48-48BA-AF91-EAB78ED3CA4E}" type="slidenum">
              <a:rPr lang="en-US"/>
              <a:pPr>
                <a:defRPr/>
              </a:pPr>
              <a:t>10</a:t>
            </a:fld>
            <a:endParaRPr lang="en-US"/>
          </a:p>
        </p:txBody>
      </p:sp>
      <p:sp>
        <p:nvSpPr>
          <p:cNvPr id="37892" name="Rectangle 4"/>
          <p:cNvSpPr>
            <a:spLocks noChangeArrowheads="1"/>
          </p:cNvSpPr>
          <p:nvPr/>
        </p:nvSpPr>
        <p:spPr bwMode="auto">
          <a:xfrm>
            <a:off x="0" y="1214438"/>
            <a:ext cx="9144000" cy="549275"/>
          </a:xfrm>
          <a:prstGeom prst="rect">
            <a:avLst/>
          </a:prstGeom>
          <a:noFill/>
          <a:ln w="9525">
            <a:noFill/>
            <a:miter lim="800000"/>
            <a:headEnd/>
            <a:tailEnd/>
          </a:ln>
          <a:effectLst/>
        </p:spPr>
        <p:txBody>
          <a:bodyPr anchor="ctr" anchorCtr="1"/>
          <a:lstStyle/>
          <a:p>
            <a:pPr marL="838200" indent="-838200" algn="ctr" eaLnBrk="1" hangingPunct="1">
              <a:defRPr/>
            </a:pPr>
            <a:r>
              <a:rPr lang="lv-LV" sz="3200" b="1" dirty="0"/>
              <a:t>Kā tad mēs varam iemantot debesu valstību?</a:t>
            </a:r>
            <a:r>
              <a:rPr lang="en-US" sz="3400" dirty="0"/>
              <a:t> </a:t>
            </a:r>
          </a:p>
        </p:txBody>
      </p:sp>
      <p:sp>
        <p:nvSpPr>
          <p:cNvPr id="37893" name="Rectangle 5"/>
          <p:cNvSpPr>
            <a:spLocks noChangeArrowheads="1"/>
          </p:cNvSpPr>
          <p:nvPr/>
        </p:nvSpPr>
        <p:spPr bwMode="auto">
          <a:xfrm>
            <a:off x="-285750" y="1714500"/>
            <a:ext cx="7929563" cy="4508500"/>
          </a:xfrm>
          <a:prstGeom prst="rect">
            <a:avLst/>
          </a:prstGeom>
          <a:noFill/>
          <a:ln w="9525">
            <a:noFill/>
            <a:miter lim="800000"/>
            <a:headEnd/>
            <a:tailEnd/>
          </a:ln>
        </p:spPr>
        <p:txBody>
          <a:bodyPr/>
          <a:lstStyle/>
          <a:p>
            <a:pPr marL="342900" indent="-342900" eaLnBrk="1" hangingPunct="1">
              <a:spcBef>
                <a:spcPct val="20000"/>
              </a:spcBef>
              <a:buClr>
                <a:schemeClr val="tx2"/>
              </a:buClr>
              <a:buFontTx/>
              <a:buChar char="•"/>
            </a:pPr>
            <a:r>
              <a:rPr lang="lv-LV" sz="2400" dirty="0"/>
              <a:t>“</a:t>
            </a:r>
            <a:r>
              <a:rPr lang="lv-LV" sz="2400" i="1" dirty="0"/>
              <a:t>Jo tik ļoti </a:t>
            </a:r>
            <a:r>
              <a:rPr lang="lv-LV" sz="2400" b="1" i="1" dirty="0"/>
              <a:t>Dievs pasauli mīlējis</a:t>
            </a:r>
            <a:r>
              <a:rPr lang="lv-LV" sz="2400" i="1" dirty="0"/>
              <a:t>, ka Viņš devis Savu vienpiedzimušo Dēlu, lai neviens, kas Viņam tic, nepazustu, bet dabūtu mūžīgo dzīvību</a:t>
            </a:r>
            <a:r>
              <a:rPr lang="lv-LV" sz="2400" dirty="0"/>
              <a:t>” (Jņ.3:16)</a:t>
            </a:r>
          </a:p>
          <a:p>
            <a:pPr marL="342900" indent="-342900" eaLnBrk="1" hangingPunct="1">
              <a:spcBef>
                <a:spcPct val="20000"/>
              </a:spcBef>
              <a:buClr>
                <a:schemeClr val="tx2"/>
              </a:buClr>
              <a:buFontTx/>
              <a:buChar char="•"/>
            </a:pPr>
            <a:r>
              <a:rPr lang="lv-LV" sz="2400" dirty="0"/>
              <a:t>“</a:t>
            </a:r>
            <a:r>
              <a:rPr lang="lv-LV" sz="2400" b="1" i="1" dirty="0"/>
              <a:t>Dievs</a:t>
            </a:r>
            <a:r>
              <a:rPr lang="lv-LV" sz="2400" i="1" dirty="0"/>
              <a:t> Savā </a:t>
            </a:r>
            <a:r>
              <a:rPr lang="lv-LV" sz="2400" b="1" i="1" dirty="0"/>
              <a:t>žēlastībā </a:t>
            </a:r>
            <a:r>
              <a:rPr lang="lv-LV" sz="2400" i="1" dirty="0"/>
              <a:t>tos</a:t>
            </a:r>
            <a:r>
              <a:rPr lang="lv-LV" sz="2400" b="1" i="1" dirty="0"/>
              <a:t> </a:t>
            </a:r>
            <a:r>
              <a:rPr lang="lv-LV" sz="2400" i="1" dirty="0"/>
              <a:t>attaisno</a:t>
            </a:r>
            <a:r>
              <a:rPr lang="lv-LV" sz="2400" b="1" i="1" dirty="0"/>
              <a:t> bez nopelna</a:t>
            </a:r>
            <a:r>
              <a:rPr lang="lv-LV" sz="2400" i="1" dirty="0"/>
              <a:t>, sagādājis tiem </a:t>
            </a:r>
            <a:r>
              <a:rPr lang="lv-LV" sz="2400" b="1" i="1" dirty="0"/>
              <a:t>pestīšanu Jēzū Kristū</a:t>
            </a:r>
            <a:r>
              <a:rPr lang="lv-LV" sz="2400" dirty="0"/>
              <a:t>.” (Rom.3:24)</a:t>
            </a:r>
            <a:r>
              <a:rPr lang="en-US" sz="2400" dirty="0"/>
              <a:t> </a:t>
            </a:r>
            <a:endParaRPr lang="lv-LV" sz="2400" dirty="0"/>
          </a:p>
          <a:p>
            <a:pPr marL="342900" indent="-342900" algn="just" eaLnBrk="1" hangingPunct="1">
              <a:spcBef>
                <a:spcPct val="20000"/>
              </a:spcBef>
              <a:buClr>
                <a:schemeClr val="tx2"/>
              </a:buClr>
              <a:buFontTx/>
              <a:buChar char="•"/>
            </a:pPr>
            <a:r>
              <a:rPr lang="lv-LV" sz="2400" dirty="0"/>
              <a:t> “</a:t>
            </a:r>
            <a:r>
              <a:rPr lang="lv-LV" sz="2400" i="1" dirty="0"/>
              <a:t>Svētīgs, kam pārkāpumi piedoti, kam </a:t>
            </a:r>
            <a:r>
              <a:rPr lang="lv-LV" sz="2400" b="1" i="1" dirty="0"/>
              <a:t>grēki nolīdzināti</a:t>
            </a:r>
            <a:r>
              <a:rPr lang="lv-LV" sz="2400" i="1" dirty="0"/>
              <a:t>! Svētīgs tas cilvēks, kam Tas Kungs </a:t>
            </a:r>
            <a:r>
              <a:rPr lang="lv-LV" sz="2400" b="1" i="1" dirty="0"/>
              <a:t>nepielīdzina</a:t>
            </a:r>
            <a:r>
              <a:rPr lang="lv-LV" sz="2400" i="1" dirty="0"/>
              <a:t> viņa </a:t>
            </a:r>
            <a:r>
              <a:rPr lang="lv-LV" sz="2400" b="1" i="1" dirty="0"/>
              <a:t>vainu</a:t>
            </a:r>
            <a:r>
              <a:rPr lang="lv-LV" sz="2400" dirty="0"/>
              <a:t>.” (Ps. 32:1–2)</a:t>
            </a:r>
          </a:p>
          <a:p>
            <a:pPr marL="342900" indent="-342900" algn="just" eaLnBrk="1" hangingPunct="1">
              <a:spcBef>
                <a:spcPct val="20000"/>
              </a:spcBef>
              <a:buClr>
                <a:schemeClr val="tx2"/>
              </a:buClr>
              <a:buFontTx/>
              <a:buChar char="•"/>
            </a:pPr>
            <a:r>
              <a:rPr lang="lv-LV" sz="2400" dirty="0"/>
              <a:t>“Jo </a:t>
            </a:r>
            <a:r>
              <a:rPr lang="lv-LV" sz="2400" b="1" dirty="0"/>
              <a:t>no žēlastības </a:t>
            </a:r>
            <a:r>
              <a:rPr lang="lv-LV" sz="2400" dirty="0"/>
              <a:t>jūs esat</a:t>
            </a:r>
            <a:r>
              <a:rPr lang="lv-LV" sz="2400" b="1" dirty="0"/>
              <a:t> pestīti ticībā</a:t>
            </a:r>
            <a:r>
              <a:rPr lang="lv-LV" sz="2400" dirty="0"/>
              <a:t>, un tas nav no jums, tā ir </a:t>
            </a:r>
            <a:r>
              <a:rPr lang="lv-LV" sz="2400" b="1" dirty="0"/>
              <a:t>Dieva dāvana</a:t>
            </a:r>
            <a:r>
              <a:rPr lang="lv-LV" sz="2400" dirty="0"/>
              <a:t>. Ne ar darbiem, lai neviens nelielītos.” (Ef. 2:8–9)</a:t>
            </a:r>
            <a:endParaRPr lang="en-US" sz="2400" dirty="0"/>
          </a:p>
          <a:p>
            <a:pPr marL="342900" indent="-342900" eaLnBrk="1" hangingPunct="1">
              <a:spcBef>
                <a:spcPct val="20000"/>
              </a:spcBef>
              <a:buClr>
                <a:schemeClr val="tx2"/>
              </a:buClr>
              <a:buFontTx/>
              <a:buChar char="•"/>
            </a:pPr>
            <a:r>
              <a:rPr lang="lv-LV" sz="2400" dirty="0"/>
              <a:t>„Šī </a:t>
            </a:r>
            <a:r>
              <a:rPr lang="lv-LV" sz="2400" b="1" dirty="0"/>
              <a:t>Dieva taisnība</a:t>
            </a:r>
            <a:r>
              <a:rPr lang="lv-LV" sz="2400" dirty="0"/>
              <a:t> dota ticībā uz Jēzu Kristu </a:t>
            </a:r>
            <a:r>
              <a:rPr lang="lv-LV" sz="2400" b="1" dirty="0"/>
              <a:t>visiem, kas tic</a:t>
            </a:r>
            <a:r>
              <a:rPr lang="lv-LV" sz="2400" dirty="0"/>
              <a:t>.” (Rom.3:22)</a:t>
            </a:r>
            <a:endParaRPr lang="lv-LV" sz="2000" u="sng" dirty="0"/>
          </a:p>
        </p:txBody>
      </p:sp>
      <p:sp>
        <p:nvSpPr>
          <p:cNvPr id="37896" name="Rectangle 8"/>
          <p:cNvSpPr>
            <a:spLocks noGrp="1" noChangeArrowheads="1"/>
          </p:cNvSpPr>
          <p:nvPr>
            <p:ph type="title"/>
          </p:nvPr>
        </p:nvSpPr>
        <p:spPr>
          <a:xfrm>
            <a:off x="0" y="0"/>
            <a:ext cx="9324975" cy="549275"/>
          </a:xfrm>
        </p:spPr>
        <p:txBody>
          <a:bodyPr/>
          <a:lstStyle/>
          <a:p>
            <a:pPr marL="762000" indent="-762000" eaLnBrk="1" hangingPunct="1">
              <a:defRPr/>
            </a:pPr>
            <a:r>
              <a:rPr lang="lv-LV" sz="2800" b="1" dirty="0" smtClean="0">
                <a:solidFill>
                  <a:schemeClr val="tx1"/>
                </a:solidFill>
              </a:rPr>
              <a:t>Vai ar labajiem darbiem var izpelnīties glābšanu?</a:t>
            </a:r>
            <a:r>
              <a:rPr lang="en-US" sz="2800" b="1" dirty="0" smtClean="0">
                <a:solidFill>
                  <a:schemeClr val="tx1"/>
                </a:solidFill>
              </a:rPr>
              <a:t> </a:t>
            </a:r>
            <a:r>
              <a:rPr lang="lv-LV" sz="2800" b="1" dirty="0" smtClean="0">
                <a:solidFill>
                  <a:schemeClr val="tx1"/>
                </a:solidFill>
              </a:rPr>
              <a:t>- NĒ</a:t>
            </a:r>
            <a:endParaRPr lang="en-US" sz="2800" b="1" dirty="0" smtClean="0">
              <a:solidFill>
                <a:schemeClr val="tx1"/>
              </a:solidFill>
            </a:endParaRPr>
          </a:p>
        </p:txBody>
      </p:sp>
      <p:sp>
        <p:nvSpPr>
          <p:cNvPr id="37897" name="Rectangle 9"/>
          <p:cNvSpPr>
            <a:spLocks noChangeArrowheads="1"/>
          </p:cNvSpPr>
          <p:nvPr/>
        </p:nvSpPr>
        <p:spPr bwMode="auto">
          <a:xfrm>
            <a:off x="0" y="549275"/>
            <a:ext cx="9144000" cy="830263"/>
          </a:xfrm>
          <a:prstGeom prst="rect">
            <a:avLst/>
          </a:prstGeom>
          <a:noFill/>
          <a:ln w="9525">
            <a:noFill/>
            <a:miter lim="800000"/>
            <a:headEnd/>
            <a:tailEnd/>
          </a:ln>
        </p:spPr>
        <p:txBody>
          <a:bodyPr>
            <a:spAutoFit/>
          </a:bodyPr>
          <a:lstStyle/>
          <a:p>
            <a:r>
              <a:rPr lang="lv-LV" sz="2400" dirty="0"/>
              <a:t>„</a:t>
            </a:r>
            <a:r>
              <a:rPr lang="lv-LV" sz="2400" i="1" dirty="0"/>
              <a:t>Jo </a:t>
            </a:r>
            <a:r>
              <a:rPr lang="lv-LV" sz="2400" b="1" i="1" dirty="0"/>
              <a:t>ar bauslības darbiem </a:t>
            </a:r>
            <a:r>
              <a:rPr lang="lv-LV" sz="2400" i="1" dirty="0"/>
              <a:t>neviens cilvēks</a:t>
            </a:r>
            <a:r>
              <a:rPr lang="lv-LV" sz="2400" b="1" i="1" dirty="0"/>
              <a:t> nevar kļūt attaisnots</a:t>
            </a:r>
            <a:r>
              <a:rPr lang="lv-LV" sz="2400" i="1" dirty="0"/>
              <a:t> Viņa priekšā. Jo bauslība dod - grēka atziņu</a:t>
            </a:r>
            <a:r>
              <a:rPr lang="lv-LV" sz="2400" dirty="0"/>
              <a:t>.” </a:t>
            </a:r>
            <a:r>
              <a:rPr lang="lv-LV" sz="2000" dirty="0"/>
              <a:t>(Rom.3:20)</a:t>
            </a:r>
          </a:p>
        </p:txBody>
      </p:sp>
      <p:pic>
        <p:nvPicPr>
          <p:cNvPr id="37898" name="Picture 10" descr="pavils"/>
          <p:cNvPicPr>
            <a:picLocks noChangeAspect="1" noChangeArrowheads="1"/>
          </p:cNvPicPr>
          <p:nvPr/>
        </p:nvPicPr>
        <p:blipFill>
          <a:blip r:embed="rId2" cstate="print"/>
          <a:srcRect/>
          <a:stretch>
            <a:fillRect/>
          </a:stretch>
        </p:blipFill>
        <p:spPr bwMode="auto">
          <a:xfrm>
            <a:off x="7596188" y="2205038"/>
            <a:ext cx="1646237" cy="41830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896"/>
                                        </p:tgtEl>
                                        <p:attrNameLst>
                                          <p:attrName>style.visibility</p:attrName>
                                        </p:attrNameLst>
                                      </p:cBhvr>
                                      <p:to>
                                        <p:strVal val="visible"/>
                                      </p:to>
                                    </p:set>
                                    <p:anim calcmode="lin" valueType="num">
                                      <p:cBhvr additive="base">
                                        <p:cTn id="7" dur="500" fill="hold"/>
                                        <p:tgtEl>
                                          <p:spTgt spid="37896"/>
                                        </p:tgtEl>
                                        <p:attrNameLst>
                                          <p:attrName>ppt_x</p:attrName>
                                        </p:attrNameLst>
                                      </p:cBhvr>
                                      <p:tavLst>
                                        <p:tav tm="0">
                                          <p:val>
                                            <p:strVal val="#ppt_x"/>
                                          </p:val>
                                        </p:tav>
                                        <p:tav tm="100000">
                                          <p:val>
                                            <p:strVal val="#ppt_x"/>
                                          </p:val>
                                        </p:tav>
                                      </p:tavLst>
                                    </p:anim>
                                    <p:anim calcmode="lin" valueType="num">
                                      <p:cBhvr additive="base">
                                        <p:cTn id="8" dur="500" fill="hold"/>
                                        <p:tgtEl>
                                          <p:spTgt spid="3789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4" presetClass="entr" presetSubtype="16" fill="hold" grpId="0" nodeType="afterEffect">
                                  <p:stCondLst>
                                    <p:cond delay="0"/>
                                  </p:stCondLst>
                                  <p:childTnLst>
                                    <p:set>
                                      <p:cBhvr>
                                        <p:cTn id="11" dur="1" fill="hold">
                                          <p:stCondLst>
                                            <p:cond delay="0"/>
                                          </p:stCondLst>
                                        </p:cTn>
                                        <p:tgtEl>
                                          <p:spTgt spid="37897"/>
                                        </p:tgtEl>
                                        <p:attrNameLst>
                                          <p:attrName>style.visibility</p:attrName>
                                        </p:attrNameLst>
                                      </p:cBhvr>
                                      <p:to>
                                        <p:strVal val="visible"/>
                                      </p:to>
                                    </p:set>
                                    <p:animEffect transition="in" filter="box(in)">
                                      <p:cBhvr>
                                        <p:cTn id="12" dur="500"/>
                                        <p:tgtEl>
                                          <p:spTgt spid="37897"/>
                                        </p:tgtEl>
                                      </p:cBhvr>
                                    </p:animEffect>
                                  </p:childTnLst>
                                </p:cTn>
                              </p:par>
                            </p:childTnLst>
                          </p:cTn>
                        </p:par>
                        <p:par>
                          <p:cTn id="13" fill="hold" nodeType="withGroup">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37892"/>
                                        </p:tgtEl>
                                        <p:attrNameLst>
                                          <p:attrName>style.visibility</p:attrName>
                                        </p:attrNameLst>
                                      </p:cBhvr>
                                      <p:to>
                                        <p:strVal val="visible"/>
                                      </p:to>
                                    </p:set>
                                    <p:anim calcmode="lin" valueType="num">
                                      <p:cBhvr additive="base">
                                        <p:cTn id="16" dur="500" fill="hold"/>
                                        <p:tgtEl>
                                          <p:spTgt spid="37892"/>
                                        </p:tgtEl>
                                        <p:attrNameLst>
                                          <p:attrName>ppt_x</p:attrName>
                                        </p:attrNameLst>
                                      </p:cBhvr>
                                      <p:tavLst>
                                        <p:tav tm="0">
                                          <p:val>
                                            <p:strVal val="#ppt_x"/>
                                          </p:val>
                                        </p:tav>
                                        <p:tav tm="100000">
                                          <p:val>
                                            <p:strVal val="#ppt_x"/>
                                          </p:val>
                                        </p:tav>
                                      </p:tavLst>
                                    </p:anim>
                                    <p:anim calcmode="lin" valueType="num">
                                      <p:cBhvr additive="base">
                                        <p:cTn id="17" dur="500" fill="hold"/>
                                        <p:tgtEl>
                                          <p:spTgt spid="37892"/>
                                        </p:tgtEl>
                                        <p:attrNameLst>
                                          <p:attrName>ppt_y</p:attrName>
                                        </p:attrNameLst>
                                      </p:cBhvr>
                                      <p:tavLst>
                                        <p:tav tm="0">
                                          <p:val>
                                            <p:strVal val="1+#ppt_h/2"/>
                                          </p:val>
                                        </p:tav>
                                        <p:tav tm="100000">
                                          <p:val>
                                            <p:strVal val="#ppt_y"/>
                                          </p:val>
                                        </p:tav>
                                      </p:tavLst>
                                    </p:anim>
                                  </p:childTnLst>
                                </p:cTn>
                              </p:par>
                              <p:par>
                                <p:cTn id="18" presetID="3" presetClass="entr" presetSubtype="10" fill="hold" nodeType="withEffect">
                                  <p:stCondLst>
                                    <p:cond delay="0"/>
                                  </p:stCondLst>
                                  <p:childTnLst>
                                    <p:set>
                                      <p:cBhvr>
                                        <p:cTn id="19" dur="1" fill="hold">
                                          <p:stCondLst>
                                            <p:cond delay="0"/>
                                          </p:stCondLst>
                                        </p:cTn>
                                        <p:tgtEl>
                                          <p:spTgt spid="37898"/>
                                        </p:tgtEl>
                                        <p:attrNameLst>
                                          <p:attrName>style.visibility</p:attrName>
                                        </p:attrNameLst>
                                      </p:cBhvr>
                                      <p:to>
                                        <p:strVal val="visible"/>
                                      </p:to>
                                    </p:set>
                                    <p:animEffect transition="in" filter="blinds(horizontal)">
                                      <p:cBhvr>
                                        <p:cTn id="20" dur="500"/>
                                        <p:tgtEl>
                                          <p:spTgt spid="37898"/>
                                        </p:tgtEl>
                                      </p:cBhvr>
                                    </p:animEffect>
                                  </p:childTnLst>
                                </p:cTn>
                              </p:par>
                            </p:childTnLst>
                          </p:cTn>
                        </p:par>
                        <p:par>
                          <p:cTn id="21" fill="hold" nodeType="afterGroup">
                            <p:stCondLst>
                              <p:cond delay="1500"/>
                            </p:stCondLst>
                            <p:childTnLst>
                              <p:par>
                                <p:cTn id="22" presetID="9" presetClass="entr" presetSubtype="0" fill="hold" grpId="0" nodeType="afterEffect">
                                  <p:stCondLst>
                                    <p:cond delay="0"/>
                                  </p:stCondLst>
                                  <p:childTnLst>
                                    <p:set>
                                      <p:cBhvr>
                                        <p:cTn id="23" dur="1" fill="hold">
                                          <p:stCondLst>
                                            <p:cond delay="0"/>
                                          </p:stCondLst>
                                        </p:cTn>
                                        <p:tgtEl>
                                          <p:spTgt spid="37893">
                                            <p:txEl>
                                              <p:pRg st="0" end="0"/>
                                            </p:txEl>
                                          </p:spTgt>
                                        </p:tgtEl>
                                        <p:attrNameLst>
                                          <p:attrName>style.visibility</p:attrName>
                                        </p:attrNameLst>
                                      </p:cBhvr>
                                      <p:to>
                                        <p:strVal val="visible"/>
                                      </p:to>
                                    </p:set>
                                    <p:animEffect transition="in" filter="dissolve">
                                      <p:cBhvr>
                                        <p:cTn id="24" dur="500"/>
                                        <p:tgtEl>
                                          <p:spTgt spid="37893">
                                            <p:txEl>
                                              <p:pRg st="0" end="0"/>
                                            </p:txEl>
                                          </p:spTgt>
                                        </p:tgtEl>
                                      </p:cBhvr>
                                    </p:animEffect>
                                  </p:childTnLst>
                                </p:cTn>
                              </p:par>
                            </p:childTnLst>
                          </p:cTn>
                        </p:par>
                        <p:par>
                          <p:cTn id="25" fill="hold" nodeType="afterGroup">
                            <p:stCondLst>
                              <p:cond delay="2000"/>
                            </p:stCondLst>
                            <p:childTnLst>
                              <p:par>
                                <p:cTn id="26" presetID="9" presetClass="entr" presetSubtype="0" fill="hold" grpId="0" nodeType="afterEffect">
                                  <p:stCondLst>
                                    <p:cond delay="0"/>
                                  </p:stCondLst>
                                  <p:childTnLst>
                                    <p:set>
                                      <p:cBhvr>
                                        <p:cTn id="27" dur="1" fill="hold">
                                          <p:stCondLst>
                                            <p:cond delay="0"/>
                                          </p:stCondLst>
                                        </p:cTn>
                                        <p:tgtEl>
                                          <p:spTgt spid="37893">
                                            <p:txEl>
                                              <p:pRg st="1" end="1"/>
                                            </p:txEl>
                                          </p:spTgt>
                                        </p:tgtEl>
                                        <p:attrNameLst>
                                          <p:attrName>style.visibility</p:attrName>
                                        </p:attrNameLst>
                                      </p:cBhvr>
                                      <p:to>
                                        <p:strVal val="visible"/>
                                      </p:to>
                                    </p:set>
                                    <p:animEffect transition="in" filter="dissolve">
                                      <p:cBhvr>
                                        <p:cTn id="28" dur="500"/>
                                        <p:tgtEl>
                                          <p:spTgt spid="37893">
                                            <p:txEl>
                                              <p:pRg st="1" end="1"/>
                                            </p:txEl>
                                          </p:spTgt>
                                        </p:tgtEl>
                                      </p:cBhvr>
                                    </p:animEffect>
                                  </p:childTnLst>
                                </p:cTn>
                              </p:par>
                            </p:childTnLst>
                          </p:cTn>
                        </p:par>
                        <p:par>
                          <p:cTn id="29" fill="hold" nodeType="afterGroup">
                            <p:stCondLst>
                              <p:cond delay="2500"/>
                            </p:stCondLst>
                            <p:childTnLst>
                              <p:par>
                                <p:cTn id="30" presetID="9" presetClass="entr" presetSubtype="0" fill="hold" grpId="0" nodeType="afterEffect">
                                  <p:stCondLst>
                                    <p:cond delay="0"/>
                                  </p:stCondLst>
                                  <p:childTnLst>
                                    <p:set>
                                      <p:cBhvr>
                                        <p:cTn id="31" dur="1" fill="hold">
                                          <p:stCondLst>
                                            <p:cond delay="0"/>
                                          </p:stCondLst>
                                        </p:cTn>
                                        <p:tgtEl>
                                          <p:spTgt spid="37893">
                                            <p:txEl>
                                              <p:pRg st="2" end="2"/>
                                            </p:txEl>
                                          </p:spTgt>
                                        </p:tgtEl>
                                        <p:attrNameLst>
                                          <p:attrName>style.visibility</p:attrName>
                                        </p:attrNameLst>
                                      </p:cBhvr>
                                      <p:to>
                                        <p:strVal val="visible"/>
                                      </p:to>
                                    </p:set>
                                    <p:animEffect transition="in" filter="dissolve">
                                      <p:cBhvr>
                                        <p:cTn id="32" dur="500"/>
                                        <p:tgtEl>
                                          <p:spTgt spid="37893">
                                            <p:txEl>
                                              <p:pRg st="2" end="2"/>
                                            </p:txEl>
                                          </p:spTgt>
                                        </p:tgtEl>
                                      </p:cBhvr>
                                    </p:animEffect>
                                  </p:childTnLst>
                                </p:cTn>
                              </p:par>
                            </p:childTnLst>
                          </p:cTn>
                        </p:par>
                        <p:par>
                          <p:cTn id="33" fill="hold" nodeType="afterGroup">
                            <p:stCondLst>
                              <p:cond delay="3000"/>
                            </p:stCondLst>
                            <p:childTnLst>
                              <p:par>
                                <p:cTn id="34" presetID="9" presetClass="entr" presetSubtype="0" fill="hold" grpId="0" nodeType="afterEffect">
                                  <p:stCondLst>
                                    <p:cond delay="0"/>
                                  </p:stCondLst>
                                  <p:childTnLst>
                                    <p:set>
                                      <p:cBhvr>
                                        <p:cTn id="35" dur="1" fill="hold">
                                          <p:stCondLst>
                                            <p:cond delay="0"/>
                                          </p:stCondLst>
                                        </p:cTn>
                                        <p:tgtEl>
                                          <p:spTgt spid="37893">
                                            <p:txEl>
                                              <p:pRg st="3" end="3"/>
                                            </p:txEl>
                                          </p:spTgt>
                                        </p:tgtEl>
                                        <p:attrNameLst>
                                          <p:attrName>style.visibility</p:attrName>
                                        </p:attrNameLst>
                                      </p:cBhvr>
                                      <p:to>
                                        <p:strVal val="visible"/>
                                      </p:to>
                                    </p:set>
                                    <p:animEffect transition="in" filter="dissolve">
                                      <p:cBhvr>
                                        <p:cTn id="36" dur="500"/>
                                        <p:tgtEl>
                                          <p:spTgt spid="37893">
                                            <p:txEl>
                                              <p:pRg st="3" end="3"/>
                                            </p:txEl>
                                          </p:spTgt>
                                        </p:tgtEl>
                                      </p:cBhvr>
                                    </p:animEffect>
                                  </p:childTnLst>
                                </p:cTn>
                              </p:par>
                            </p:childTnLst>
                          </p:cTn>
                        </p:par>
                        <p:par>
                          <p:cTn id="37" fill="hold" nodeType="afterGroup">
                            <p:stCondLst>
                              <p:cond delay="3500"/>
                            </p:stCondLst>
                            <p:childTnLst>
                              <p:par>
                                <p:cTn id="38" presetID="9" presetClass="entr" presetSubtype="0" fill="hold" grpId="0" nodeType="afterEffect">
                                  <p:stCondLst>
                                    <p:cond delay="0"/>
                                  </p:stCondLst>
                                  <p:childTnLst>
                                    <p:set>
                                      <p:cBhvr>
                                        <p:cTn id="39" dur="1" fill="hold">
                                          <p:stCondLst>
                                            <p:cond delay="0"/>
                                          </p:stCondLst>
                                        </p:cTn>
                                        <p:tgtEl>
                                          <p:spTgt spid="37893">
                                            <p:txEl>
                                              <p:pRg st="4" end="4"/>
                                            </p:txEl>
                                          </p:spTgt>
                                        </p:tgtEl>
                                        <p:attrNameLst>
                                          <p:attrName>style.visibility</p:attrName>
                                        </p:attrNameLst>
                                      </p:cBhvr>
                                      <p:to>
                                        <p:strVal val="visible"/>
                                      </p:to>
                                    </p:set>
                                    <p:animEffect transition="in" filter="dissolve">
                                      <p:cBhvr>
                                        <p:cTn id="40" dur="500"/>
                                        <p:tgtEl>
                                          <p:spTgt spid="3789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p:bldP spid="37893" grpId="0" build="p"/>
      <p:bldP spid="37896" grpId="0"/>
      <p:bldP spid="3789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0"/>
            <a:ext cx="9072563" cy="1071563"/>
          </a:xfrm>
        </p:spPr>
        <p:txBody>
          <a:bodyPr/>
          <a:lstStyle/>
          <a:p>
            <a:pPr eaLnBrk="1" hangingPunct="1"/>
            <a:r>
              <a:rPr lang="lv-LV" sz="4800" b="1" kern="1200" dirty="0" smtClean="0">
                <a:solidFill>
                  <a:schemeClr val="tx1"/>
                </a:solidFill>
              </a:rPr>
              <a:t>Pēdējā tiesa</a:t>
            </a:r>
          </a:p>
        </p:txBody>
      </p:sp>
      <p:sp>
        <p:nvSpPr>
          <p:cNvPr id="3078" name="Slide Number Placeholder 5"/>
          <p:cNvSpPr>
            <a:spLocks noGrp="1"/>
          </p:cNvSpPr>
          <p:nvPr>
            <p:ph type="sldNum" sz="quarter" idx="12"/>
          </p:nvPr>
        </p:nvSpPr>
        <p:spPr>
          <a:noFill/>
        </p:spPr>
        <p:txBody>
          <a:bodyPr/>
          <a:lstStyle/>
          <a:p>
            <a:fld id="{527C7BE8-6594-46D8-8C8C-899CBFEAA987}" type="slidenum">
              <a:rPr lang="lv-LV" smtClean="0"/>
              <a:pPr/>
              <a:t>11</a:t>
            </a:fld>
            <a:endParaRPr lang="lv-LV" smtClean="0"/>
          </a:p>
        </p:txBody>
      </p:sp>
      <p:pic>
        <p:nvPicPr>
          <p:cNvPr id="3082" name="Picture 10" descr="golden city of Heaven image"/>
          <p:cNvPicPr>
            <a:picLocks noChangeAspect="1" noChangeArrowheads="1"/>
          </p:cNvPicPr>
          <p:nvPr/>
        </p:nvPicPr>
        <p:blipFill>
          <a:blip r:embed="rId2" cstate="print"/>
          <a:srcRect/>
          <a:stretch>
            <a:fillRect/>
          </a:stretch>
        </p:blipFill>
        <p:spPr bwMode="auto">
          <a:xfrm>
            <a:off x="4429124" y="2827513"/>
            <a:ext cx="4714876" cy="4030487"/>
          </a:xfrm>
          <a:prstGeom prst="rect">
            <a:avLst/>
          </a:prstGeom>
          <a:ln>
            <a:noFill/>
          </a:ln>
          <a:effectLst>
            <a:softEdge rad="112500"/>
          </a:effectLst>
        </p:spPr>
      </p:pic>
      <p:pic>
        <p:nvPicPr>
          <p:cNvPr id="7" name="Picture 2" descr="Attēlu rezultāti vaicājumam “hell”&quot;"/>
          <p:cNvPicPr>
            <a:picLocks noChangeAspect="1" noChangeArrowheads="1"/>
          </p:cNvPicPr>
          <p:nvPr/>
        </p:nvPicPr>
        <p:blipFill>
          <a:blip r:embed="rId3" cstate="print"/>
          <a:srcRect/>
          <a:stretch>
            <a:fillRect/>
          </a:stretch>
        </p:blipFill>
        <p:spPr bwMode="auto">
          <a:xfrm>
            <a:off x="0" y="2762878"/>
            <a:ext cx="4429124" cy="4095122"/>
          </a:xfrm>
          <a:prstGeom prst="rect">
            <a:avLst/>
          </a:prstGeom>
          <a:ln>
            <a:noFill/>
          </a:ln>
          <a:effectLst>
            <a:softEdge rad="112500"/>
          </a:effectLst>
        </p:spPr>
      </p:pic>
      <p:sp>
        <p:nvSpPr>
          <p:cNvPr id="8" name="Rectangle 3"/>
          <p:cNvSpPr txBox="1">
            <a:spLocks noChangeArrowheads="1"/>
          </p:cNvSpPr>
          <p:nvPr/>
        </p:nvSpPr>
        <p:spPr bwMode="auto">
          <a:xfrm>
            <a:off x="0" y="1214422"/>
            <a:ext cx="4572000" cy="3095625"/>
          </a:xfrm>
          <a:prstGeom prst="rect">
            <a:avLst/>
          </a:prstGeom>
          <a:noFill/>
          <a:ln w="9525">
            <a:noFill/>
            <a:miter lim="800000"/>
            <a:headEnd/>
            <a:tailEnd/>
          </a:ln>
        </p:spPr>
        <p:txBody>
          <a:bodyPr/>
          <a:lstStyle/>
          <a:p>
            <a:pPr marL="342900" indent="-342900">
              <a:lnSpc>
                <a:spcPct val="80000"/>
              </a:lnSpc>
              <a:spcBef>
                <a:spcPct val="20000"/>
              </a:spcBef>
              <a:defRPr/>
            </a:pPr>
            <a:r>
              <a:rPr lang="lv-LV" sz="2800" b="1" kern="0" dirty="0" smtClean="0">
                <a:latin typeface="+mn-lt"/>
              </a:rPr>
              <a:t>Elle</a:t>
            </a:r>
            <a:endParaRPr lang="lv-LV" sz="2800" b="1" kern="0" dirty="0">
              <a:latin typeface="+mn-lt"/>
            </a:endParaRPr>
          </a:p>
          <a:p>
            <a:pPr marL="342900" indent="-342900">
              <a:lnSpc>
                <a:spcPct val="80000"/>
              </a:lnSpc>
              <a:spcBef>
                <a:spcPct val="20000"/>
              </a:spcBef>
              <a:buFont typeface="Wingdings" pitchFamily="2" charset="2"/>
              <a:buChar char="§"/>
              <a:defRPr/>
            </a:pPr>
            <a:r>
              <a:rPr lang="lv-LV" sz="2600" kern="0" dirty="0" smtClean="0">
                <a:latin typeface="+mn-lt"/>
              </a:rPr>
              <a:t>Ļaundariem</a:t>
            </a:r>
          </a:p>
          <a:p>
            <a:pPr marL="342900" indent="-342900">
              <a:lnSpc>
                <a:spcPct val="80000"/>
              </a:lnSpc>
              <a:spcBef>
                <a:spcPct val="20000"/>
              </a:spcBef>
              <a:buFont typeface="Wingdings" pitchFamily="2" charset="2"/>
              <a:buChar char="§"/>
              <a:defRPr/>
            </a:pPr>
            <a:r>
              <a:rPr lang="lv-LV" sz="2600" kern="0" dirty="0" smtClean="0">
                <a:latin typeface="+mn-lt"/>
              </a:rPr>
              <a:t>Neticīgajiem grēciniekiem</a:t>
            </a:r>
          </a:p>
          <a:p>
            <a:pPr marL="342900" indent="-342900">
              <a:lnSpc>
                <a:spcPct val="80000"/>
              </a:lnSpc>
              <a:spcBef>
                <a:spcPct val="20000"/>
              </a:spcBef>
              <a:buFont typeface="Wingdings" pitchFamily="2" charset="2"/>
              <a:buChar char="§"/>
              <a:defRPr/>
            </a:pPr>
            <a:r>
              <a:rPr lang="lv-LV" sz="2600" kern="0" dirty="0" smtClean="0">
                <a:latin typeface="+mn-lt"/>
              </a:rPr>
              <a:t>Elku dievu pielūdzējiem</a:t>
            </a:r>
          </a:p>
          <a:p>
            <a:pPr marL="342900" indent="-342900">
              <a:lnSpc>
                <a:spcPct val="80000"/>
              </a:lnSpc>
              <a:spcBef>
                <a:spcPct val="20000"/>
              </a:spcBef>
              <a:buFont typeface="Wingdings" pitchFamily="2" charset="2"/>
              <a:buChar char="§"/>
              <a:defRPr/>
            </a:pPr>
            <a:endParaRPr lang="lv-LV" sz="2600" kern="0" dirty="0" smtClean="0">
              <a:latin typeface="+mn-lt"/>
            </a:endParaRPr>
          </a:p>
          <a:p>
            <a:pPr marL="342900" indent="-342900">
              <a:lnSpc>
                <a:spcPct val="80000"/>
              </a:lnSpc>
              <a:spcBef>
                <a:spcPct val="20000"/>
              </a:spcBef>
              <a:buFont typeface="Wingdings" pitchFamily="2" charset="2"/>
              <a:buChar char="§"/>
              <a:defRPr/>
            </a:pPr>
            <a:endParaRPr lang="lv-LV" sz="2600" kern="0" dirty="0" smtClean="0">
              <a:latin typeface="+mn-lt"/>
            </a:endParaRPr>
          </a:p>
        </p:txBody>
      </p:sp>
      <p:sp>
        <p:nvSpPr>
          <p:cNvPr id="9" name="Rectangle 3"/>
          <p:cNvSpPr txBox="1">
            <a:spLocks noChangeArrowheads="1"/>
          </p:cNvSpPr>
          <p:nvPr/>
        </p:nvSpPr>
        <p:spPr bwMode="auto">
          <a:xfrm>
            <a:off x="4572000" y="1285860"/>
            <a:ext cx="4572000" cy="1928826"/>
          </a:xfrm>
          <a:prstGeom prst="rect">
            <a:avLst/>
          </a:prstGeom>
          <a:noFill/>
          <a:ln w="9525">
            <a:noFill/>
            <a:miter lim="800000"/>
            <a:headEnd/>
            <a:tailEnd/>
          </a:ln>
        </p:spPr>
        <p:txBody>
          <a:bodyPr/>
          <a:lstStyle/>
          <a:p>
            <a:pPr marL="342900" indent="-342900">
              <a:lnSpc>
                <a:spcPct val="80000"/>
              </a:lnSpc>
              <a:spcBef>
                <a:spcPct val="20000"/>
              </a:spcBef>
              <a:defRPr/>
            </a:pPr>
            <a:r>
              <a:rPr lang="lv-LV" sz="2800" b="1" kern="0" dirty="0" smtClean="0">
                <a:latin typeface="+mn-lt"/>
              </a:rPr>
              <a:t>Debesu valstība</a:t>
            </a:r>
          </a:p>
          <a:p>
            <a:pPr marL="342900" indent="-342900">
              <a:lnSpc>
                <a:spcPct val="80000"/>
              </a:lnSpc>
              <a:spcBef>
                <a:spcPct val="20000"/>
              </a:spcBef>
              <a:buFont typeface="Wingdings" pitchFamily="2" charset="2"/>
              <a:buChar char="§"/>
              <a:defRPr/>
            </a:pPr>
            <a:r>
              <a:rPr lang="lv-LV" sz="2600" kern="0" dirty="0" smtClean="0">
                <a:latin typeface="+mn-lt"/>
              </a:rPr>
              <a:t>Dieva bērniem</a:t>
            </a:r>
          </a:p>
          <a:p>
            <a:pPr marL="342900" indent="-342900">
              <a:lnSpc>
                <a:spcPct val="80000"/>
              </a:lnSpc>
              <a:spcBef>
                <a:spcPct val="20000"/>
              </a:spcBef>
              <a:buFont typeface="Wingdings" pitchFamily="2" charset="2"/>
              <a:buChar char="§"/>
              <a:defRPr/>
            </a:pPr>
            <a:r>
              <a:rPr lang="lv-LV" sz="2600" kern="0" dirty="0" smtClean="0">
                <a:latin typeface="+mn-lt"/>
              </a:rPr>
              <a:t>Ticīgajiem / Kristiešiem</a:t>
            </a:r>
          </a:p>
          <a:p>
            <a:pPr marL="342900" indent="-342900">
              <a:lnSpc>
                <a:spcPct val="80000"/>
              </a:lnSpc>
              <a:spcBef>
                <a:spcPct val="20000"/>
              </a:spcBef>
              <a:buFont typeface="Wingdings" pitchFamily="2" charset="2"/>
              <a:buChar char="§"/>
              <a:defRPr/>
            </a:pPr>
            <a:r>
              <a:rPr lang="lv-LV" sz="2600" kern="0" dirty="0" smtClean="0">
                <a:latin typeface="+mn-lt"/>
              </a:rPr>
              <a:t>Kas tic uz Jēzu Kristu</a:t>
            </a:r>
          </a:p>
          <a:p>
            <a:pPr marL="342900" indent="-342900">
              <a:lnSpc>
                <a:spcPct val="80000"/>
              </a:lnSpc>
              <a:spcBef>
                <a:spcPct val="20000"/>
              </a:spcBef>
              <a:buFont typeface="Wingdings" pitchFamily="2" charset="2"/>
              <a:buChar char="§"/>
              <a:defRPr/>
            </a:pPr>
            <a:endParaRPr lang="lv-LV" sz="3600" kern="0" dirty="0">
              <a:latin typeface="+mn-lt"/>
            </a:endParaRPr>
          </a:p>
        </p:txBody>
      </p:sp>
      <p:pic>
        <p:nvPicPr>
          <p:cNvPr id="10" name="Picture 4" descr="BIBLE016"/>
          <p:cNvPicPr>
            <a:picLocks noChangeAspect="1" noChangeArrowheads="1"/>
          </p:cNvPicPr>
          <p:nvPr/>
        </p:nvPicPr>
        <p:blipFill>
          <a:blip r:embed="rId4" cstate="print"/>
          <a:srcRect/>
          <a:stretch>
            <a:fillRect/>
          </a:stretch>
        </p:blipFill>
        <p:spPr bwMode="auto">
          <a:xfrm>
            <a:off x="7358082" y="285728"/>
            <a:ext cx="1643042" cy="1807346"/>
          </a:xfrm>
          <a:prstGeom prst="rect">
            <a:avLst/>
          </a:prstGeom>
          <a:noFill/>
          <a:ln w="9525">
            <a:noFill/>
            <a:miter lim="800000"/>
            <a:headEnd/>
            <a:tailEnd/>
          </a:ln>
        </p:spPr>
      </p:pic>
      <p:sp>
        <p:nvSpPr>
          <p:cNvPr id="11" name="Down Arrow 10"/>
          <p:cNvSpPr/>
          <p:nvPr/>
        </p:nvSpPr>
        <p:spPr>
          <a:xfrm rot="2277914">
            <a:off x="2287961" y="800144"/>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18938020">
            <a:off x="5368440" y="726096"/>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890" name="Picture 2" descr="Attēlu rezultāti vaicājumam “sin”&quot;"/>
          <p:cNvPicPr>
            <a:picLocks noChangeAspect="1" noChangeArrowheads="1"/>
          </p:cNvPicPr>
          <p:nvPr/>
        </p:nvPicPr>
        <p:blipFill>
          <a:blip r:embed="rId5" cstate="print"/>
          <a:srcRect/>
          <a:stretch>
            <a:fillRect/>
          </a:stretch>
        </p:blipFill>
        <p:spPr bwMode="auto">
          <a:xfrm>
            <a:off x="142844" y="0"/>
            <a:ext cx="1214486" cy="121448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7890"/>
                                        </p:tgtEl>
                                        <p:attrNameLst>
                                          <p:attrName>style.visibility</p:attrName>
                                        </p:attrNameLst>
                                      </p:cBhvr>
                                      <p:to>
                                        <p:strVal val="visible"/>
                                      </p:to>
                                    </p:set>
                                    <p:animEffect transition="in" filter="fade">
                                      <p:cBhvr>
                                        <p:cTn id="11" dur="2000"/>
                                        <p:tgtEl>
                                          <p:spTgt spid="3789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 calcmode="lin" valueType="num">
                                      <p:cBhvr additive="base">
                                        <p:cTn id="1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 calcmode="lin" valueType="num">
                                      <p:cBhvr additive="base">
                                        <p:cTn id="20"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 calcmode="lin" valueType="num">
                                      <p:cBhvr additive="base">
                                        <p:cTn id="2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 calcmode="lin" valueType="num">
                                      <p:cBhvr additive="base">
                                        <p:cTn id="30"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1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2000"/>
                                        <p:tgtEl>
                                          <p:spTgt spid="7"/>
                                        </p:tgtEl>
                                      </p:cBhvr>
                                    </p:animEffect>
                                  </p:childTnLst>
                                </p:cTn>
                              </p:par>
                              <p:par>
                                <p:cTn id="36" presetID="9" presetClass="entr" presetSubtype="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dissolve">
                                      <p:cBhvr>
                                        <p:cTn id="38" dur="500"/>
                                        <p:tgtEl>
                                          <p:spTgt spid="10"/>
                                        </p:tgtEl>
                                      </p:cBhvr>
                                    </p:animEffect>
                                  </p:childTnLst>
                                </p:cTn>
                              </p:par>
                            </p:childTnLst>
                          </p:cTn>
                        </p:par>
                        <p:par>
                          <p:cTn id="39" fill="hold">
                            <p:stCondLst>
                              <p:cond delay="6000"/>
                            </p:stCondLst>
                            <p:childTnLst>
                              <p:par>
                                <p:cTn id="40" presetID="2" presetClass="entr" presetSubtype="4" fill="hold" nodeType="afterEffect">
                                  <p:stCondLst>
                                    <p:cond delay="0"/>
                                  </p:stCondLst>
                                  <p:childTnLst>
                                    <p:set>
                                      <p:cBhvr>
                                        <p:cTn id="41" dur="1" fill="hold">
                                          <p:stCondLst>
                                            <p:cond delay="0"/>
                                          </p:stCondLst>
                                        </p:cTn>
                                        <p:tgtEl>
                                          <p:spTgt spid="9">
                                            <p:txEl>
                                              <p:pRg st="1" end="1"/>
                                            </p:txEl>
                                          </p:spTgt>
                                        </p:tgtEl>
                                        <p:attrNameLst>
                                          <p:attrName>style.visibility</p:attrName>
                                        </p:attrNameLst>
                                      </p:cBhvr>
                                      <p:to>
                                        <p:strVal val="visible"/>
                                      </p:to>
                                    </p:set>
                                    <p:anim calcmode="lin" valueType="num">
                                      <p:cBhvr additive="base">
                                        <p:cTn id="42"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44" fill="hold">
                            <p:stCondLst>
                              <p:cond delay="6500"/>
                            </p:stCondLst>
                            <p:childTnLst>
                              <p:par>
                                <p:cTn id="45" presetID="2" presetClass="entr" presetSubtype="4" fill="hold" nodeType="afterEffect">
                                  <p:stCondLst>
                                    <p:cond delay="0"/>
                                  </p:stCondLst>
                                  <p:childTnLst>
                                    <p:set>
                                      <p:cBhvr>
                                        <p:cTn id="46" dur="1" fill="hold">
                                          <p:stCondLst>
                                            <p:cond delay="0"/>
                                          </p:stCondLst>
                                        </p:cTn>
                                        <p:tgtEl>
                                          <p:spTgt spid="9">
                                            <p:txEl>
                                              <p:pRg st="2" end="2"/>
                                            </p:txEl>
                                          </p:spTgt>
                                        </p:tgtEl>
                                        <p:attrNameLst>
                                          <p:attrName>style.visibility</p:attrName>
                                        </p:attrNameLst>
                                      </p:cBhvr>
                                      <p:to>
                                        <p:strVal val="visible"/>
                                      </p:to>
                                    </p:set>
                                    <p:anim calcmode="lin" valueType="num">
                                      <p:cBhvr additive="base">
                                        <p:cTn id="4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par>
                          <p:cTn id="49" fill="hold">
                            <p:stCondLst>
                              <p:cond delay="7000"/>
                            </p:stCondLst>
                            <p:childTnLst>
                              <p:par>
                                <p:cTn id="50" presetID="2" presetClass="entr" presetSubtype="4" fill="hold" nodeType="afterEffect">
                                  <p:stCondLst>
                                    <p:cond delay="0"/>
                                  </p:stCondLst>
                                  <p:childTnLst>
                                    <p:set>
                                      <p:cBhvr>
                                        <p:cTn id="51" dur="1" fill="hold">
                                          <p:stCondLst>
                                            <p:cond delay="0"/>
                                          </p:stCondLst>
                                        </p:cTn>
                                        <p:tgtEl>
                                          <p:spTgt spid="9">
                                            <p:txEl>
                                              <p:pRg st="3" end="3"/>
                                            </p:txEl>
                                          </p:spTgt>
                                        </p:tgtEl>
                                        <p:attrNameLst>
                                          <p:attrName>style.visibility</p:attrName>
                                        </p:attrNameLst>
                                      </p:cBhvr>
                                      <p:to>
                                        <p:strVal val="visible"/>
                                      </p:to>
                                    </p:set>
                                    <p:anim calcmode="lin" valueType="num">
                                      <p:cBhvr additive="base">
                                        <p:cTn id="52"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par>
                          <p:cTn id="54" fill="hold">
                            <p:stCondLst>
                              <p:cond delay="7500"/>
                            </p:stCondLst>
                            <p:childTnLst>
                              <p:par>
                                <p:cTn id="55" presetID="10" presetClass="entr" presetSubtype="0" fill="hold" nodeType="afterEffect">
                                  <p:stCondLst>
                                    <p:cond delay="0"/>
                                  </p:stCondLst>
                                  <p:childTnLst>
                                    <p:set>
                                      <p:cBhvr>
                                        <p:cTn id="56" dur="1" fill="hold">
                                          <p:stCondLst>
                                            <p:cond delay="0"/>
                                          </p:stCondLst>
                                        </p:cTn>
                                        <p:tgtEl>
                                          <p:spTgt spid="3082"/>
                                        </p:tgtEl>
                                        <p:attrNameLst>
                                          <p:attrName>style.visibility</p:attrName>
                                        </p:attrNameLst>
                                      </p:cBhvr>
                                      <p:to>
                                        <p:strVal val="visible"/>
                                      </p:to>
                                    </p:set>
                                    <p:animEffect transition="in" filter="fade">
                                      <p:cBhvr>
                                        <p:cTn id="57" dur="2000"/>
                                        <p:tgtEl>
                                          <p:spTgt spid="3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5292725"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65175"/>
            <a:ext cx="5508625" cy="6186309"/>
          </a:xfrm>
          <a:prstGeom prst="rect">
            <a:avLst/>
          </a:prstGeom>
          <a:noFill/>
          <a:ln w="9525">
            <a:noFill/>
            <a:miter lim="800000"/>
            <a:headEnd/>
            <a:tailEnd/>
          </a:ln>
        </p:spPr>
        <p:txBody>
          <a:bodyPr>
            <a:spAutoFit/>
          </a:bodyPr>
          <a:lstStyle/>
          <a:p>
            <a:pPr>
              <a:buFontTx/>
              <a:buChar char="•"/>
            </a:pPr>
            <a:r>
              <a:rPr lang="lv-LV" sz="2800" dirty="0"/>
              <a:t>Tā nu mēs redzam cik </a:t>
            </a:r>
            <a:r>
              <a:rPr lang="lv-LV" sz="2800" b="1" dirty="0"/>
              <a:t>dārgu samaksu</a:t>
            </a:r>
            <a:r>
              <a:rPr lang="lv-LV" sz="2800" dirty="0"/>
              <a:t> </a:t>
            </a:r>
            <a:r>
              <a:rPr lang="lv-LV" sz="2800" b="1" dirty="0"/>
              <a:t>Dievam nācās maksāt</a:t>
            </a:r>
            <a:r>
              <a:rPr lang="lv-LV" sz="2800" dirty="0"/>
              <a:t>, lai </a:t>
            </a:r>
            <a:r>
              <a:rPr lang="lv-LV" sz="2800" b="1" dirty="0"/>
              <a:t>mēs </a:t>
            </a:r>
            <a:r>
              <a:rPr lang="lv-LV" sz="2800" dirty="0"/>
              <a:t>varētu </a:t>
            </a:r>
            <a:r>
              <a:rPr lang="lv-LV" sz="2800" b="1" dirty="0"/>
              <a:t>nonākt paradīzē</a:t>
            </a:r>
            <a:r>
              <a:rPr lang="lv-LV" sz="2800" dirty="0"/>
              <a:t>.</a:t>
            </a:r>
          </a:p>
          <a:p>
            <a:pPr>
              <a:buFontTx/>
              <a:buChar char="•"/>
            </a:pPr>
            <a:r>
              <a:rPr lang="lv-LV" sz="2800" b="1" dirty="0" smtClean="0"/>
              <a:t>2 ļaundari</a:t>
            </a:r>
            <a:r>
              <a:rPr lang="lv-LV" sz="2800" dirty="0" smtClean="0"/>
              <a:t> ir </a:t>
            </a:r>
            <a:r>
              <a:rPr lang="lv-LV" sz="2800" b="1" dirty="0" smtClean="0"/>
              <a:t>visi</a:t>
            </a:r>
            <a:r>
              <a:rPr lang="lv-LV" sz="2800" dirty="0" smtClean="0"/>
              <a:t> </a:t>
            </a:r>
            <a:r>
              <a:rPr lang="lv-LV" sz="2800" b="1" dirty="0" smtClean="0"/>
              <a:t>pasaules cilvēki</a:t>
            </a:r>
            <a:r>
              <a:rPr lang="lv-LV" sz="2800" dirty="0" smtClean="0"/>
              <a:t>, kas </a:t>
            </a:r>
            <a:r>
              <a:rPr lang="lv-LV" sz="2800" b="1" dirty="0" smtClean="0"/>
              <a:t>pēdējā tiesā</a:t>
            </a:r>
            <a:r>
              <a:rPr lang="lv-LV" sz="2800" dirty="0" smtClean="0"/>
              <a:t> tiks </a:t>
            </a:r>
            <a:r>
              <a:rPr lang="lv-LV" sz="2800" b="1" dirty="0" smtClean="0"/>
              <a:t>dalīti 2 daļās</a:t>
            </a:r>
            <a:r>
              <a:rPr lang="lv-LV" sz="2800" dirty="0" smtClean="0"/>
              <a:t>: </a:t>
            </a:r>
            <a:r>
              <a:rPr lang="lv-LV" sz="2800" b="1" dirty="0" smtClean="0"/>
              <a:t>vieni</a:t>
            </a:r>
            <a:r>
              <a:rPr lang="lv-LV" sz="2800" dirty="0" smtClean="0"/>
              <a:t>, kas </a:t>
            </a:r>
            <a:r>
              <a:rPr lang="lv-LV" sz="2800" b="1" dirty="0" smtClean="0"/>
              <a:t>iemantos</a:t>
            </a:r>
            <a:r>
              <a:rPr lang="lv-LV" sz="2800" dirty="0" smtClean="0"/>
              <a:t> debesu </a:t>
            </a:r>
            <a:r>
              <a:rPr lang="lv-LV" sz="2800" b="1" dirty="0" smtClean="0"/>
              <a:t>valstību</a:t>
            </a:r>
            <a:r>
              <a:rPr lang="lv-LV" sz="2800" dirty="0" smtClean="0"/>
              <a:t> un </a:t>
            </a:r>
            <a:r>
              <a:rPr lang="lv-LV" sz="2800" b="1" dirty="0" smtClean="0"/>
              <a:t>otri</a:t>
            </a:r>
            <a:r>
              <a:rPr lang="lv-LV" sz="2800" dirty="0" smtClean="0"/>
              <a:t>, kas ies </a:t>
            </a:r>
            <a:r>
              <a:rPr lang="lv-LV" sz="2800" b="1" dirty="0" smtClean="0"/>
              <a:t>mūžīgā pazušanā</a:t>
            </a:r>
            <a:r>
              <a:rPr lang="lv-LV" sz="2800" dirty="0" smtClean="0"/>
              <a:t>. </a:t>
            </a:r>
          </a:p>
          <a:p>
            <a:pPr>
              <a:buFontTx/>
              <a:buChar char="•"/>
            </a:pPr>
            <a:r>
              <a:rPr lang="lv-LV" sz="2800" i="1" dirty="0" smtClean="0"/>
              <a:t>Avis ieies valstībā</a:t>
            </a:r>
            <a:r>
              <a:rPr lang="lv-LV" sz="2800" dirty="0" smtClean="0"/>
              <a:t>, un </a:t>
            </a:r>
            <a:r>
              <a:rPr lang="lv-LV" sz="2800" i="1" dirty="0" smtClean="0"/>
              <a:t>auni ies pazušanā</a:t>
            </a:r>
            <a:r>
              <a:rPr lang="lv-LV" sz="2800" dirty="0" smtClean="0"/>
              <a:t>. </a:t>
            </a:r>
          </a:p>
          <a:p>
            <a:pPr>
              <a:buFontTx/>
              <a:buChar char="•"/>
            </a:pPr>
            <a:r>
              <a:rPr lang="lv-LV" sz="2800" dirty="0" smtClean="0"/>
              <a:t>Tā </a:t>
            </a:r>
            <a:r>
              <a:rPr lang="lv-LV" sz="2800" dirty="0"/>
              <a:t>Dievs parādīja </a:t>
            </a:r>
            <a:r>
              <a:rPr lang="lv-LV" sz="2800" b="1" dirty="0"/>
              <a:t>neizmērojamo Dieva mīlestību</a:t>
            </a:r>
            <a:r>
              <a:rPr lang="lv-LV" sz="2800" dirty="0"/>
              <a:t> uz mums.</a:t>
            </a:r>
          </a:p>
          <a:p>
            <a:pPr>
              <a:buFontTx/>
              <a:buChar char="•"/>
            </a:pPr>
            <a:r>
              <a:rPr lang="lv-LV" sz="2800" dirty="0" smtClean="0"/>
              <a:t>Bet Kristus </a:t>
            </a:r>
            <a:r>
              <a:rPr lang="lv-LV" sz="2800" b="1" dirty="0" smtClean="0"/>
              <a:t>nav palicis kapā</a:t>
            </a:r>
            <a:r>
              <a:rPr lang="lv-LV" sz="2800" dirty="0" smtClean="0"/>
              <a:t>, bet ir </a:t>
            </a:r>
            <a:r>
              <a:rPr lang="lv-LV" sz="2800" b="1" dirty="0" smtClean="0"/>
              <a:t>augšāmcēlies</a:t>
            </a:r>
            <a:r>
              <a:rPr lang="lv-LV" sz="2800" dirty="0" smtClean="0"/>
              <a:t>, lai par to mums </a:t>
            </a:r>
            <a:r>
              <a:rPr lang="lv-LV" sz="2800" b="1" dirty="0" smtClean="0"/>
              <a:t>pavēstītu</a:t>
            </a:r>
            <a:r>
              <a:rPr lang="lv-LV" sz="2800" smtClean="0"/>
              <a:t>. </a:t>
            </a:r>
            <a:r>
              <a:rPr lang="lv-LV" sz="3200" smtClean="0"/>
              <a:t>Āmen</a:t>
            </a:r>
            <a:endParaRPr lang="lv-LV" sz="3200" dirty="0"/>
          </a:p>
        </p:txBody>
      </p:sp>
      <p:pic>
        <p:nvPicPr>
          <p:cNvPr id="28677" name="Picture 5"/>
          <p:cNvPicPr>
            <a:picLocks noChangeAspect="1" noChangeArrowheads="1"/>
          </p:cNvPicPr>
          <p:nvPr/>
        </p:nvPicPr>
        <p:blipFill>
          <a:blip r:embed="rId2" cstate="print"/>
          <a:srcRect r="14787"/>
          <a:stretch>
            <a:fillRect/>
          </a:stretch>
        </p:blipFill>
        <p:spPr bwMode="auto">
          <a:xfrm>
            <a:off x="5256213" y="765175"/>
            <a:ext cx="3887787" cy="5715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8677"/>
                                        </p:tgtEl>
                                        <p:attrNameLst>
                                          <p:attrName>style.visibility</p:attrName>
                                        </p:attrNameLst>
                                      </p:cBhvr>
                                      <p:to>
                                        <p:strVal val="visible"/>
                                      </p:to>
                                    </p:set>
                                    <p:animEffect transition="in" filter="fade">
                                      <p:cBhvr>
                                        <p:cTn id="11" dur="2000"/>
                                        <p:tgtEl>
                                          <p:spTgt spid="2867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normAutofit fontScale="90000"/>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71500" y="0"/>
            <a:ext cx="8175625" cy="1071563"/>
          </a:xfrm>
        </p:spPr>
        <p:txBody>
          <a:bodyPr/>
          <a:lstStyle/>
          <a:p>
            <a:pPr eaLnBrk="1" hangingPunct="1"/>
            <a:r>
              <a:rPr lang="lv-LV" sz="4000" b="1" smtClean="0">
                <a:solidFill>
                  <a:schemeClr val="tx1"/>
                </a:solidFill>
              </a:rPr>
              <a:t>Lk.23:32-49 Jēzus krusta nāve</a:t>
            </a:r>
          </a:p>
        </p:txBody>
      </p:sp>
      <p:pic>
        <p:nvPicPr>
          <p:cNvPr id="3075" name="Picture 3" descr="DOVE019"/>
          <p:cNvPicPr>
            <a:picLocks noChangeAspect="1" noChangeArrowheads="1"/>
          </p:cNvPicPr>
          <p:nvPr/>
        </p:nvPicPr>
        <p:blipFill>
          <a:blip r:embed="rId2" cstate="print"/>
          <a:srcRect/>
          <a:stretch>
            <a:fillRect/>
          </a:stretch>
        </p:blipFill>
        <p:spPr bwMode="auto">
          <a:xfrm>
            <a:off x="347663" y="100013"/>
            <a:ext cx="481012" cy="685800"/>
          </a:xfrm>
          <a:prstGeom prst="rect">
            <a:avLst/>
          </a:prstGeom>
          <a:noFill/>
          <a:ln w="9525">
            <a:noFill/>
            <a:miter lim="800000"/>
            <a:headEnd/>
            <a:tailEnd/>
          </a:ln>
        </p:spPr>
      </p:pic>
      <p:sp>
        <p:nvSpPr>
          <p:cNvPr id="3076"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31.mar.2018.</a:t>
            </a:r>
            <a:endParaRPr lang="lv-LV" sz="2000" dirty="0"/>
          </a:p>
        </p:txBody>
      </p:sp>
      <p:sp>
        <p:nvSpPr>
          <p:cNvPr id="3077" name="Rectangle 6"/>
          <p:cNvSpPr>
            <a:spLocks noChangeArrowheads="1"/>
          </p:cNvSpPr>
          <p:nvPr/>
        </p:nvSpPr>
        <p:spPr bwMode="auto">
          <a:xfrm>
            <a:off x="0" y="785813"/>
            <a:ext cx="9144000" cy="5940425"/>
          </a:xfrm>
          <a:prstGeom prst="rect">
            <a:avLst/>
          </a:prstGeom>
          <a:noFill/>
          <a:ln w="9525">
            <a:noFill/>
            <a:miter lim="800000"/>
            <a:headEnd/>
            <a:tailEnd/>
          </a:ln>
        </p:spPr>
        <p:txBody>
          <a:bodyPr>
            <a:spAutoFit/>
          </a:bodyPr>
          <a:lstStyle/>
          <a:p>
            <a:pPr algn="just"/>
            <a:r>
              <a:rPr lang="lv-LV" sz="1900" dirty="0"/>
              <a:t>32 Viņi atveda arī divus ļaundarus, lai tos nonāvētu kopā ar viņu. 33 Kad viņi nonāca vietā, ko sauc par Galvaskausu, tie sita viņu krustā un arī abus ļaundarus, vienu pa labo, otru pa kreiso roku. 34 Jēzus sacīja: "Tēvs, piedod viņiem, jo tie nezina, ko dara!" Bet tie meta kauliņus, lai sadalītu viņa drēbes. 35 Ļaudis stāvēja un skatījās. Un arī vadoņi viņu izsmēja: "Citus viņš glāba, lai izglābj pats sevi, ja viņš ir Kristus, Dieva izredzētais." 36 Arī kareivji nāca klāt un deva viņam etiķi un par viņu ņirgājās: 37 "Ja tu esi jūdu Ķēniņš, izglāb pats sevi!" 38 Virs viņa bija uzraksts: "Šis ir jūdu Ķēniņš." 39 Viens no pakārtajiem noziedzniekiem viņu zaimoja, sacīdams: "Vai tad tu neesi Kristus? Izglāb pats sevi un arī mūs!" 40 Bet otrs viņu aprāja: "Vai tu nebīsties Dieva? Tev taču ir tāds pats sods. 41 Mēs ciešam taisnīgi, saņemdami pelnīto par saviem darbiem, bet viņš nav darījis nekā ļauna." 42 Un viņš sacīja: "Jēzu, atceries mani, kad nāksi savā Valstībā." 43 Un Jēzus tam sacīja: "Patiesi es tev saku: šodien tu būsi ar mani paradīzē.“44 Tas bija ap sesto stundu, un tumsa pārklāja visu zemi līdz devītajai stundai, 45 jo saule aptumšojās. Un tempļa priekškars tika pārplēsts vidū pušu. 46 Jēzus skaļā balsī iesaucās: "Tēvs, es nododu savu garu tavās rokās." To pateicis, viņš nomira. 47 </a:t>
            </a:r>
            <a:r>
              <a:rPr lang="lv-LV" sz="1900" dirty="0" err="1"/>
              <a:t>Centurions</a:t>
            </a:r>
            <a:r>
              <a:rPr lang="lv-LV" sz="1900" dirty="0"/>
              <a:t>, to redzēdams, slavēja Dievu un teica: "Patiesi šis bija taisns cilvēks." 48 Visi ļaužu pūļi, kas bija ieradušies, lai redzētu, kas notiek, izklīda, sizdami sev pa krūtīm. 49   Visi tie, kas viņu pazina, arī sievietes, kas ar viņu bija atnākušas no Galilejas, stāvēja attālāk un redzēja visu, kas notiek.</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221" name="Picture 5" descr="http://2.bp.blogspot.com/_5ci3i76YX6U/Sd-HwQbH9fI/AAAAAAAACBw/HWFX7neUHNo/s320/Passion-Crosses-at-Calvary.jpg"/>
          <p:cNvPicPr>
            <a:picLocks noChangeAspect="1" noChangeArrowheads="1"/>
          </p:cNvPicPr>
          <p:nvPr/>
        </p:nvPicPr>
        <p:blipFill>
          <a:blip r:embed="rId2" cstate="print"/>
          <a:srcRect/>
          <a:stretch>
            <a:fillRect/>
          </a:stretch>
        </p:blipFill>
        <p:spPr bwMode="auto">
          <a:xfrm>
            <a:off x="0" y="3284984"/>
            <a:ext cx="9144000" cy="3666679"/>
          </a:xfrm>
          <a:prstGeom prst="rect">
            <a:avLst/>
          </a:prstGeom>
          <a:ln>
            <a:noFill/>
          </a:ln>
          <a:effectLst>
            <a:softEdge rad="112500"/>
          </a:effectLst>
        </p:spPr>
      </p:pic>
      <p:sp>
        <p:nvSpPr>
          <p:cNvPr id="11267" name="Rectangle 3"/>
          <p:cNvSpPr>
            <a:spLocks noGrp="1" noChangeArrowheads="1"/>
          </p:cNvSpPr>
          <p:nvPr>
            <p:ph type="body" idx="4294967295"/>
          </p:nvPr>
        </p:nvSpPr>
        <p:spPr>
          <a:xfrm>
            <a:off x="0" y="-26988"/>
            <a:ext cx="9144000" cy="1204913"/>
          </a:xfrm>
        </p:spPr>
        <p:txBody>
          <a:bodyPr/>
          <a:lstStyle/>
          <a:p>
            <a:pPr>
              <a:buFontTx/>
              <a:buNone/>
            </a:pPr>
            <a:r>
              <a:rPr lang="lv-LV" sz="2800" i="1" smtClean="0"/>
              <a:t>32 Bet divi ļaundari arī tapa atvesti, lai tos nonāvētu kopā ar Viņu.</a:t>
            </a:r>
            <a:r>
              <a:rPr lang="lv-LV" sz="2800" smtClean="0"/>
              <a:t> </a:t>
            </a:r>
          </a:p>
        </p:txBody>
      </p:sp>
      <p:sp>
        <p:nvSpPr>
          <p:cNvPr id="7" name="Rectangle 6"/>
          <p:cNvSpPr>
            <a:spLocks noChangeArrowheads="1"/>
          </p:cNvSpPr>
          <p:nvPr/>
        </p:nvSpPr>
        <p:spPr bwMode="auto">
          <a:xfrm>
            <a:off x="0" y="765175"/>
            <a:ext cx="8893175" cy="2654300"/>
          </a:xfrm>
          <a:prstGeom prst="rect">
            <a:avLst/>
          </a:prstGeom>
          <a:noFill/>
          <a:ln w="9525">
            <a:noFill/>
            <a:miter lim="800000"/>
            <a:headEnd/>
            <a:tailEnd/>
          </a:ln>
        </p:spPr>
        <p:txBody>
          <a:bodyPr>
            <a:spAutoFit/>
          </a:bodyPr>
          <a:lstStyle/>
          <a:p>
            <a:pPr>
              <a:buFontTx/>
              <a:buChar char="•"/>
            </a:pPr>
            <a:r>
              <a:rPr lang="lv-LV" sz="2800" dirty="0"/>
              <a:t>Viņu </a:t>
            </a:r>
            <a:r>
              <a:rPr lang="lv-LV" sz="2800" b="1" dirty="0"/>
              <a:t>pāri darījumi</a:t>
            </a:r>
            <a:r>
              <a:rPr lang="lv-LV" sz="2800" dirty="0"/>
              <a:t> </a:t>
            </a:r>
            <a:r>
              <a:rPr lang="lv-LV" sz="2800" b="1" dirty="0"/>
              <a:t>netiek saukti vārdā</a:t>
            </a:r>
            <a:r>
              <a:rPr lang="lv-LV" sz="2800" dirty="0"/>
              <a:t>,, lai mēs </a:t>
            </a:r>
            <a:r>
              <a:rPr lang="lv-LV" sz="2800" b="1" dirty="0"/>
              <a:t>katrs</a:t>
            </a:r>
            <a:r>
              <a:rPr lang="lv-LV" sz="2800" dirty="0"/>
              <a:t> </a:t>
            </a:r>
            <a:r>
              <a:rPr lang="lv-LV" sz="2800" b="1" dirty="0"/>
              <a:t>varētu</a:t>
            </a:r>
            <a:r>
              <a:rPr lang="lv-LV" sz="2800" dirty="0"/>
              <a:t> ar tiem </a:t>
            </a:r>
            <a:r>
              <a:rPr lang="lv-LV" sz="2800" b="1" dirty="0"/>
              <a:t>identificēties</a:t>
            </a:r>
            <a:r>
              <a:rPr lang="lv-LV" sz="2800" dirty="0"/>
              <a:t>. </a:t>
            </a:r>
            <a:endParaRPr lang="lv-LV" sz="4000" dirty="0"/>
          </a:p>
          <a:p>
            <a:pPr>
              <a:buFontTx/>
              <a:buChar char="•"/>
            </a:pPr>
            <a:r>
              <a:rPr lang="lv-LV" sz="2800" b="1" dirty="0"/>
              <a:t>2 ļaundari</a:t>
            </a:r>
            <a:r>
              <a:rPr lang="lv-LV" sz="2800" dirty="0"/>
              <a:t> ir </a:t>
            </a:r>
            <a:r>
              <a:rPr lang="lv-LV" sz="2800" b="1" dirty="0"/>
              <a:t>visi</a:t>
            </a:r>
            <a:r>
              <a:rPr lang="lv-LV" sz="2800" dirty="0"/>
              <a:t> </a:t>
            </a:r>
            <a:r>
              <a:rPr lang="lv-LV" sz="2800" b="1" dirty="0"/>
              <a:t>pasaules cilvēki</a:t>
            </a:r>
            <a:r>
              <a:rPr lang="lv-LV" sz="2800" dirty="0"/>
              <a:t>, kas </a:t>
            </a:r>
            <a:r>
              <a:rPr lang="lv-LV" sz="2800" b="1" dirty="0"/>
              <a:t>pēdējā tiesā</a:t>
            </a:r>
            <a:r>
              <a:rPr lang="lv-LV" sz="2800" dirty="0"/>
              <a:t> tiks </a:t>
            </a:r>
            <a:r>
              <a:rPr lang="lv-LV" sz="2800" b="1" dirty="0"/>
              <a:t>dalīti 2 daļās</a:t>
            </a:r>
            <a:r>
              <a:rPr lang="lv-LV" sz="2800" dirty="0"/>
              <a:t>: </a:t>
            </a:r>
            <a:r>
              <a:rPr lang="lv-LV" sz="2800" b="1" dirty="0"/>
              <a:t>vieni</a:t>
            </a:r>
            <a:r>
              <a:rPr lang="lv-LV" sz="2800" dirty="0"/>
              <a:t>, kas </a:t>
            </a:r>
            <a:r>
              <a:rPr lang="lv-LV" sz="2800" b="1" dirty="0"/>
              <a:t>iemantos</a:t>
            </a:r>
            <a:r>
              <a:rPr lang="lv-LV" sz="2800" dirty="0"/>
              <a:t> debesu </a:t>
            </a:r>
            <a:r>
              <a:rPr lang="lv-LV" sz="2800" b="1" dirty="0"/>
              <a:t>valstību</a:t>
            </a:r>
            <a:r>
              <a:rPr lang="lv-LV" sz="2800" dirty="0"/>
              <a:t> un </a:t>
            </a:r>
            <a:r>
              <a:rPr lang="lv-LV" sz="2800" b="1" dirty="0"/>
              <a:t>otri</a:t>
            </a:r>
            <a:r>
              <a:rPr lang="lv-LV" sz="2800" dirty="0"/>
              <a:t>, kas ies </a:t>
            </a:r>
            <a:r>
              <a:rPr lang="lv-LV" sz="2800" b="1" dirty="0"/>
              <a:t>mūžīgā pazušanā</a:t>
            </a:r>
            <a:r>
              <a:rPr lang="lv-LV" sz="2800" dirty="0"/>
              <a:t>. </a:t>
            </a:r>
          </a:p>
          <a:p>
            <a:pPr>
              <a:buFontTx/>
              <a:buChar char="•"/>
            </a:pPr>
            <a:r>
              <a:rPr lang="lv-LV" sz="2800" i="1" dirty="0"/>
              <a:t>Avis ieies valstībā</a:t>
            </a:r>
            <a:r>
              <a:rPr lang="lv-LV" sz="2800" dirty="0"/>
              <a:t>, un </a:t>
            </a:r>
            <a:r>
              <a:rPr lang="lv-LV" sz="2800" i="1" dirty="0"/>
              <a:t>auni ies pazušanā</a:t>
            </a:r>
            <a:r>
              <a:rPr lang="lv-LV" sz="28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1"/>
                                        </p:tgtEl>
                                        <p:attrNameLst>
                                          <p:attrName>style.visibility</p:attrName>
                                        </p:attrNameLst>
                                      </p:cBhvr>
                                      <p:to>
                                        <p:strVal val="visible"/>
                                      </p:to>
                                    </p:set>
                                    <p:animEffect transition="in" filter="fade">
                                      <p:cBhvr>
                                        <p:cTn id="11" dur="2000"/>
                                        <p:tgtEl>
                                          <p:spTgt spid="922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71438"/>
            <a:ext cx="9501188" cy="1557338"/>
          </a:xfrm>
        </p:spPr>
        <p:txBody>
          <a:bodyPr/>
          <a:lstStyle/>
          <a:p>
            <a:pPr>
              <a:buFontTx/>
              <a:buNone/>
            </a:pPr>
            <a:r>
              <a:rPr lang="lv-LV" sz="2800" i="1" smtClean="0"/>
              <a:t>    34 Bet Jēzus sacīja: "Tēvs, piedod tiem, jo tie nezina, ko tie dara.“ 35 Viņš citiem palīdzēja, lai palīdz pats sev.</a:t>
            </a:r>
            <a:r>
              <a:rPr lang="lv-LV" sz="2800" smtClean="0"/>
              <a:t> 36 </a:t>
            </a:r>
            <a:r>
              <a:rPr lang="lv-LV" sz="2800" i="1" smtClean="0"/>
              <a:t>Arī kareivji nāca klāt un deva viņam etiķi un par viņu ņirgājās.</a:t>
            </a:r>
          </a:p>
        </p:txBody>
      </p:sp>
      <p:sp>
        <p:nvSpPr>
          <p:cNvPr id="7" name="Rectangle 6"/>
          <p:cNvSpPr>
            <a:spLocks noChangeArrowheads="1"/>
          </p:cNvSpPr>
          <p:nvPr/>
        </p:nvSpPr>
        <p:spPr bwMode="auto">
          <a:xfrm>
            <a:off x="0" y="1476375"/>
            <a:ext cx="5286375" cy="5453063"/>
          </a:xfrm>
          <a:prstGeom prst="rect">
            <a:avLst/>
          </a:prstGeom>
          <a:noFill/>
          <a:ln w="9525">
            <a:noFill/>
            <a:miter lim="800000"/>
            <a:headEnd/>
            <a:tailEnd/>
          </a:ln>
        </p:spPr>
        <p:txBody>
          <a:bodyPr>
            <a:spAutoFit/>
          </a:bodyPr>
          <a:lstStyle/>
          <a:p>
            <a:pPr>
              <a:buFontTx/>
              <a:buChar char="•"/>
            </a:pPr>
            <a:r>
              <a:rPr lang="lv-LV" sz="3200"/>
              <a:t>Ļaudis </a:t>
            </a:r>
            <a:r>
              <a:rPr lang="lv-LV" sz="3200" b="1"/>
              <a:t>apsmej</a:t>
            </a:r>
            <a:r>
              <a:rPr lang="lv-LV" sz="3200"/>
              <a:t> un </a:t>
            </a:r>
            <a:r>
              <a:rPr lang="lv-LV" sz="3200" b="1"/>
              <a:t>kārdina</a:t>
            </a:r>
            <a:r>
              <a:rPr lang="lv-LV" sz="3200"/>
              <a:t> </a:t>
            </a:r>
            <a:r>
              <a:rPr lang="lv-LV" sz="3200" b="1"/>
              <a:t>Jēzu</a:t>
            </a:r>
            <a:r>
              <a:rPr lang="lv-LV" sz="3200"/>
              <a:t> reizē.</a:t>
            </a:r>
          </a:p>
          <a:p>
            <a:pPr>
              <a:buFontTx/>
              <a:buChar char="•"/>
            </a:pPr>
            <a:r>
              <a:rPr lang="lv-LV" sz="3200"/>
              <a:t>Tai brīdī </a:t>
            </a:r>
            <a:r>
              <a:rPr lang="lv-LV" sz="3200" b="1"/>
              <a:t>liekas</a:t>
            </a:r>
            <a:r>
              <a:rPr lang="lv-LV" sz="3200"/>
              <a:t>, ka </a:t>
            </a:r>
            <a:r>
              <a:rPr lang="lv-LV" sz="3200" b="1"/>
              <a:t>mēs taču pareizi darījām</a:t>
            </a:r>
            <a:r>
              <a:rPr lang="lv-LV" sz="3200"/>
              <a:t>, ja Dievs mūs </a:t>
            </a:r>
            <a:r>
              <a:rPr lang="lv-LV" sz="3200" b="1"/>
              <a:t>neapstādina</a:t>
            </a:r>
            <a:r>
              <a:rPr lang="lv-LV" sz="3200"/>
              <a:t>. </a:t>
            </a:r>
          </a:p>
          <a:p>
            <a:pPr>
              <a:buFontTx/>
              <a:buChar char="•"/>
            </a:pPr>
            <a:r>
              <a:rPr lang="lv-LV" sz="3200"/>
              <a:t>Viņš </a:t>
            </a:r>
            <a:r>
              <a:rPr lang="lv-LV" sz="3200" b="1"/>
              <a:t>varēja</a:t>
            </a:r>
            <a:r>
              <a:rPr lang="lv-LV" sz="3200"/>
              <a:t> to </a:t>
            </a:r>
            <a:r>
              <a:rPr lang="lv-LV" sz="3200" b="1"/>
              <a:t>izbeigt</a:t>
            </a:r>
            <a:r>
              <a:rPr lang="lv-LV" sz="3200"/>
              <a:t>, bet Viņš to </a:t>
            </a:r>
            <a:r>
              <a:rPr lang="lv-LV" sz="3200" b="1"/>
              <a:t>nedara</a:t>
            </a:r>
            <a:r>
              <a:rPr lang="lv-LV" sz="3200"/>
              <a:t> – </a:t>
            </a:r>
            <a:r>
              <a:rPr lang="lv-LV" sz="3200" b="1"/>
              <a:t>mūsu labā</a:t>
            </a:r>
          </a:p>
          <a:p>
            <a:pPr>
              <a:buFontTx/>
              <a:buChar char="•"/>
            </a:pPr>
            <a:r>
              <a:rPr lang="lv-LV" sz="3200" b="1"/>
              <a:t>Jēzus</a:t>
            </a:r>
            <a:r>
              <a:rPr lang="lv-LV" sz="3200"/>
              <a:t> lielākais </a:t>
            </a:r>
            <a:r>
              <a:rPr lang="lv-LV" sz="3200" b="1"/>
              <a:t>devums</a:t>
            </a:r>
            <a:r>
              <a:rPr lang="lv-LV" sz="3200"/>
              <a:t> cilvēcei bija </a:t>
            </a:r>
            <a:r>
              <a:rPr lang="lv-LV" sz="3200" b="1"/>
              <a:t>nevis </a:t>
            </a:r>
            <a:r>
              <a:rPr lang="lv-LV" sz="3200"/>
              <a:t>Viņa </a:t>
            </a:r>
            <a:r>
              <a:rPr lang="lv-LV" sz="3200" b="1"/>
              <a:t>dzīve</a:t>
            </a:r>
            <a:r>
              <a:rPr lang="lv-LV" sz="3200"/>
              <a:t>, bet </a:t>
            </a:r>
            <a:r>
              <a:rPr lang="lv-LV" sz="3200" b="1"/>
              <a:t>nāve</a:t>
            </a:r>
            <a:r>
              <a:rPr lang="lv-LV" sz="3200"/>
              <a:t>.</a:t>
            </a:r>
          </a:p>
        </p:txBody>
      </p:sp>
      <p:pic>
        <p:nvPicPr>
          <p:cNvPr id="25602" name="Picture 2" descr="http://www.turnbacktogod.com/wp-content/uploads/2008/09/jesus-christ-on-cross-0104.jpg"/>
          <p:cNvPicPr>
            <a:picLocks noChangeAspect="1" noChangeArrowheads="1"/>
          </p:cNvPicPr>
          <p:nvPr/>
        </p:nvPicPr>
        <p:blipFill>
          <a:blip r:embed="rId2" cstate="print"/>
          <a:srcRect/>
          <a:stretch>
            <a:fillRect/>
          </a:stretch>
        </p:blipFill>
        <p:spPr bwMode="auto">
          <a:xfrm>
            <a:off x="5214942" y="1351845"/>
            <a:ext cx="3929058" cy="522042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fade">
                                      <p:cBhvr>
                                        <p:cTn id="11" dur="2000"/>
                                        <p:tgtEl>
                                          <p:spTgt spid="256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221" name="Picture 5" descr="http://2.bp.blogspot.com/_5ci3i76YX6U/Sd-HwQbH9fI/AAAAAAAACBw/HWFX7neUHNo/s320/Passion-Crosses-at-Calvary.jpg"/>
          <p:cNvPicPr>
            <a:picLocks noChangeAspect="1" noChangeArrowheads="1"/>
          </p:cNvPicPr>
          <p:nvPr/>
        </p:nvPicPr>
        <p:blipFill>
          <a:blip r:embed="rId2" cstate="print"/>
          <a:srcRect/>
          <a:stretch>
            <a:fillRect/>
          </a:stretch>
        </p:blipFill>
        <p:spPr bwMode="auto">
          <a:xfrm>
            <a:off x="0" y="4077072"/>
            <a:ext cx="9144000" cy="2874591"/>
          </a:xfrm>
          <a:prstGeom prst="rect">
            <a:avLst/>
          </a:prstGeom>
          <a:ln>
            <a:noFill/>
          </a:ln>
          <a:effectLst>
            <a:softEdge rad="112500"/>
          </a:effectLst>
        </p:spPr>
      </p:pic>
      <p:sp>
        <p:nvSpPr>
          <p:cNvPr id="11267" name="Rectangle 3"/>
          <p:cNvSpPr>
            <a:spLocks noGrp="1" noChangeArrowheads="1"/>
          </p:cNvSpPr>
          <p:nvPr>
            <p:ph type="body" idx="4294967295"/>
          </p:nvPr>
        </p:nvSpPr>
        <p:spPr>
          <a:xfrm>
            <a:off x="-252536" y="-26988"/>
            <a:ext cx="9396536" cy="1204913"/>
          </a:xfrm>
        </p:spPr>
        <p:txBody>
          <a:bodyPr>
            <a:noAutofit/>
          </a:bodyPr>
          <a:lstStyle/>
          <a:p>
            <a:pPr algn="just">
              <a:buFontTx/>
              <a:buNone/>
            </a:pPr>
            <a:r>
              <a:rPr lang="lv-LV" sz="2800" i="1" dirty="0" smtClean="0"/>
              <a:t>    39 Viens no pakārtajiem noziedzniekiem viņu zaimoja, sacīdams: "Vai tad tu neesi Kristus? Izglāb pats sevi un arī mūs!" 40 Bet otrs viņu aprāja: "Vai tu nebīsties Dieva? Tev taču ir tāds pats sods. 41 Mēs ciešam taisnīgi, saņemdami pelnīto par saviem darbiem, bet viņš nav darījis nekā ļauna."</a:t>
            </a:r>
          </a:p>
        </p:txBody>
      </p:sp>
      <p:sp>
        <p:nvSpPr>
          <p:cNvPr id="5" name="Rectangle 4"/>
          <p:cNvSpPr>
            <a:spLocks noChangeArrowheads="1"/>
          </p:cNvSpPr>
          <p:nvPr/>
        </p:nvSpPr>
        <p:spPr bwMode="auto">
          <a:xfrm>
            <a:off x="0" y="2204864"/>
            <a:ext cx="9144000" cy="1816100"/>
          </a:xfrm>
          <a:prstGeom prst="rect">
            <a:avLst/>
          </a:prstGeom>
          <a:noFill/>
          <a:ln w="9525">
            <a:noFill/>
            <a:miter lim="800000"/>
            <a:headEnd/>
            <a:tailEnd/>
          </a:ln>
        </p:spPr>
        <p:txBody>
          <a:bodyPr>
            <a:spAutoFit/>
          </a:bodyPr>
          <a:lstStyle/>
          <a:p>
            <a:pPr>
              <a:buFontTx/>
              <a:buChar char="•"/>
            </a:pPr>
            <a:r>
              <a:rPr lang="lv-LV" sz="2800" b="1" dirty="0"/>
              <a:t>Viens</a:t>
            </a:r>
            <a:r>
              <a:rPr lang="lv-LV" sz="2800" dirty="0"/>
              <a:t> no </a:t>
            </a:r>
            <a:r>
              <a:rPr lang="lv-LV" sz="2800" b="1" dirty="0"/>
              <a:t>pakārtajiem</a:t>
            </a:r>
            <a:r>
              <a:rPr lang="lv-LV" sz="2800" dirty="0"/>
              <a:t> noziedzniekiem </a:t>
            </a:r>
            <a:r>
              <a:rPr lang="lv-LV" sz="2800" b="1" dirty="0"/>
              <a:t>ņirgājās</a:t>
            </a:r>
            <a:r>
              <a:rPr lang="lv-LV" sz="2800" dirty="0"/>
              <a:t> par </a:t>
            </a:r>
            <a:r>
              <a:rPr lang="lv-LV" sz="2800" b="1" dirty="0"/>
              <a:t>Dieva Dēlu </a:t>
            </a:r>
            <a:r>
              <a:rPr lang="lv-LV" sz="2800" dirty="0"/>
              <a:t>un grib tikai dabūt labumu sev.</a:t>
            </a:r>
          </a:p>
          <a:p>
            <a:pPr>
              <a:buFontTx/>
              <a:buChar char="•"/>
            </a:pPr>
            <a:r>
              <a:rPr lang="lv-LV" sz="2800" b="1" dirty="0"/>
              <a:t>Otrs </a:t>
            </a:r>
            <a:r>
              <a:rPr lang="lv-LV" sz="2800" dirty="0"/>
              <a:t>saka – vai tu </a:t>
            </a:r>
            <a:r>
              <a:rPr lang="lv-LV" sz="2800" b="1" dirty="0"/>
              <a:t>nebīsties Dieva</a:t>
            </a:r>
            <a:r>
              <a:rPr lang="lv-LV" sz="2800" dirty="0"/>
              <a:t>, ka </a:t>
            </a:r>
            <a:r>
              <a:rPr lang="lv-LV" sz="2800" b="1" dirty="0"/>
              <a:t>mēs</a:t>
            </a:r>
            <a:r>
              <a:rPr lang="lv-LV" sz="2800" dirty="0"/>
              <a:t> </a:t>
            </a:r>
            <a:r>
              <a:rPr lang="lv-LV" sz="2800" b="1" dirty="0"/>
              <a:t>abi </a:t>
            </a:r>
            <a:r>
              <a:rPr lang="lv-LV" sz="2800" dirty="0"/>
              <a:t>esam to </a:t>
            </a:r>
            <a:r>
              <a:rPr lang="lv-LV" sz="2800" b="1" dirty="0"/>
              <a:t>pelnījuši</a:t>
            </a:r>
            <a:r>
              <a:rPr lang="lv-LV" sz="2800" dirty="0"/>
              <a:t>, bet Jēzus nē. – Tā ir </a:t>
            </a:r>
            <a:r>
              <a:rPr lang="lv-LV" sz="2800" b="1" dirty="0"/>
              <a:t>ticība</a:t>
            </a:r>
            <a:r>
              <a:rPr lang="lv-LV" sz="2800" dirty="0"/>
              <a:t> un </a:t>
            </a:r>
            <a:r>
              <a:rPr lang="lv-LV" sz="2800" b="1" dirty="0"/>
              <a:t>grēksūdze</a:t>
            </a:r>
            <a:r>
              <a:rPr lang="lv-LV" sz="2800" dirty="0"/>
              <a:t>!</a:t>
            </a:r>
            <a:endParaRPr lang="lv-LV"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1"/>
                                        </p:tgtEl>
                                        <p:attrNameLst>
                                          <p:attrName>style.visibility</p:attrName>
                                        </p:attrNameLst>
                                      </p:cBhvr>
                                      <p:to>
                                        <p:strVal val="visible"/>
                                      </p:to>
                                    </p:set>
                                    <p:animEffect transition="in" filter="fade">
                                      <p:cBhvr>
                                        <p:cTn id="11" dur="2000"/>
                                        <p:tgtEl>
                                          <p:spTgt spid="922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80963"/>
            <a:ext cx="9144000" cy="1204912"/>
          </a:xfrm>
        </p:spPr>
        <p:txBody>
          <a:bodyPr/>
          <a:lstStyle/>
          <a:p>
            <a:pPr>
              <a:buFontTx/>
              <a:buNone/>
            </a:pPr>
            <a:r>
              <a:rPr lang="lv-LV" sz="2800" i="1" smtClean="0"/>
              <a:t>42 Jēzu, piemini mani, kad tu nāksi savā valstībā</a:t>
            </a:r>
            <a:endParaRPr lang="lv-LV" sz="2800" smtClean="0"/>
          </a:p>
        </p:txBody>
      </p:sp>
      <p:sp>
        <p:nvSpPr>
          <p:cNvPr id="7" name="Rectangle 6"/>
          <p:cNvSpPr>
            <a:spLocks noChangeArrowheads="1"/>
          </p:cNvSpPr>
          <p:nvPr/>
        </p:nvSpPr>
        <p:spPr bwMode="auto">
          <a:xfrm>
            <a:off x="0" y="714375"/>
            <a:ext cx="5929313" cy="6124575"/>
          </a:xfrm>
          <a:prstGeom prst="rect">
            <a:avLst/>
          </a:prstGeom>
          <a:noFill/>
          <a:ln w="9525">
            <a:noFill/>
            <a:miter lim="800000"/>
            <a:headEnd/>
            <a:tailEnd/>
          </a:ln>
        </p:spPr>
        <p:txBody>
          <a:bodyPr>
            <a:spAutoFit/>
          </a:bodyPr>
          <a:lstStyle/>
          <a:p>
            <a:pPr>
              <a:buFontTx/>
              <a:buChar char="•"/>
            </a:pPr>
            <a:r>
              <a:rPr lang="lv-LV" sz="2800"/>
              <a:t>Viena no </a:t>
            </a:r>
            <a:r>
              <a:rPr lang="lv-LV" sz="2800" b="1"/>
              <a:t>neparastākajām</a:t>
            </a:r>
            <a:r>
              <a:rPr lang="lv-LV" sz="2800"/>
              <a:t> </a:t>
            </a:r>
            <a:r>
              <a:rPr lang="lv-LV" sz="2800" b="1"/>
              <a:t>vietām</a:t>
            </a:r>
            <a:r>
              <a:rPr lang="lv-LV" sz="2800"/>
              <a:t> rakstos. </a:t>
            </a:r>
          </a:p>
          <a:p>
            <a:pPr>
              <a:buFontTx/>
              <a:buChar char="•"/>
            </a:pPr>
            <a:r>
              <a:rPr lang="lv-LV" sz="2800" b="1"/>
              <a:t>Ļaundaris </a:t>
            </a:r>
            <a:r>
              <a:rPr lang="lv-LV" sz="2800"/>
              <a:t>tai brīdī </a:t>
            </a:r>
            <a:r>
              <a:rPr lang="lv-LV" sz="2800" b="1"/>
              <a:t>parāda</a:t>
            </a:r>
            <a:r>
              <a:rPr lang="lv-LV" sz="2800"/>
              <a:t> </a:t>
            </a:r>
            <a:r>
              <a:rPr lang="lv-LV" sz="2800" b="1"/>
              <a:t>tādu ticību</a:t>
            </a:r>
            <a:r>
              <a:rPr lang="lv-LV" sz="2800"/>
              <a:t>, kāda </a:t>
            </a:r>
            <a:r>
              <a:rPr lang="lv-LV" sz="2800" b="1"/>
              <a:t>nav ne1 māceklim</a:t>
            </a:r>
          </a:p>
          <a:p>
            <a:pPr>
              <a:buFontTx/>
              <a:buChar char="•"/>
            </a:pPr>
            <a:r>
              <a:rPr lang="lv-LV" sz="2800" b="1"/>
              <a:t>Visi smejas, bet viņš lūdz pilnīgi neiespējamu lietu</a:t>
            </a:r>
            <a:r>
              <a:rPr lang="lv-LV" sz="2800"/>
              <a:t>. </a:t>
            </a:r>
          </a:p>
          <a:p>
            <a:pPr>
              <a:buFontTx/>
              <a:buChar char="•"/>
            </a:pPr>
            <a:r>
              <a:rPr lang="lv-LV" sz="2800"/>
              <a:t>Šis </a:t>
            </a:r>
            <a:r>
              <a:rPr lang="lv-LV" sz="2800" b="1"/>
              <a:t>noziedznieks</a:t>
            </a:r>
            <a:r>
              <a:rPr lang="lv-LV" sz="2800"/>
              <a:t> pie krusta ir mūsu </a:t>
            </a:r>
            <a:r>
              <a:rPr lang="lv-LV" sz="2800" b="1"/>
              <a:t>lielākais skolotājs</a:t>
            </a:r>
            <a:r>
              <a:rPr lang="lv-LV" sz="2800"/>
              <a:t>, kas </a:t>
            </a:r>
            <a:r>
              <a:rPr lang="lv-LV" sz="2800" b="1"/>
              <a:t>pasludina evaņģēliju</a:t>
            </a:r>
            <a:r>
              <a:rPr lang="lv-LV" sz="2800"/>
              <a:t> tādos apstākļos, kā </a:t>
            </a:r>
            <a:r>
              <a:rPr lang="lv-LV" sz="2800" b="1"/>
              <a:t>neviens cits apustulis nav nonācis</a:t>
            </a:r>
            <a:r>
              <a:rPr lang="lv-LV" sz="2800"/>
              <a:t>.</a:t>
            </a:r>
          </a:p>
          <a:p>
            <a:pPr>
              <a:buFontTx/>
              <a:buChar char="•"/>
            </a:pPr>
            <a:r>
              <a:rPr lang="lv-LV" sz="2800"/>
              <a:t>Viņam nav </a:t>
            </a:r>
            <a:r>
              <a:rPr lang="lv-LV" sz="2800" b="1"/>
              <a:t>ne1 darba</a:t>
            </a:r>
            <a:r>
              <a:rPr lang="lv-LV" sz="2800"/>
              <a:t>, </a:t>
            </a:r>
            <a:r>
              <a:rPr lang="lv-LV" sz="2800" b="1"/>
              <a:t>ko pieminēt</a:t>
            </a:r>
            <a:r>
              <a:rPr lang="lv-LV" sz="2800"/>
              <a:t>, kāpēc </a:t>
            </a:r>
            <a:r>
              <a:rPr lang="lv-LV" sz="2800" b="1"/>
              <a:t>Dievam vajadzētu</a:t>
            </a:r>
            <a:r>
              <a:rPr lang="lv-LV" sz="2800"/>
              <a:t> par viņu </a:t>
            </a:r>
            <a:r>
              <a:rPr lang="lv-LV" sz="2800" b="1"/>
              <a:t>iežēloties</a:t>
            </a:r>
            <a:r>
              <a:rPr lang="lv-LV" sz="2800"/>
              <a:t>, viņš to </a:t>
            </a:r>
            <a:r>
              <a:rPr lang="lv-LV" sz="2800" b="1"/>
              <a:t>saprot</a:t>
            </a:r>
            <a:r>
              <a:rPr lang="lv-LV" sz="2800"/>
              <a:t>.</a:t>
            </a:r>
          </a:p>
        </p:txBody>
      </p:sp>
      <p:pic>
        <p:nvPicPr>
          <p:cNvPr id="8199" name="Picture 7" descr="http://www.harvesterchurch.org.za/Files/Images/jesus_crucifixion_thief_cross2.jpg"/>
          <p:cNvPicPr>
            <a:picLocks noChangeAspect="1" noChangeArrowheads="1"/>
          </p:cNvPicPr>
          <p:nvPr/>
        </p:nvPicPr>
        <p:blipFill>
          <a:blip r:embed="rId2" cstate="print"/>
          <a:srcRect/>
          <a:stretch>
            <a:fillRect/>
          </a:stretch>
        </p:blipFill>
        <p:spPr bwMode="auto">
          <a:xfrm>
            <a:off x="5643570" y="1357298"/>
            <a:ext cx="3500430" cy="464811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9"/>
                                        </p:tgtEl>
                                        <p:attrNameLst>
                                          <p:attrName>style.visibility</p:attrName>
                                        </p:attrNameLst>
                                      </p:cBhvr>
                                      <p:to>
                                        <p:strVal val="visible"/>
                                      </p:to>
                                    </p:set>
                                    <p:animEffect transition="in" filter="fade">
                                      <p:cBhvr>
                                        <p:cTn id="11" dur="2000"/>
                                        <p:tgtEl>
                                          <p:spTgt spid="819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54000" y="80963"/>
            <a:ext cx="9540875" cy="1204912"/>
          </a:xfrm>
        </p:spPr>
        <p:txBody>
          <a:bodyPr/>
          <a:lstStyle/>
          <a:p>
            <a:r>
              <a:rPr lang="lv-LV" sz="2800" i="1" smtClean="0"/>
              <a:t>43 Patiesi es tev saku, šodien tu būsi ar mani paradīzē</a:t>
            </a:r>
            <a:endParaRPr lang="lv-LV" sz="2800" smtClean="0"/>
          </a:p>
        </p:txBody>
      </p:sp>
      <p:sp>
        <p:nvSpPr>
          <p:cNvPr id="7" name="Rectangle 6"/>
          <p:cNvSpPr>
            <a:spLocks noChangeArrowheads="1"/>
          </p:cNvSpPr>
          <p:nvPr/>
        </p:nvSpPr>
        <p:spPr bwMode="auto">
          <a:xfrm>
            <a:off x="0" y="620713"/>
            <a:ext cx="8893175" cy="2654300"/>
          </a:xfrm>
          <a:prstGeom prst="rect">
            <a:avLst/>
          </a:prstGeom>
          <a:noFill/>
          <a:ln w="9525">
            <a:noFill/>
            <a:miter lim="800000"/>
            <a:headEnd/>
            <a:tailEnd/>
          </a:ln>
        </p:spPr>
        <p:txBody>
          <a:bodyPr>
            <a:spAutoFit/>
          </a:bodyPr>
          <a:lstStyle/>
          <a:p>
            <a:pPr>
              <a:buFontTx/>
              <a:buChar char="•"/>
            </a:pPr>
            <a:r>
              <a:rPr lang="lv-LV" sz="2800"/>
              <a:t>Jēzus </a:t>
            </a:r>
            <a:r>
              <a:rPr lang="lv-LV" sz="2800" b="1"/>
              <a:t>apsolījums noziedzniekam</a:t>
            </a:r>
            <a:r>
              <a:rPr lang="lv-LV" sz="2800"/>
              <a:t>. Tas, ko </a:t>
            </a:r>
            <a:r>
              <a:rPr lang="lv-LV" sz="2800" b="1"/>
              <a:t>tu lūdz</a:t>
            </a:r>
            <a:r>
              <a:rPr lang="lv-LV" sz="2800"/>
              <a:t> jau </a:t>
            </a:r>
            <a:r>
              <a:rPr lang="lv-LV" sz="2800" b="1"/>
              <a:t>šodien notiks</a:t>
            </a:r>
            <a:r>
              <a:rPr lang="lv-LV" sz="2800"/>
              <a:t>.</a:t>
            </a:r>
          </a:p>
          <a:p>
            <a:pPr>
              <a:buFontTx/>
              <a:buChar char="•"/>
            </a:pPr>
            <a:r>
              <a:rPr lang="lv-LV" sz="2800"/>
              <a:t>Tas, ko </a:t>
            </a:r>
            <a:r>
              <a:rPr lang="lv-LV" sz="2800" b="1"/>
              <a:t>tu lūdz</a:t>
            </a:r>
            <a:r>
              <a:rPr lang="lv-LV" sz="2800"/>
              <a:t> tev</a:t>
            </a:r>
            <a:r>
              <a:rPr lang="lv-LV" sz="2800" b="1"/>
              <a:t> notiks, tu būsi </a:t>
            </a:r>
            <a:r>
              <a:rPr lang="lv-LV" sz="2800"/>
              <a:t>ar Mani</a:t>
            </a:r>
            <a:r>
              <a:rPr lang="lv-LV" sz="2800" b="1"/>
              <a:t> paradīzē</a:t>
            </a:r>
            <a:r>
              <a:rPr lang="lv-LV" sz="2800"/>
              <a:t>. Te ir </a:t>
            </a:r>
            <a:r>
              <a:rPr lang="lv-LV" sz="2800" b="1"/>
              <a:t>žēlastība</a:t>
            </a:r>
            <a:r>
              <a:rPr lang="lv-LV" sz="2800"/>
              <a:t>, kas plūst </a:t>
            </a:r>
            <a:r>
              <a:rPr lang="lv-LV" sz="2800" b="1"/>
              <a:t>no Dieva Dēla</a:t>
            </a:r>
            <a:r>
              <a:rPr lang="lv-LV" sz="2800"/>
              <a:t>, ir </a:t>
            </a:r>
            <a:r>
              <a:rPr lang="lv-LV" sz="2800" b="1"/>
              <a:t>pietiekama</a:t>
            </a:r>
            <a:r>
              <a:rPr lang="lv-LV" sz="2800"/>
              <a:t>, tur </a:t>
            </a:r>
            <a:r>
              <a:rPr lang="lv-LV" sz="2800" b="1"/>
              <a:t>nav vajadzīga</a:t>
            </a:r>
            <a:r>
              <a:rPr lang="lv-LV" sz="2800"/>
              <a:t> kāda </a:t>
            </a:r>
            <a:r>
              <a:rPr lang="lv-LV" sz="2800" b="1"/>
              <a:t>papildus šķīstīšana</a:t>
            </a:r>
            <a:r>
              <a:rPr lang="lv-LV" sz="2800"/>
              <a:t>. </a:t>
            </a:r>
            <a:r>
              <a:rPr lang="lv-LV" sz="2800" b="1"/>
              <a:t>Nekāda gandarīšana</a:t>
            </a:r>
            <a:r>
              <a:rPr lang="lv-LV" sz="2800"/>
              <a:t>, tu </a:t>
            </a:r>
            <a:r>
              <a:rPr lang="lv-LV" sz="2800" b="1"/>
              <a:t>būsi paradīzē</a:t>
            </a:r>
            <a:r>
              <a:rPr lang="lv-LV" sz="2800"/>
              <a:t>. </a:t>
            </a:r>
          </a:p>
        </p:txBody>
      </p:sp>
      <p:pic>
        <p:nvPicPr>
          <p:cNvPr id="8198" name="Picture 6"/>
          <p:cNvPicPr>
            <a:picLocks noChangeAspect="1" noChangeArrowheads="1"/>
          </p:cNvPicPr>
          <p:nvPr/>
        </p:nvPicPr>
        <p:blipFill>
          <a:blip r:embed="rId2" cstate="print"/>
          <a:srcRect/>
          <a:stretch>
            <a:fillRect/>
          </a:stretch>
        </p:blipFill>
        <p:spPr bwMode="auto">
          <a:xfrm>
            <a:off x="755650" y="3140969"/>
            <a:ext cx="7272338" cy="371703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85750" y="85725"/>
            <a:ext cx="9358313" cy="1557338"/>
          </a:xfrm>
        </p:spPr>
        <p:txBody>
          <a:bodyPr/>
          <a:lstStyle/>
          <a:p>
            <a:pPr algn="just" eaLnBrk="1" hangingPunct="1">
              <a:lnSpc>
                <a:spcPct val="80000"/>
              </a:lnSpc>
              <a:buFontTx/>
              <a:buNone/>
            </a:pPr>
            <a:r>
              <a:rPr lang="lv-LV" sz="1000" i="1" smtClean="0"/>
              <a:t>          </a:t>
            </a:r>
            <a:r>
              <a:rPr lang="lv-LV" sz="2800" i="1" smtClean="0"/>
              <a:t>44 Un tas bija ap sesto stundu. Tad tapa tumšs pār visu zemi līdz devītai stundai.</a:t>
            </a:r>
            <a:r>
              <a:rPr lang="lv-LV" smtClean="0"/>
              <a:t> </a:t>
            </a:r>
            <a:endParaRPr lang="lv-LV" sz="1800" i="1" smtClean="0"/>
          </a:p>
        </p:txBody>
      </p:sp>
      <p:sp>
        <p:nvSpPr>
          <p:cNvPr id="7" name="Rectangle 6"/>
          <p:cNvSpPr>
            <a:spLocks noChangeArrowheads="1"/>
          </p:cNvSpPr>
          <p:nvPr/>
        </p:nvSpPr>
        <p:spPr bwMode="auto">
          <a:xfrm>
            <a:off x="0" y="765175"/>
            <a:ext cx="9144000" cy="1384995"/>
          </a:xfrm>
          <a:prstGeom prst="rect">
            <a:avLst/>
          </a:prstGeom>
          <a:noFill/>
          <a:ln w="9525">
            <a:noFill/>
            <a:miter lim="800000"/>
            <a:headEnd/>
            <a:tailEnd/>
          </a:ln>
        </p:spPr>
        <p:txBody>
          <a:bodyPr>
            <a:spAutoFit/>
          </a:bodyPr>
          <a:lstStyle/>
          <a:p>
            <a:pPr>
              <a:buFontTx/>
              <a:buChar char="•"/>
            </a:pPr>
            <a:r>
              <a:rPr lang="lv-LV" sz="2800" b="1" dirty="0" smtClean="0"/>
              <a:t>Kāpēc tapa tumšs? Tā bija zīme no augšienes, ka mēs esam izdarījuši lielu grēku – piesituši krustā – pašu Dieva Dēlu! Viņam bija jāmirst mūsu grēku dēļ.</a:t>
            </a:r>
            <a:endParaRPr lang="lv-LV" sz="2800" dirty="0"/>
          </a:p>
        </p:txBody>
      </p:sp>
      <p:pic>
        <p:nvPicPr>
          <p:cNvPr id="37890" name="Picture 2" descr="http://pqhobbit.files.wordpress.com/2010/08/world-cross-shadow.jpg"/>
          <p:cNvPicPr>
            <a:picLocks noChangeAspect="1" noChangeArrowheads="1"/>
          </p:cNvPicPr>
          <p:nvPr/>
        </p:nvPicPr>
        <p:blipFill>
          <a:blip r:embed="rId2" cstate="print"/>
          <a:srcRect/>
          <a:stretch>
            <a:fillRect/>
          </a:stretch>
        </p:blipFill>
        <p:spPr bwMode="auto">
          <a:xfrm>
            <a:off x="857224" y="2214554"/>
            <a:ext cx="7715304" cy="464374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7890"/>
                                        </p:tgtEl>
                                        <p:attrNameLst>
                                          <p:attrName>style.visibility</p:attrName>
                                        </p:attrNameLst>
                                      </p:cBhvr>
                                      <p:to>
                                        <p:strVal val="visible"/>
                                      </p:to>
                                    </p:set>
                                    <p:animEffect transition="in" filter="fade">
                                      <p:cBhvr>
                                        <p:cTn id="11" dur="2000"/>
                                        <p:tgtEl>
                                          <p:spTgt spid="3789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85750" y="85725"/>
            <a:ext cx="9358313" cy="1557338"/>
          </a:xfrm>
        </p:spPr>
        <p:txBody>
          <a:bodyPr/>
          <a:lstStyle/>
          <a:p>
            <a:pPr algn="just" eaLnBrk="1" hangingPunct="1">
              <a:lnSpc>
                <a:spcPct val="80000"/>
              </a:lnSpc>
              <a:buFontTx/>
              <a:buNone/>
            </a:pPr>
            <a:r>
              <a:rPr lang="lv-LV" sz="1000" i="1" smtClean="0"/>
              <a:t>          </a:t>
            </a:r>
            <a:r>
              <a:rPr lang="lv-LV" sz="2800" i="1" smtClean="0"/>
              <a:t>46 Un Jēzus sauca skaļā balsī: "Tēvs, Es nododu Savu garu Tavās rokās."</a:t>
            </a:r>
            <a:r>
              <a:rPr lang="lv-LV" smtClean="0"/>
              <a:t> </a:t>
            </a:r>
            <a:endParaRPr lang="lv-LV" sz="2800" smtClean="0"/>
          </a:p>
          <a:p>
            <a:pPr algn="just" eaLnBrk="1" hangingPunct="1">
              <a:lnSpc>
                <a:spcPct val="80000"/>
              </a:lnSpc>
              <a:buFontTx/>
              <a:buNone/>
            </a:pPr>
            <a:endParaRPr lang="lv-LV" sz="2800" smtClean="0"/>
          </a:p>
          <a:p>
            <a:pPr algn="just" eaLnBrk="1" hangingPunct="1">
              <a:lnSpc>
                <a:spcPct val="80000"/>
              </a:lnSpc>
              <a:buFontTx/>
              <a:buNone/>
            </a:pPr>
            <a:endParaRPr lang="lv-LV" sz="1800" i="1" smtClean="0"/>
          </a:p>
        </p:txBody>
      </p:sp>
      <p:sp>
        <p:nvSpPr>
          <p:cNvPr id="7" name="Rectangle 6"/>
          <p:cNvSpPr>
            <a:spLocks noChangeArrowheads="1"/>
          </p:cNvSpPr>
          <p:nvPr/>
        </p:nvSpPr>
        <p:spPr bwMode="auto">
          <a:xfrm>
            <a:off x="0" y="3749675"/>
            <a:ext cx="9144000" cy="1815882"/>
          </a:xfrm>
          <a:prstGeom prst="rect">
            <a:avLst/>
          </a:prstGeom>
          <a:noFill/>
          <a:ln w="9525">
            <a:noFill/>
            <a:miter lim="800000"/>
            <a:headEnd/>
            <a:tailEnd/>
          </a:ln>
        </p:spPr>
        <p:txBody>
          <a:bodyPr>
            <a:spAutoFit/>
          </a:bodyPr>
          <a:lstStyle/>
          <a:p>
            <a:pPr>
              <a:buFontTx/>
              <a:buChar char="•"/>
            </a:pPr>
            <a:r>
              <a:rPr lang="lv-LV" sz="2800" dirty="0"/>
              <a:t>Kristus </a:t>
            </a:r>
            <a:r>
              <a:rPr lang="lv-LV" sz="2800" dirty="0" smtClean="0"/>
              <a:t>ir </a:t>
            </a:r>
            <a:r>
              <a:rPr lang="lv-LV" sz="2800" b="1" dirty="0" smtClean="0"/>
              <a:t>mīlestības</a:t>
            </a:r>
            <a:r>
              <a:rPr lang="lv-LV" sz="2800" dirty="0" smtClean="0"/>
              <a:t> un </a:t>
            </a:r>
            <a:r>
              <a:rPr lang="lv-LV" sz="2800" b="1" dirty="0"/>
              <a:t>paklausības paraugs</a:t>
            </a:r>
          </a:p>
          <a:p>
            <a:pPr>
              <a:buFontTx/>
              <a:buChar char="•"/>
            </a:pPr>
            <a:r>
              <a:rPr lang="lv-LV" sz="2800" b="1" dirty="0"/>
              <a:t>Krustā reizē</a:t>
            </a:r>
            <a:r>
              <a:rPr lang="lv-LV" sz="2800" dirty="0"/>
              <a:t> ir gan </a:t>
            </a:r>
            <a:r>
              <a:rPr lang="lv-LV" sz="2800" b="1" dirty="0"/>
              <a:t>bauslība</a:t>
            </a:r>
            <a:r>
              <a:rPr lang="lv-LV" sz="2800" dirty="0"/>
              <a:t>, gan </a:t>
            </a:r>
            <a:r>
              <a:rPr lang="lv-LV" sz="2800" b="1" dirty="0"/>
              <a:t>evaņģēlijs</a:t>
            </a:r>
            <a:r>
              <a:rPr lang="lv-LV" sz="2800" dirty="0"/>
              <a:t>. </a:t>
            </a:r>
          </a:p>
          <a:p>
            <a:pPr>
              <a:buFontTx/>
              <a:buChar char="•"/>
            </a:pPr>
            <a:r>
              <a:rPr lang="lv-LV" sz="2800" dirty="0"/>
              <a:t>Krusts ir </a:t>
            </a:r>
            <a:r>
              <a:rPr lang="lv-LV" sz="2800" b="1" dirty="0"/>
              <a:t>Taisnība</a:t>
            </a:r>
            <a:r>
              <a:rPr lang="lv-LV" sz="2800" dirty="0"/>
              <a:t>: </a:t>
            </a:r>
            <a:r>
              <a:rPr lang="lv-LV" sz="2800" b="1" dirty="0"/>
              <a:t>Dieva jērs saņem sodu mūsu vietā</a:t>
            </a:r>
            <a:endParaRPr lang="lv-LV" sz="2800" dirty="0"/>
          </a:p>
          <a:p>
            <a:pPr>
              <a:buFontTx/>
              <a:buChar char="•"/>
            </a:pPr>
            <a:r>
              <a:rPr lang="lv-LV" sz="2800" dirty="0"/>
              <a:t>Krusts ir </a:t>
            </a:r>
            <a:r>
              <a:rPr lang="lv-LV" sz="2800" b="1" dirty="0"/>
              <a:t>Mīlestība</a:t>
            </a:r>
            <a:r>
              <a:rPr lang="lv-LV" sz="2800" dirty="0"/>
              <a:t>: </a:t>
            </a:r>
          </a:p>
        </p:txBody>
      </p:sp>
      <p:pic>
        <p:nvPicPr>
          <p:cNvPr id="24578" name="Picture 2" descr="http://www.gospelcity.com/image.php?imageID=28354"/>
          <p:cNvPicPr>
            <a:picLocks noChangeAspect="1" noChangeArrowheads="1"/>
          </p:cNvPicPr>
          <p:nvPr/>
        </p:nvPicPr>
        <p:blipFill>
          <a:blip r:embed="rId2" cstate="print"/>
          <a:srcRect/>
          <a:stretch>
            <a:fillRect/>
          </a:stretch>
        </p:blipFill>
        <p:spPr bwMode="auto">
          <a:xfrm>
            <a:off x="3279758" y="482579"/>
            <a:ext cx="5429256" cy="3286149"/>
          </a:xfrm>
          <a:prstGeom prst="rect">
            <a:avLst/>
          </a:prstGeom>
          <a:ln>
            <a:noFill/>
          </a:ln>
          <a:effectLst>
            <a:softEdge rad="112500"/>
          </a:effectLst>
        </p:spPr>
      </p:pic>
      <p:sp>
        <p:nvSpPr>
          <p:cNvPr id="5" name="Rectangle 5"/>
          <p:cNvSpPr>
            <a:spLocks noChangeArrowheads="1"/>
          </p:cNvSpPr>
          <p:nvPr/>
        </p:nvSpPr>
        <p:spPr bwMode="auto">
          <a:xfrm>
            <a:off x="0" y="5565775"/>
            <a:ext cx="9144000" cy="1292225"/>
          </a:xfrm>
          <a:prstGeom prst="rect">
            <a:avLst/>
          </a:prstGeom>
          <a:noFill/>
          <a:ln w="9525">
            <a:noFill/>
            <a:miter lim="800000"/>
            <a:headEnd/>
            <a:tailEnd/>
          </a:ln>
          <a:effectLst/>
        </p:spPr>
        <p:txBody>
          <a:bodyPr>
            <a:spAutoFit/>
          </a:bodyPr>
          <a:lstStyle/>
          <a:p>
            <a:pPr algn="just" eaLnBrk="1" hangingPunct="1">
              <a:spcBef>
                <a:spcPts val="0"/>
              </a:spcBef>
              <a:buClr>
                <a:schemeClr val="tx1"/>
              </a:buClr>
              <a:defRPr/>
            </a:pPr>
            <a:r>
              <a:rPr lang="lv-LV" sz="2600" dirty="0">
                <a:latin typeface="+mj-lt"/>
              </a:rPr>
              <a:t>“</a:t>
            </a:r>
            <a:r>
              <a:rPr lang="lv-LV" sz="2600" i="1" dirty="0">
                <a:latin typeface="+mj-lt"/>
              </a:rPr>
              <a:t>Un, kā </a:t>
            </a:r>
            <a:r>
              <a:rPr lang="lv-LV" sz="2600" b="1" i="1" dirty="0">
                <a:latin typeface="+mj-lt"/>
              </a:rPr>
              <a:t>cilvēkiem nolemts vienreiz mirt</a:t>
            </a:r>
            <a:r>
              <a:rPr lang="lv-LV" sz="2600" i="1" dirty="0">
                <a:latin typeface="+mj-lt"/>
              </a:rPr>
              <a:t>, bet </a:t>
            </a:r>
            <a:r>
              <a:rPr lang="lv-LV" sz="2600" b="1" i="1" dirty="0">
                <a:latin typeface="+mj-lt"/>
              </a:rPr>
              <a:t>pēc tam tiesa</a:t>
            </a:r>
            <a:r>
              <a:rPr lang="lv-LV" sz="2600" i="1" dirty="0">
                <a:latin typeface="+mj-lt"/>
              </a:rPr>
              <a:t>, tā arī </a:t>
            </a:r>
            <a:r>
              <a:rPr lang="lv-LV" sz="2600" b="1" i="1" dirty="0">
                <a:latin typeface="+mj-lt"/>
              </a:rPr>
              <a:t>Kristus</a:t>
            </a:r>
            <a:r>
              <a:rPr lang="lv-LV" sz="2600" i="1" dirty="0">
                <a:latin typeface="+mj-lt"/>
              </a:rPr>
              <a:t>, </a:t>
            </a:r>
            <a:r>
              <a:rPr lang="lv-LV" sz="2600" b="1" i="1" dirty="0">
                <a:latin typeface="+mj-lt"/>
              </a:rPr>
              <a:t>vienreiz upurēts </a:t>
            </a:r>
            <a:r>
              <a:rPr lang="lv-LV" sz="2600" i="1" dirty="0">
                <a:latin typeface="+mj-lt"/>
              </a:rPr>
              <a:t>daudzu </a:t>
            </a:r>
            <a:r>
              <a:rPr lang="lv-LV" sz="2600" b="1" i="1" dirty="0">
                <a:latin typeface="+mj-lt"/>
              </a:rPr>
              <a:t>cilvēku grēkus atņemt </a:t>
            </a:r>
            <a:r>
              <a:rPr lang="lv-LV" sz="2600" i="1" dirty="0">
                <a:latin typeface="+mj-lt"/>
              </a:rPr>
              <a:t>neatkarīgi no grēka.</a:t>
            </a:r>
            <a:r>
              <a:rPr lang="lv-LV" sz="2600" dirty="0">
                <a:latin typeface="+mj-lt"/>
              </a:rPr>
              <a:t>” </a:t>
            </a:r>
            <a:r>
              <a:rPr lang="lv-LV" sz="2400" dirty="0">
                <a:latin typeface="+mj-lt"/>
              </a:rPr>
              <a:t>(Ebr.9:27-28)</a:t>
            </a:r>
            <a:endParaRPr lang="lv-LV" sz="3000"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4578"/>
                                        </p:tgtEl>
                                        <p:attrNameLst>
                                          <p:attrName>style.visibility</p:attrName>
                                        </p:attrNameLst>
                                      </p:cBhvr>
                                      <p:to>
                                        <p:strVal val="visible"/>
                                      </p:to>
                                    </p:set>
                                    <p:animEffect transition="in" filter="fade">
                                      <p:cBhvr>
                                        <p:cTn id="12" dur="2000"/>
                                        <p:tgtEl>
                                          <p:spTgt spid="24578"/>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5" presetClass="entr" presetSubtype="10"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checkerboard(across)">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1165</Words>
  <Application>Microsoft Office PowerPoint</Application>
  <PresentationFormat>On-screen Show (4:3)</PresentationFormat>
  <Paragraphs>60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Lk.23:32-49 Jēzus krusta nāve</vt:lpstr>
      <vt:lpstr>Lk.23:32-49 Jēzus krusta nāve</vt:lpstr>
      <vt:lpstr>Slide 3</vt:lpstr>
      <vt:lpstr>Slide 4</vt:lpstr>
      <vt:lpstr>Slide 5</vt:lpstr>
      <vt:lpstr>Slide 6</vt:lpstr>
      <vt:lpstr>Slide 7</vt:lpstr>
      <vt:lpstr>Slide 8</vt:lpstr>
      <vt:lpstr>Slide 9</vt:lpstr>
      <vt:lpstr>Vai ar labajiem darbiem var izpelnīties glābšanu? - NĒ</vt:lpstr>
      <vt:lpstr>Pēdējā tiesa</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Lk.23:32-49 Jēzus krusta nāve</dc:title>
  <dc:creator>RO</dc:creator>
  <cp:lastModifiedBy>Ro Oto</cp:lastModifiedBy>
  <cp:revision>3</cp:revision>
  <dcterms:created xsi:type="dcterms:W3CDTF">2018-03-31T09:34:52Z</dcterms:created>
  <dcterms:modified xsi:type="dcterms:W3CDTF">2021-04-02T15:54:20Z</dcterms:modified>
</cp:coreProperties>
</file>