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91" r:id="rId2"/>
    <p:sldId id="288" r:id="rId3"/>
    <p:sldId id="292" r:id="rId4"/>
    <p:sldId id="311" r:id="rId5"/>
    <p:sldId id="312" r:id="rId6"/>
    <p:sldId id="313" r:id="rId7"/>
    <p:sldId id="293" r:id="rId8"/>
    <p:sldId id="294" r:id="rId9"/>
    <p:sldId id="306" r:id="rId10"/>
    <p:sldId id="307" r:id="rId11"/>
    <p:sldId id="295" r:id="rId12"/>
    <p:sldId id="308" r:id="rId13"/>
    <p:sldId id="304" r:id="rId14"/>
    <p:sldId id="296" r:id="rId15"/>
    <p:sldId id="309" r:id="rId16"/>
    <p:sldId id="305" r:id="rId17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2/10/2022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25EFC-F91C-43B8-95C9-F1D2CDCBB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" y="0"/>
            <a:ext cx="9109075" cy="1071563"/>
          </a:xfrm>
        </p:spPr>
        <p:txBody>
          <a:bodyPr/>
          <a:lstStyle/>
          <a:p>
            <a:pPr eaLnBrk="1" hangingPunct="1"/>
            <a:r>
              <a:rPr lang="lv-LV" sz="3200" b="1" dirty="0" smtClean="0"/>
              <a:t>M</a:t>
            </a:r>
            <a:r>
              <a:rPr lang="en-US" sz="3200" b="1" dirty="0" smtClean="0"/>
              <a:t>t</a:t>
            </a:r>
            <a:r>
              <a:rPr lang="lv-LV" sz="3200" b="1" dirty="0" smtClean="0"/>
              <a:t>.8:5-13 </a:t>
            </a:r>
            <a:r>
              <a:rPr lang="lv-LV" sz="3200" b="1" dirty="0" err="1" smtClean="0"/>
              <a:t>Centuriona</a:t>
            </a:r>
            <a:r>
              <a:rPr lang="lv-LV" sz="3200" b="1" dirty="0" smtClean="0"/>
              <a:t> kalpa dziedināšana</a:t>
            </a:r>
            <a:endParaRPr lang="lv-LV" sz="3200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-27384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2E85D4-A691-4735-8851-BD04CD989375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3080" name="Picture 8" descr="http://jesusfootprints.files.wordpress.com/2011/01/faith_centur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14421"/>
            <a:ext cx="8286808" cy="5411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52320" y="0"/>
            <a:ext cx="16916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</a:t>
            </a:r>
            <a:r>
              <a:rPr lang="lv-LV" sz="2000" dirty="0" smtClean="0"/>
              <a:t>3.feb.2022</a:t>
            </a:r>
            <a:r>
              <a:rPr lang="lv-LV" sz="2000" dirty="0" smtClean="0"/>
              <a:t>.</a:t>
            </a:r>
            <a:endParaRPr lang="lv-LV" sz="2000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3CB99E3F-F7D7-4290-B2DA-B52E6810AD25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10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323850" y="0"/>
            <a:ext cx="85693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lv-LV" sz="4800" b="1" dirty="0"/>
              <a:t>Viena svēta kristīga Baznīca</a:t>
            </a:r>
          </a:p>
          <a:p>
            <a:pPr algn="ctr" eaLnBrk="0" hangingPunct="0">
              <a:defRPr/>
            </a:pPr>
            <a:endParaRPr lang="lv-LV" sz="4800" b="1" dirty="0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700822"/>
            <a:ext cx="8748713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Arial" charset="0"/>
              <a:buChar char="•"/>
            </a:pPr>
            <a:r>
              <a:rPr lang="lv-LV" sz="2600" b="1" dirty="0" smtClean="0"/>
              <a:t>Baznīca (kristieši)</a:t>
            </a:r>
            <a:r>
              <a:rPr lang="lv-LV" sz="2600" dirty="0" smtClean="0"/>
              <a:t> </a:t>
            </a:r>
            <a:r>
              <a:rPr lang="lv-LV" sz="2600" dirty="0"/>
              <a:t>ir neeksistē pati priekš sevis!</a:t>
            </a:r>
          </a:p>
          <a:p>
            <a:pPr eaLnBrk="0" hangingPunct="0">
              <a:buFont typeface="Arial" charset="0"/>
              <a:buChar char="•"/>
            </a:pPr>
            <a:r>
              <a:rPr lang="lv-LV" sz="2600" dirty="0"/>
              <a:t>Baznīca </a:t>
            </a:r>
            <a:r>
              <a:rPr lang="lv-LV" sz="2600" b="1" dirty="0"/>
              <a:t>eksistē</a:t>
            </a:r>
            <a:r>
              <a:rPr lang="lv-LV" sz="2600" dirty="0"/>
              <a:t>, lai </a:t>
            </a:r>
            <a:r>
              <a:rPr lang="lv-LV" sz="2600" b="1" dirty="0"/>
              <a:t>kalpotu </a:t>
            </a:r>
            <a:r>
              <a:rPr lang="lv-LV" sz="2600" b="1" dirty="0" smtClean="0"/>
              <a:t>sabiedrībai</a:t>
            </a:r>
            <a:r>
              <a:rPr lang="lv-LV" sz="2600" dirty="0"/>
              <a:t>!</a:t>
            </a:r>
            <a:endParaRPr lang="lv-LV" sz="2600" dirty="0"/>
          </a:p>
          <a:p>
            <a:pPr eaLnBrk="0" hangingPunct="0">
              <a:buFont typeface="Arial" charset="0"/>
              <a:buChar char="•"/>
            </a:pPr>
            <a:r>
              <a:rPr lang="lv-LV" sz="2600" b="1" dirty="0"/>
              <a:t>Pestīšana (ticība): attiecības starp mani un Dievu</a:t>
            </a:r>
          </a:p>
          <a:p>
            <a:pPr eaLnBrk="0" hangingPunct="0">
              <a:buFont typeface="Arial" charset="0"/>
              <a:buChar char="•"/>
            </a:pPr>
            <a:r>
              <a:rPr lang="lv-LV" sz="2600" b="1" dirty="0"/>
              <a:t>Svētdzīve (labie darbi): attiecības ar tuvākajiem</a:t>
            </a:r>
          </a:p>
          <a:p>
            <a:pPr eaLnBrk="0" hangingPunct="0">
              <a:buFont typeface="Arial" charset="0"/>
              <a:buChar char="•"/>
            </a:pPr>
            <a:r>
              <a:rPr lang="lv-LV" sz="2600" b="1" dirty="0" smtClean="0"/>
              <a:t>Svētdzīve </a:t>
            </a:r>
            <a:r>
              <a:rPr lang="lv-LV" sz="2600" b="1" dirty="0"/>
              <a:t>nav tikai mana apņēmība, </a:t>
            </a:r>
          </a:p>
          <a:p>
            <a:pPr eaLnBrk="0" hangingPunct="0"/>
            <a:r>
              <a:rPr lang="lv-LV" sz="2600" b="1" dirty="0"/>
              <a:t> bet Sv. Gara darbība mūsos</a:t>
            </a:r>
            <a:r>
              <a:rPr lang="lv-LV" sz="2600" dirty="0"/>
              <a:t> </a:t>
            </a:r>
          </a:p>
          <a:p>
            <a:pPr eaLnBrk="0" hangingPunct="0"/>
            <a:endParaRPr lang="lv-LV" sz="3400" dirty="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429000"/>
            <a:ext cx="7615237" cy="3257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357562"/>
            <a:ext cx="2200275" cy="1971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7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7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57188" y="0"/>
            <a:ext cx="9501188" cy="15573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     9</a:t>
            </a:r>
            <a:r>
              <a:rPr lang="lv-LV" sz="2800" i="1" dirty="0" smtClean="0"/>
              <a:t> Jo arī es esmu cilvēks, kas pakļauts varai, un man ir padotie – kareivji; kad vienam es saku: ej, – tas iet, un citam: nāc, – viņš nāk, un savam kalpam: dari to, – viņš dara.” 10 To dzirdēdams, Jēzus izbrīnījās un sacīja tiem, kas viņam sekoja: “Patiesi es jums saku: ne pie viena </a:t>
            </a:r>
            <a:r>
              <a:rPr lang="lv-LV" sz="2800" i="1" dirty="0" err="1" smtClean="0"/>
              <a:t>Israēlā</a:t>
            </a:r>
            <a:r>
              <a:rPr lang="lv-LV" sz="2800" i="1" dirty="0" smtClean="0"/>
              <a:t> es tādu ticību neesmu atradis.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14563" y="2357438"/>
            <a:ext cx="6929437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buFontTx/>
              <a:buChar char="•"/>
            </a:pPr>
            <a:r>
              <a:rPr lang="lv-LV" sz="2800" dirty="0"/>
              <a:t>Šis </a:t>
            </a:r>
            <a:r>
              <a:rPr lang="lv-LV" sz="2800" b="1" dirty="0"/>
              <a:t>virsnieks</a:t>
            </a:r>
            <a:r>
              <a:rPr lang="lv-LV" sz="2800" dirty="0"/>
              <a:t> ir </a:t>
            </a:r>
            <a:r>
              <a:rPr lang="lv-LV" sz="2800" b="1" dirty="0"/>
              <a:t>pazemīgs kalps </a:t>
            </a:r>
            <a:r>
              <a:rPr lang="lv-LV" sz="2800" dirty="0"/>
              <a:t>un </a:t>
            </a:r>
            <a:r>
              <a:rPr lang="lv-LV" sz="2800" b="1" dirty="0"/>
              <a:t>priekšnieks</a:t>
            </a:r>
            <a:r>
              <a:rPr lang="lv-LV" sz="2800" dirty="0"/>
              <a:t>!</a:t>
            </a:r>
          </a:p>
          <a:p>
            <a:pPr algn="r">
              <a:buFontTx/>
              <a:buChar char="•"/>
            </a:pPr>
            <a:r>
              <a:rPr lang="lv-LV" sz="2800" dirty="0"/>
              <a:t>Viņš ļoti labi </a:t>
            </a:r>
            <a:r>
              <a:rPr lang="lv-LV" sz="2800" b="1" dirty="0"/>
              <a:t>saprot</a:t>
            </a:r>
            <a:r>
              <a:rPr lang="lv-LV" sz="2800" dirty="0"/>
              <a:t>, ka ir </a:t>
            </a:r>
            <a:r>
              <a:rPr lang="lv-LV" sz="2800" b="1" dirty="0"/>
              <a:t>varas</a:t>
            </a:r>
            <a:r>
              <a:rPr lang="lv-LV" sz="2800" dirty="0"/>
              <a:t> </a:t>
            </a:r>
            <a:r>
              <a:rPr lang="lv-LV" sz="2800" b="1" dirty="0"/>
              <a:t>pār viņu augstākas</a:t>
            </a:r>
            <a:r>
              <a:rPr lang="lv-LV" sz="2800" dirty="0"/>
              <a:t>, un ka arī viņam ir  </a:t>
            </a:r>
            <a:r>
              <a:rPr lang="lv-LV" sz="2800" b="1" dirty="0"/>
              <a:t>atbildība</a:t>
            </a:r>
            <a:r>
              <a:rPr lang="lv-LV" sz="2800" dirty="0"/>
              <a:t> </a:t>
            </a:r>
            <a:r>
              <a:rPr lang="lv-LV" sz="2800" b="1" dirty="0"/>
              <a:t>uzticēta</a:t>
            </a:r>
            <a:r>
              <a:rPr lang="lv-LV" sz="2800" dirty="0"/>
              <a:t>, ko viņš </a:t>
            </a:r>
            <a:r>
              <a:rPr lang="lv-LV" sz="2800" b="1" dirty="0"/>
              <a:t>pilda</a:t>
            </a:r>
            <a:r>
              <a:rPr lang="lv-LV" sz="2800" dirty="0" smtClean="0"/>
              <a:t>.</a:t>
            </a:r>
          </a:p>
          <a:p>
            <a:pPr algn="r">
              <a:buFontTx/>
              <a:buChar char="•"/>
            </a:pPr>
            <a:endParaRPr lang="lv-LV" sz="2800" dirty="0"/>
          </a:p>
          <a:p>
            <a:pPr algn="r">
              <a:buFontTx/>
              <a:buChar char="•"/>
            </a:pPr>
            <a:r>
              <a:rPr lang="lv-LV" sz="2800" dirty="0"/>
              <a:t>Jēzus ir </a:t>
            </a:r>
            <a:r>
              <a:rPr lang="lv-LV" sz="2800" b="1" dirty="0"/>
              <a:t>izbrīnīts</a:t>
            </a:r>
            <a:r>
              <a:rPr lang="lv-LV" sz="2800" dirty="0"/>
              <a:t> par šādu </a:t>
            </a:r>
            <a:r>
              <a:rPr lang="lv-LV" sz="2800" b="1" dirty="0"/>
              <a:t>ticību</a:t>
            </a:r>
            <a:r>
              <a:rPr lang="lv-LV" sz="2800" dirty="0"/>
              <a:t>!</a:t>
            </a:r>
          </a:p>
          <a:p>
            <a:pPr algn="r">
              <a:buFontTx/>
              <a:buChar char="•"/>
            </a:pPr>
            <a:r>
              <a:rPr lang="lv-LV" sz="2800" b="1" dirty="0" smtClean="0"/>
              <a:t>Kamēr jūdi </a:t>
            </a:r>
            <a:r>
              <a:rPr lang="lv-LV" sz="2800" dirty="0" smtClean="0"/>
              <a:t>uzsver </a:t>
            </a:r>
            <a:r>
              <a:rPr lang="lv-LV" sz="2800" b="1" dirty="0" err="1" smtClean="0"/>
              <a:t>centuriona</a:t>
            </a:r>
            <a:r>
              <a:rPr lang="lv-LV" sz="2800" b="1" dirty="0" smtClean="0"/>
              <a:t> darbus</a:t>
            </a:r>
            <a:r>
              <a:rPr lang="lv-LV" sz="2800" dirty="0" smtClean="0"/>
              <a:t>, tikmēr </a:t>
            </a:r>
            <a:r>
              <a:rPr lang="lv-LV" sz="2800" b="1" dirty="0" smtClean="0"/>
              <a:t>Jēzus izceļ viņa ticību</a:t>
            </a:r>
            <a:r>
              <a:rPr lang="lv-LV" sz="2800" dirty="0" smtClean="0"/>
              <a:t>, kādas nav </a:t>
            </a:r>
            <a:r>
              <a:rPr lang="lv-LV" sz="2800" b="1" dirty="0" smtClean="0"/>
              <a:t>nevienam jūdam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A79F87-9105-4A03-8EA6-8A7F20973B10}" type="slidenum">
              <a:rPr lang="lv-LV" smtClean="0"/>
              <a:pPr/>
              <a:t>11</a:t>
            </a:fld>
            <a:endParaRPr lang="lv-LV" dirty="0" smtClean="0"/>
          </a:p>
        </p:txBody>
      </p:sp>
      <p:pic>
        <p:nvPicPr>
          <p:cNvPr id="7174" name="Picture 6" descr="http://3.bp.blogspot.com/_7qpyaOv3gjM/TUBp3zXNtII/AAAAAAAABMs/7MifpR1sEMs/s1600/centurion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14625"/>
            <a:ext cx="41433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4188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Ticības dzīves kārtība: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312368" y="692696"/>
            <a:ext cx="1835696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dirty="0" smtClean="0"/>
              <a:t>tad</a:t>
            </a:r>
          </a:p>
          <a:p>
            <a:pPr algn="ctr"/>
            <a:r>
              <a:rPr lang="lv-LV" sz="4400" b="1" dirty="0" smtClean="0"/>
              <a:t>Jātic</a:t>
            </a:r>
          </a:p>
          <a:p>
            <a:pPr algn="ctr"/>
            <a:r>
              <a:rPr lang="lv-LV" sz="3600" dirty="0" smtClean="0"/>
              <a:t>Jēzum</a:t>
            </a:r>
            <a:endParaRPr lang="lv-LV" sz="3600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20688"/>
            <a:ext cx="241176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dirty="0" smtClean="0"/>
              <a:t>vispirms</a:t>
            </a:r>
            <a:endParaRPr lang="lv-LV" sz="3600" b="1" dirty="0" smtClean="0"/>
          </a:p>
          <a:p>
            <a:pPr algn="ctr"/>
            <a:r>
              <a:rPr lang="lv-LV" sz="4400" b="1" dirty="0" smtClean="0"/>
              <a:t>Jādzird</a:t>
            </a:r>
          </a:p>
          <a:p>
            <a:pPr algn="ctr"/>
            <a:r>
              <a:rPr lang="lv-LV" sz="3600" dirty="0" smtClean="0"/>
              <a:t>evaņģēlijs</a:t>
            </a:r>
            <a:endParaRPr lang="lv-LV" sz="36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508104" y="764704"/>
            <a:ext cx="3563888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dirty="0" smtClean="0"/>
              <a:t>u</a:t>
            </a:r>
            <a:r>
              <a:rPr lang="lv-LV" sz="3600" dirty="0" smtClean="0"/>
              <a:t>n tad </a:t>
            </a:r>
            <a:endParaRPr lang="lv-LV" sz="3600" b="1" dirty="0" smtClean="0"/>
          </a:p>
          <a:p>
            <a:pPr algn="ctr"/>
            <a:r>
              <a:rPr lang="lv-LV" sz="4400" b="1" dirty="0" smtClean="0"/>
              <a:t>Jādara</a:t>
            </a:r>
            <a:endParaRPr lang="lv-LV" sz="3600" b="1" dirty="0" smtClean="0"/>
          </a:p>
          <a:p>
            <a:pPr algn="ctr"/>
            <a:r>
              <a:rPr lang="lv-LV" sz="3600" dirty="0" smtClean="0"/>
              <a:t>mīlestības </a:t>
            </a:r>
            <a:r>
              <a:rPr lang="lv-LV" sz="3600" dirty="0" smtClean="0"/>
              <a:t>darbi</a:t>
            </a:r>
            <a:endParaRPr lang="lv-LV" sz="3600" dirty="0"/>
          </a:p>
        </p:txBody>
      </p:sp>
      <p:pic>
        <p:nvPicPr>
          <p:cNvPr id="13" name="Picture 12" descr="2018-04-30 11.24.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96" y="2420888"/>
            <a:ext cx="2293353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564904"/>
            <a:ext cx="263111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Disaster Preparedness Month: Plan to Help - West Pierce Fire &amp;amp; Rescue -  West Pierce Fire &amp;amp; Rescue"/>
          <p:cNvPicPr>
            <a:picLocks noChangeAspect="1" noChangeArrowheads="1"/>
          </p:cNvPicPr>
          <p:nvPr/>
        </p:nvPicPr>
        <p:blipFill>
          <a:blip r:embed="rId4" cstate="print"/>
          <a:srcRect l="15120" t="18900" r="11801" b="13061"/>
          <a:stretch>
            <a:fillRect/>
          </a:stretch>
        </p:blipFill>
        <p:spPr bwMode="auto">
          <a:xfrm>
            <a:off x="6084168" y="2564904"/>
            <a:ext cx="2771800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5214473"/>
            <a:ext cx="9144000" cy="164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lv-LV" sz="2800" dirty="0"/>
              <a:t>“</a:t>
            </a:r>
            <a:r>
              <a:rPr lang="lv-LV" sz="2800" i="1" dirty="0"/>
              <a:t>Ticība ir tik dzīva, darbīga, varena lieta, ka tā ne brīdi </a:t>
            </a:r>
            <a:r>
              <a:rPr lang="lv-LV" sz="2800" i="1" dirty="0" err="1"/>
              <a:t>nemitas</a:t>
            </a:r>
            <a:r>
              <a:rPr lang="lv-LV" sz="2800" i="1" dirty="0"/>
              <a:t> darīt labu; tā arī nejautā vai vajag darīt labus darbus. Pirms vēl jautāsi, tā jau dara šos darbus un turpina tos darīt bez mitas.</a:t>
            </a:r>
            <a:r>
              <a:rPr lang="lv-LV" sz="2800" dirty="0"/>
              <a:t>” (M.Luters</a:t>
            </a:r>
            <a:r>
              <a:rPr lang="lv-LV" sz="2800" dirty="0" smtClean="0"/>
              <a:t>)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9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11</a:t>
            </a:r>
            <a:r>
              <a:rPr lang="lv-LV" sz="2800" i="1" dirty="0" smtClean="0"/>
              <a:t> Un es jums saku: daudzi nāks no austrumiem un rietumiem un sēdēs kopā ar Ābrahāmu, Īzaku un Jēkabu Debesu valstībā, </a:t>
            </a:r>
            <a:r>
              <a:rPr lang="lv-LV" sz="2800" i="1" baseline="30000" dirty="0" smtClean="0"/>
              <a:t>12</a:t>
            </a:r>
            <a:r>
              <a:rPr lang="lv-LV" sz="2800" i="1" dirty="0" smtClean="0"/>
              <a:t> bet Valstības dēli tiks izgrūsti ārā tumsībā; tur būs vaimanas un zobu griešana.”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57298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Te ir norāde uz </a:t>
            </a:r>
            <a:r>
              <a:rPr lang="lv-LV" sz="2800" b="1" dirty="0" smtClean="0"/>
              <a:t>pāreju</a:t>
            </a:r>
            <a:r>
              <a:rPr lang="lv-LV" sz="2800" dirty="0" smtClean="0"/>
              <a:t> </a:t>
            </a:r>
            <a:r>
              <a:rPr lang="lv-LV" sz="2800" b="1" dirty="0" smtClean="0"/>
              <a:t>no Vecās uz Jauno Derību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Kristieši/patiesi ticīgie </a:t>
            </a:r>
            <a:r>
              <a:rPr lang="lv-LV" sz="2800" dirty="0" smtClean="0"/>
              <a:t>būs </a:t>
            </a:r>
            <a:r>
              <a:rPr lang="lv-LV" sz="2800" b="1" dirty="0" smtClean="0"/>
              <a:t>visās tautās austrumos</a:t>
            </a:r>
            <a:r>
              <a:rPr lang="lv-LV" sz="2800" dirty="0" smtClean="0"/>
              <a:t> un </a:t>
            </a:r>
            <a:r>
              <a:rPr lang="lv-LV" sz="2800" b="1" dirty="0" smtClean="0"/>
              <a:t>rietumos</a:t>
            </a:r>
            <a:r>
              <a:rPr lang="lv-LV" sz="2800" dirty="0" smtClean="0"/>
              <a:t> būs </a:t>
            </a:r>
            <a:r>
              <a:rPr lang="lv-LV" sz="2800" b="1" dirty="0" smtClean="0"/>
              <a:t>debesu </a:t>
            </a:r>
            <a:r>
              <a:rPr lang="lv-LV" sz="2800" b="1" dirty="0" smtClean="0"/>
              <a:t>valstībā</a:t>
            </a:r>
            <a:r>
              <a:rPr lang="lv-LV" sz="2800" dirty="0" smtClean="0"/>
              <a:t>,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Bet </a:t>
            </a:r>
            <a:r>
              <a:rPr lang="lv-LV" sz="2800" b="1" dirty="0" smtClean="0"/>
              <a:t>valstības dēli = </a:t>
            </a:r>
            <a:r>
              <a:rPr lang="lv-LV" sz="2800" b="1" u="sng" dirty="0" smtClean="0"/>
              <a:t>ietiepīgie</a:t>
            </a:r>
            <a:r>
              <a:rPr lang="lv-LV" sz="2800" b="1" dirty="0" smtClean="0"/>
              <a:t> jūdi,</a:t>
            </a:r>
            <a:r>
              <a:rPr lang="lv-LV" sz="2800" dirty="0" smtClean="0"/>
              <a:t> </a:t>
            </a:r>
            <a:r>
              <a:rPr lang="lv-LV" sz="2800" b="1" dirty="0" smtClean="0"/>
              <a:t>nonāks ellē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13</a:t>
            </a:fld>
            <a:endParaRPr lang="lv-LV" smtClean="0"/>
          </a:p>
        </p:txBody>
      </p:sp>
      <p:pic>
        <p:nvPicPr>
          <p:cNvPr id="25602" name="Picture 2" descr="Attēlu rezultāti vaicājumam “from jews to christians”&quot;"/>
          <p:cNvPicPr>
            <a:picLocks noChangeAspect="1" noChangeArrowheads="1"/>
          </p:cNvPicPr>
          <p:nvPr/>
        </p:nvPicPr>
        <p:blipFill>
          <a:blip r:embed="rId2" cstate="print"/>
          <a:srcRect t="15432"/>
          <a:stretch>
            <a:fillRect/>
          </a:stretch>
        </p:blipFill>
        <p:spPr bwMode="auto">
          <a:xfrm>
            <a:off x="1142976" y="3071810"/>
            <a:ext cx="6943725" cy="378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0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     </a:t>
            </a:r>
            <a:r>
              <a:rPr lang="lv-LV" sz="2800" i="1" dirty="0" smtClean="0"/>
              <a:t> </a:t>
            </a:r>
            <a:r>
              <a:rPr lang="lv-LV" sz="2800" i="1" baseline="30000" dirty="0" smtClean="0"/>
              <a:t>13</a:t>
            </a:r>
            <a:r>
              <a:rPr lang="lv-LV" sz="2800" i="1" dirty="0" smtClean="0"/>
              <a:t> Tad Jēzus sacīja </a:t>
            </a:r>
            <a:r>
              <a:rPr lang="lv-LV" sz="2800" i="1" dirty="0" err="1" smtClean="0"/>
              <a:t>centurionam</a:t>
            </a:r>
            <a:r>
              <a:rPr lang="lv-LV" sz="2800" i="1" dirty="0" smtClean="0"/>
              <a:t>: “Ej, lai tev notiek, kā tu esi ticējis!” Un kalps tapa vesels tanī pašā stundā.</a:t>
            </a:r>
            <a:endParaRPr lang="lv-LV" sz="26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28670"/>
            <a:ext cx="4572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Ticēt atmaksājas</a:t>
            </a:r>
            <a:r>
              <a:rPr lang="lv-LV" sz="2800" b="1" dirty="0" smtClean="0"/>
              <a:t>!</a:t>
            </a:r>
          </a:p>
          <a:p>
            <a:pPr>
              <a:buFontTx/>
              <a:buChar char="•"/>
            </a:pPr>
            <a:r>
              <a:rPr lang="lv-LV" sz="2800" b="1" dirty="0" smtClean="0"/>
              <a:t>Centuriona</a:t>
            </a:r>
            <a:r>
              <a:rPr lang="lv-LV" sz="2800" dirty="0" smtClean="0"/>
              <a:t> </a:t>
            </a:r>
            <a:r>
              <a:rPr lang="lv-LV" sz="2800" b="1" dirty="0" smtClean="0"/>
              <a:t>lūgšana</a:t>
            </a:r>
            <a:r>
              <a:rPr lang="lv-LV" sz="2800" dirty="0" smtClean="0"/>
              <a:t> tiek </a:t>
            </a:r>
            <a:r>
              <a:rPr lang="lv-LV" sz="2800" b="1" dirty="0" smtClean="0"/>
              <a:t>uzklausīta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Mēs </a:t>
            </a:r>
            <a:r>
              <a:rPr lang="lv-LV" sz="2800" dirty="0"/>
              <a:t>tikai varam </a:t>
            </a:r>
            <a:r>
              <a:rPr lang="lv-LV" sz="2800" b="1" dirty="0"/>
              <a:t>mācīties</a:t>
            </a:r>
            <a:r>
              <a:rPr lang="lv-LV" sz="2800" dirty="0"/>
              <a:t> no viņa </a:t>
            </a:r>
            <a:r>
              <a:rPr lang="lv-LV" sz="2800" b="1" dirty="0"/>
              <a:t>pazemību</a:t>
            </a:r>
            <a:r>
              <a:rPr lang="lv-LV" sz="2800" dirty="0"/>
              <a:t> un </a:t>
            </a:r>
            <a:r>
              <a:rPr lang="lv-LV" sz="2800" b="1" dirty="0"/>
              <a:t>ticību</a:t>
            </a:r>
            <a:r>
              <a:rPr lang="lv-LV" sz="2800" dirty="0"/>
              <a:t>, kādā veidā viņš </a:t>
            </a:r>
            <a:r>
              <a:rPr lang="lv-LV" sz="2800" b="1" dirty="0"/>
              <a:t>uzrunā Jēzu </a:t>
            </a:r>
            <a:r>
              <a:rPr lang="lv-LV" sz="2800" dirty="0"/>
              <a:t>un </a:t>
            </a:r>
            <a:r>
              <a:rPr lang="lv-LV" sz="2800" b="1" dirty="0"/>
              <a:t>gaidīt</a:t>
            </a:r>
            <a:r>
              <a:rPr lang="lv-LV" sz="2800" dirty="0"/>
              <a:t> uz </a:t>
            </a:r>
            <a:r>
              <a:rPr lang="lv-LV" sz="2800" b="1" dirty="0"/>
              <a:t>ticības atalgojumu</a:t>
            </a:r>
            <a:r>
              <a:rPr lang="lv-LV" sz="2800" dirty="0"/>
              <a:t>!</a:t>
            </a:r>
          </a:p>
          <a:p>
            <a:pPr>
              <a:buFontTx/>
              <a:buChar char="•"/>
            </a:pPr>
            <a:r>
              <a:rPr lang="lv-LV" sz="2800" b="1" dirty="0"/>
              <a:t>Svarīgi</a:t>
            </a:r>
            <a:r>
              <a:rPr lang="lv-LV" sz="2800" dirty="0"/>
              <a:t> ir </a:t>
            </a:r>
            <a:r>
              <a:rPr lang="lv-LV" sz="2800" b="1" dirty="0"/>
              <a:t>pie Dieva nākt </a:t>
            </a:r>
            <a:r>
              <a:rPr lang="lv-LV" sz="2800" dirty="0"/>
              <a:t>ar </a:t>
            </a:r>
            <a:r>
              <a:rPr lang="lv-LV" sz="2800" b="1" dirty="0"/>
              <a:t>pareizu attieksmi</a:t>
            </a:r>
            <a:r>
              <a:rPr lang="lv-LV" sz="2800" dirty="0"/>
              <a:t>, bet kuru </a:t>
            </a:r>
            <a:r>
              <a:rPr lang="lv-LV" sz="2800" b="1" dirty="0"/>
              <a:t>lūgšanu paklausīt</a:t>
            </a:r>
            <a:r>
              <a:rPr lang="lv-LV" sz="2800" dirty="0"/>
              <a:t>, kuru ne, </a:t>
            </a:r>
            <a:r>
              <a:rPr lang="lv-LV" sz="2800" b="1" dirty="0"/>
              <a:t>izvēle paliek Dieva rokās</a:t>
            </a:r>
            <a:r>
              <a:rPr lang="lv-LV" sz="2800" dirty="0"/>
              <a:t>. 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7258E2-1A76-437F-822A-1DB73130B755}" type="slidenum">
              <a:rPr lang="lv-LV" smtClean="0"/>
              <a:pPr/>
              <a:t>14</a:t>
            </a:fld>
            <a:endParaRPr lang="lv-LV" smtClean="0"/>
          </a:p>
        </p:txBody>
      </p:sp>
      <p:pic>
        <p:nvPicPr>
          <p:cNvPr id="5" name="Picture 6" descr="http://1.bp.blogspot.com/-qxKBoaFaZRM/UIgrlSTVHNI/AAAAAAAAJhU/1ksH-7RZcCc/s1600/jesus-centurion-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656395"/>
            <a:ext cx="4572000" cy="6201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5B410B-35DC-43B6-A8E8-CBDFB2223801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85813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 smtClean="0">
                <a:solidFill>
                  <a:schemeClr val="tx1"/>
                </a:solidFill>
              </a:rPr>
              <a:t>Darbi un Ticība</a:t>
            </a:r>
            <a:endParaRPr lang="en-US" sz="4800" b="1" dirty="0" smtClean="0">
              <a:solidFill>
                <a:schemeClr val="tx1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 t="8621"/>
          <a:stretch>
            <a:fillRect/>
          </a:stretch>
        </p:blipFill>
        <p:spPr bwMode="auto">
          <a:xfrm>
            <a:off x="285720" y="2857496"/>
            <a:ext cx="8543985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4924" y="765175"/>
            <a:ext cx="9289603" cy="164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lv-LV" sz="2800" b="1" dirty="0" smtClean="0"/>
              <a:t>Jūdi</a:t>
            </a:r>
            <a:r>
              <a:rPr lang="lv-LV" sz="2800" dirty="0" smtClean="0"/>
              <a:t> uzskata, ka </a:t>
            </a:r>
            <a:r>
              <a:rPr lang="lv-LV" sz="2800" b="1" dirty="0" err="1" smtClean="0"/>
              <a:t>centurions</a:t>
            </a:r>
            <a:r>
              <a:rPr lang="lv-LV" sz="2800" dirty="0" smtClean="0"/>
              <a:t> ir tā </a:t>
            </a:r>
            <a:r>
              <a:rPr lang="lv-LV" sz="2800" b="1" dirty="0" smtClean="0"/>
              <a:t>vērts</a:t>
            </a:r>
            <a:r>
              <a:rPr lang="lv-LV" sz="2800" dirty="0" smtClean="0"/>
              <a:t> viņa </a:t>
            </a:r>
            <a:r>
              <a:rPr lang="lv-LV" sz="2800" b="1" dirty="0" smtClean="0"/>
              <a:t>mīlestības darbu dēļ</a:t>
            </a:r>
            <a:r>
              <a:rPr lang="lv-LV" sz="2800" dirty="0" smtClean="0"/>
              <a:t>, kamēr Kristus pats izceļ viņa ticību. </a:t>
            </a:r>
            <a:r>
              <a:rPr lang="lv-LV" sz="2800" dirty="0" err="1" smtClean="0"/>
              <a:t>Centurions</a:t>
            </a:r>
            <a:r>
              <a:rPr lang="lv-LV" sz="2800" dirty="0" smtClean="0"/>
              <a:t> ir </a:t>
            </a:r>
            <a:r>
              <a:rPr lang="lv-LV" sz="2800" b="1" dirty="0" smtClean="0"/>
              <a:t>grēkus nožēlojis </a:t>
            </a:r>
            <a:r>
              <a:rPr lang="lv-LV" sz="2800" b="1" dirty="0" smtClean="0"/>
              <a:t>cilvēk</a:t>
            </a:r>
            <a:r>
              <a:rPr lang="lv-LV" sz="2800" b="1" dirty="0" smtClean="0"/>
              <a:t>s</a:t>
            </a:r>
            <a:r>
              <a:rPr lang="lv-LV" sz="2800" dirty="0" smtClean="0"/>
              <a:t>, kura </a:t>
            </a:r>
            <a:r>
              <a:rPr lang="lv-LV" sz="2800" b="1" dirty="0" smtClean="0"/>
              <a:t>atgriešanās augļi </a:t>
            </a:r>
            <a:r>
              <a:rPr lang="lv-LV" sz="2800" dirty="0" smtClean="0"/>
              <a:t>ir </a:t>
            </a:r>
            <a:r>
              <a:rPr lang="lv-LV" sz="2800" b="1" dirty="0" smtClean="0"/>
              <a:t>lielie mīlestības darbi</a:t>
            </a:r>
            <a:r>
              <a:rPr lang="lv-LV" sz="2800" dirty="0" smtClean="0"/>
              <a:t>.</a:t>
            </a:r>
            <a:endParaRPr lang="lv-LV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16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640"/>
            <a:ext cx="8964612" cy="1071563"/>
          </a:xfrm>
        </p:spPr>
        <p:txBody>
          <a:bodyPr/>
          <a:lstStyle/>
          <a:p>
            <a:pPr eaLnBrk="1" hangingPunct="1"/>
            <a:r>
              <a:rPr lang="lv-LV" sz="3200" b="1" dirty="0" smtClean="0"/>
              <a:t>M</a:t>
            </a:r>
            <a:r>
              <a:rPr lang="en-US" sz="3200" b="1" dirty="0" smtClean="0"/>
              <a:t>t</a:t>
            </a:r>
            <a:r>
              <a:rPr lang="lv-LV" sz="3200" b="1" dirty="0" smtClean="0"/>
              <a:t>.8:5-13 </a:t>
            </a:r>
            <a:r>
              <a:rPr lang="lv-LV" sz="3200" b="1" dirty="0" err="1" smtClean="0"/>
              <a:t>Centuriona</a:t>
            </a:r>
            <a:r>
              <a:rPr lang="lv-LV" sz="3200" b="1" dirty="0" smtClean="0"/>
              <a:t> kalpa dziedināšana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-71462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1225689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 baseline="30000" dirty="0" smtClean="0"/>
              <a:t>5</a:t>
            </a:r>
            <a:r>
              <a:rPr lang="lv-LV" sz="2400" dirty="0" smtClean="0"/>
              <a:t> Kad Jēzus iegāja </a:t>
            </a:r>
            <a:r>
              <a:rPr lang="lv-LV" sz="2400" dirty="0" err="1" smtClean="0"/>
              <a:t>Kapernaumā</a:t>
            </a:r>
            <a:r>
              <a:rPr lang="lv-LV" sz="2400" dirty="0" smtClean="0"/>
              <a:t>, pie viņa pienāca kāds </a:t>
            </a:r>
            <a:r>
              <a:rPr lang="lv-LV" sz="2400" dirty="0" err="1" smtClean="0"/>
              <a:t>centurions</a:t>
            </a:r>
            <a:r>
              <a:rPr lang="lv-LV" sz="2400" dirty="0" smtClean="0"/>
              <a:t> un lūdza: </a:t>
            </a:r>
            <a:r>
              <a:rPr lang="lv-LV" sz="2400" baseline="30000" dirty="0" smtClean="0"/>
              <a:t>6</a:t>
            </a:r>
            <a:r>
              <a:rPr lang="lv-LV" sz="2400" dirty="0" smtClean="0"/>
              <a:t> “Mans kalps guļ mājās paralizēts un briesmīgi cieš.” </a:t>
            </a:r>
            <a:r>
              <a:rPr lang="lv-LV" sz="2400" baseline="30000" dirty="0" smtClean="0"/>
              <a:t>7</a:t>
            </a:r>
            <a:r>
              <a:rPr lang="lv-LV" sz="2400" dirty="0" smtClean="0"/>
              <a:t> Jēzus tam sacīja: “Es iešu un viņu dziedināšu.” </a:t>
            </a:r>
            <a:r>
              <a:rPr lang="lv-LV" sz="2400" baseline="30000" dirty="0" smtClean="0"/>
              <a:t>8</a:t>
            </a:r>
            <a:r>
              <a:rPr lang="lv-LV" sz="2400" dirty="0" smtClean="0"/>
              <a:t> Bet </a:t>
            </a:r>
            <a:r>
              <a:rPr lang="lv-LV" sz="2400" dirty="0" err="1" smtClean="0"/>
              <a:t>centurions</a:t>
            </a:r>
            <a:r>
              <a:rPr lang="lv-LV" sz="2400" dirty="0" smtClean="0"/>
              <a:t> atbildēja: “Kungs, es neesmu tā cienīgs, ka tu nāc manā namā; dod tikai pavēli, un mans kalps būs dziedināts. </a:t>
            </a:r>
            <a:r>
              <a:rPr lang="lv-LV" sz="2400" baseline="30000" dirty="0" smtClean="0"/>
              <a:t>9</a:t>
            </a:r>
            <a:r>
              <a:rPr lang="lv-LV" sz="2400" dirty="0" smtClean="0"/>
              <a:t> Jo arī es esmu cilvēks, kas pakļauts varai, un man ir padotie – kareivji; kad vienam es saku: ej, – tas iet, un citam: nāc, – viņš nāk, un savam kalpam: dari to, – viņš dara.” </a:t>
            </a:r>
            <a:r>
              <a:rPr lang="lv-LV" sz="2400" baseline="30000" dirty="0" smtClean="0"/>
              <a:t>10</a:t>
            </a:r>
            <a:r>
              <a:rPr lang="lv-LV" sz="2400" dirty="0" smtClean="0"/>
              <a:t> To dzirdēdams, Jēzus izbrīnījās un sacīja tiem, kas viņam sekoja: “Patiesi es jums saku: ne pie viena </a:t>
            </a:r>
            <a:r>
              <a:rPr lang="lv-LV" sz="2400" dirty="0" err="1" smtClean="0"/>
              <a:t>Israēlā</a:t>
            </a:r>
            <a:r>
              <a:rPr lang="lv-LV" sz="2400" dirty="0" smtClean="0"/>
              <a:t> es tādu ticību neesmu atradis. </a:t>
            </a:r>
            <a:r>
              <a:rPr lang="lv-LV" sz="2400" baseline="30000" dirty="0" smtClean="0"/>
              <a:t>11</a:t>
            </a:r>
            <a:r>
              <a:rPr lang="lv-LV" sz="2400" dirty="0" smtClean="0"/>
              <a:t> Un es jums saku: daudzi nāks no austrumiem un rietumiem un sēdēs kopā ar Ābrahāmu, Īzaku un Jēkabu Debesu valstībā, </a:t>
            </a:r>
            <a:r>
              <a:rPr lang="lv-LV" sz="2400" baseline="30000" dirty="0" smtClean="0"/>
              <a:t>12</a:t>
            </a:r>
            <a:r>
              <a:rPr lang="lv-LV" sz="2400" dirty="0" smtClean="0"/>
              <a:t> bet Valstības dēli tiks izgrūsti ārā tumsībā; tur būs vaimanas un zobu griešana.” </a:t>
            </a:r>
            <a:r>
              <a:rPr lang="lv-LV" sz="2400" baseline="30000" dirty="0" smtClean="0"/>
              <a:t>13</a:t>
            </a:r>
            <a:r>
              <a:rPr lang="lv-LV" sz="2400" dirty="0" smtClean="0"/>
              <a:t> Tad Jēzus sacīja </a:t>
            </a:r>
            <a:r>
              <a:rPr lang="lv-LV" sz="2400" dirty="0" err="1" smtClean="0"/>
              <a:t>centurionam</a:t>
            </a:r>
            <a:r>
              <a:rPr lang="lv-LV" sz="2400" dirty="0" smtClean="0"/>
              <a:t>: “Ej, lai tev notiek, kā tu esi ticējis!” Un kalps tapa vesels tanī pašā stundā.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52320" y="0"/>
            <a:ext cx="16916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</a:t>
            </a:r>
            <a:r>
              <a:rPr lang="lv-LV" sz="2000" dirty="0" smtClean="0"/>
              <a:t>3.feb.2022</a:t>
            </a:r>
            <a:r>
              <a:rPr lang="lv-LV" sz="2000" dirty="0" smtClean="0"/>
              <a:t>.</a:t>
            </a:r>
            <a:endParaRPr lang="lv-LV" sz="2000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r>
              <a:rPr lang="lv-LV" sz="2800" i="1" baseline="30000" dirty="0" smtClean="0"/>
              <a:t>5</a:t>
            </a:r>
            <a:r>
              <a:rPr lang="lv-LV" sz="2800" i="1" dirty="0" smtClean="0"/>
              <a:t> Kad Jēzus iegāja </a:t>
            </a:r>
            <a:r>
              <a:rPr lang="lv-LV" sz="2800" i="1" dirty="0" err="1" smtClean="0"/>
              <a:t>Kapernaumā</a:t>
            </a:r>
            <a:r>
              <a:rPr lang="lv-LV" sz="2800" i="1" dirty="0" smtClean="0"/>
              <a:t>, pie viņa pienāca kāds </a:t>
            </a:r>
            <a:r>
              <a:rPr lang="lv-LV" sz="2800" i="1" dirty="0" err="1" smtClean="0"/>
              <a:t>centurions</a:t>
            </a:r>
            <a:r>
              <a:rPr lang="lv-LV" sz="2800" i="1" dirty="0" smtClean="0"/>
              <a:t> un lūdza: </a:t>
            </a:r>
            <a:r>
              <a:rPr lang="lv-LV" sz="2800" i="1" baseline="30000" dirty="0" smtClean="0"/>
              <a:t>6</a:t>
            </a:r>
            <a:r>
              <a:rPr lang="lv-LV" sz="2800" i="1" dirty="0" smtClean="0"/>
              <a:t> “Mans kalps guļ mājās paralizēts un briesmīgi cieš.” </a:t>
            </a:r>
            <a:r>
              <a:rPr lang="lv-LV" sz="2800" i="1" baseline="30000" dirty="0" smtClean="0"/>
              <a:t>7</a:t>
            </a:r>
            <a:r>
              <a:rPr lang="lv-LV" sz="2800" i="1" dirty="0" smtClean="0"/>
              <a:t> Jēzus tam sacīja: “Es iešu un viņu dziedināšu.”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85926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err="1"/>
              <a:t>Centurions</a:t>
            </a:r>
            <a:r>
              <a:rPr lang="lv-LV" sz="2800" dirty="0"/>
              <a:t> – </a:t>
            </a:r>
            <a:r>
              <a:rPr lang="lv-LV" sz="2800" b="1" dirty="0"/>
              <a:t>pārvaldnieks</a:t>
            </a:r>
            <a:r>
              <a:rPr lang="lv-LV" sz="2800" dirty="0"/>
              <a:t> pār </a:t>
            </a:r>
            <a:r>
              <a:rPr lang="lv-LV" sz="2800" b="1" dirty="0"/>
              <a:t>100.</a:t>
            </a:r>
          </a:p>
          <a:p>
            <a:pPr>
              <a:buFontTx/>
              <a:buChar char="•"/>
            </a:pPr>
            <a:r>
              <a:rPr lang="lv-LV" sz="2800" b="1" dirty="0" smtClean="0"/>
              <a:t>Laba, mīloša priekšnieka paraugs, </a:t>
            </a:r>
            <a:r>
              <a:rPr lang="lv-LV" sz="2800" dirty="0" smtClean="0"/>
              <a:t>kas par saviem </a:t>
            </a:r>
            <a:r>
              <a:rPr lang="lv-LV" sz="2800" b="1" dirty="0" smtClean="0"/>
              <a:t>padotajiem</a:t>
            </a:r>
            <a:r>
              <a:rPr lang="lv-LV" sz="2800" dirty="0" smtClean="0"/>
              <a:t> </a:t>
            </a:r>
            <a:r>
              <a:rPr lang="lv-LV" sz="2800" b="1" dirty="0" smtClean="0"/>
              <a:t>rūpējas</a:t>
            </a:r>
            <a:r>
              <a:rPr lang="lv-LV" sz="2800" dirty="0" smtClean="0"/>
              <a:t> kā par saviem </a:t>
            </a:r>
            <a:r>
              <a:rPr lang="lv-LV" sz="2800" b="1" dirty="0" smtClean="0"/>
              <a:t>bērniem</a:t>
            </a:r>
            <a:r>
              <a:rPr lang="lv-LV" sz="2800" dirty="0" smtClean="0"/>
              <a:t>. 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75F126-64FC-46D1-8D01-60B10B11CFB4}" type="slidenum">
              <a:rPr lang="lv-LV" smtClean="0"/>
              <a:pPr/>
              <a:t>3</a:t>
            </a:fld>
            <a:endParaRPr lang="lv-LV" smtClean="0"/>
          </a:p>
        </p:txBody>
      </p:sp>
      <p:pic>
        <p:nvPicPr>
          <p:cNvPr id="4102" name="Picture 6" descr="http://2.bp.blogspot.com/-2c8JHiay3pc/T1uv5ji-BhI/AAAAAAAABuk/KJtQHwLe4S8/s1600/Centuron%2BJesusHealingCenturionServa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214686"/>
            <a:ext cx="8572560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932040" y="404664"/>
            <a:ext cx="42119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4400" b="1" dirty="0" smtClean="0"/>
              <a:t>Mīlestība</a:t>
            </a:r>
            <a:endParaRPr lang="lv-LV" sz="4400" b="1" dirty="0" smtClean="0"/>
          </a:p>
          <a:p>
            <a:pPr algn="ctr"/>
            <a:r>
              <a:rPr lang="lv-LV" sz="3600" dirty="0" smtClean="0"/>
              <a:t>pret tuvākajiem</a:t>
            </a:r>
            <a:endParaRPr lang="lv-LV" sz="3600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55576" y="476672"/>
            <a:ext cx="29878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4400" b="1" dirty="0" smtClean="0"/>
              <a:t>Egoisms</a:t>
            </a:r>
          </a:p>
          <a:p>
            <a:pPr algn="ctr"/>
            <a:r>
              <a:rPr lang="lv-LV" sz="3600" dirty="0" smtClean="0"/>
              <a:t>uz sevi vērsts</a:t>
            </a:r>
            <a:endParaRPr lang="lv-LV" sz="3600" dirty="0"/>
          </a:p>
        </p:txBody>
      </p:sp>
      <p:pic>
        <p:nvPicPr>
          <p:cNvPr id="10" name="Picture 2" descr="98 Egoist Illustrations &amp;amp; Clip Art - iSt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751" y="1988840"/>
            <a:ext cx="3966201" cy="38884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4" descr="Of ill person clipart kayak wallpaper jpg - Cliparti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44824"/>
            <a:ext cx="3960440" cy="39604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62C5AA-D890-45E5-B7A1-74DB508E71D7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06438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G</a:t>
            </a:r>
            <a:r>
              <a:rPr lang="lv-LV" b="1" dirty="0" smtClean="0">
                <a:solidFill>
                  <a:schemeClr val="tx1"/>
                </a:solidFill>
              </a:rPr>
              <a:t>rēku koks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17415" name="Rectangle 6"/>
          <p:cNvSpPr>
            <a:spLocks noChangeArrowheads="1"/>
          </p:cNvSpPr>
          <p:nvPr/>
        </p:nvSpPr>
        <p:spPr bwMode="auto">
          <a:xfrm>
            <a:off x="0" y="4940300"/>
            <a:ext cx="6786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Font typeface="Wingdings" pitchFamily="2" charset="2"/>
              <a:buChar char="§"/>
            </a:pPr>
            <a:endParaRPr lang="lv-LV" sz="2400"/>
          </a:p>
        </p:txBody>
      </p:sp>
      <p:pic>
        <p:nvPicPr>
          <p:cNvPr id="1026" name="Picture 2" descr="Saistīts attēls"/>
          <p:cNvPicPr>
            <a:picLocks noChangeAspect="1" noChangeArrowheads="1"/>
          </p:cNvPicPr>
          <p:nvPr/>
        </p:nvPicPr>
        <p:blipFill>
          <a:blip r:embed="rId2" cstate="print"/>
          <a:srcRect b="7695"/>
          <a:stretch>
            <a:fillRect/>
          </a:stretch>
        </p:blipFill>
        <p:spPr bwMode="auto">
          <a:xfrm>
            <a:off x="0" y="1232756"/>
            <a:ext cx="9144000" cy="5625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0" y="6185533"/>
            <a:ext cx="9144000" cy="566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62000" marR="0" lvl="0" indent="-762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Iedzimtais grēks = Egoisms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4208677"/>
            <a:ext cx="3074967" cy="64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62000" marR="0" lvl="0" indent="-762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Melošana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-375175" y="2748666"/>
            <a:ext cx="3074967" cy="64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62000" marR="0" lvl="0" indent="-762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Zagšana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2570268" y="1308506"/>
            <a:ext cx="4125968" cy="64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62000" marR="0" lvl="0" indent="-762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Laulības pārkāpšana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1952836"/>
            <a:ext cx="3074967" cy="64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62000" marR="0" lvl="0" indent="-762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Slepkavība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6674004" y="2585596"/>
            <a:ext cx="2644686" cy="1098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62000" indent="-762000" algn="ctr" eaLnBrk="1" hangingPunct="1">
              <a:defRPr/>
            </a:pPr>
            <a:r>
              <a:rPr lang="lv-LV" sz="2800" b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Neticība</a:t>
            </a:r>
            <a:endParaRPr lang="en-US" sz="2800" b="1" kern="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6429581" y="3684770"/>
            <a:ext cx="3074967" cy="64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Vecāku negodāšana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-180528" y="3527621"/>
            <a:ext cx="2417733" cy="64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62000" marR="0" lvl="0" indent="-762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Iekāre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6069033" y="4653136"/>
            <a:ext cx="3074967" cy="64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Dieva zaimošana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6069033" y="1560534"/>
            <a:ext cx="3074967" cy="64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Baznīcas</a:t>
            </a:r>
            <a:r>
              <a:rPr kumimoji="0" lang="lv-LV" sz="2800" b="1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neapmeklēšana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20688"/>
            <a:ext cx="9144000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</a:pPr>
            <a:r>
              <a:rPr lang="lv-LV" sz="2800" i="1" dirty="0" smtClean="0"/>
              <a:t>“</a:t>
            </a:r>
            <a:r>
              <a:rPr lang="lv-LV" sz="2800" i="1" dirty="0" smtClean="0"/>
              <a:t>Labs koks nevar nest sliktus augļus, un slikts koks nevar nest labus augļus.” </a:t>
            </a:r>
            <a:r>
              <a:rPr lang="lv-LV" sz="2400" dirty="0" smtClean="0"/>
              <a:t>(Mt.7:18)</a:t>
            </a:r>
            <a:endParaRPr lang="lv-LV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06438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Ticības koks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17415" name="Rectangle 6"/>
          <p:cNvSpPr>
            <a:spLocks noChangeArrowheads="1"/>
          </p:cNvSpPr>
          <p:nvPr/>
        </p:nvSpPr>
        <p:spPr bwMode="auto">
          <a:xfrm>
            <a:off x="0" y="4940300"/>
            <a:ext cx="6786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Font typeface="Wingdings" pitchFamily="2" charset="2"/>
              <a:buChar char="§"/>
            </a:pPr>
            <a:endParaRPr lang="lv-LV" sz="2400"/>
          </a:p>
        </p:txBody>
      </p:sp>
      <p:sp>
        <p:nvSpPr>
          <p:cNvPr id="20" name="Rectangle 19"/>
          <p:cNvSpPr/>
          <p:nvPr/>
        </p:nvSpPr>
        <p:spPr>
          <a:xfrm>
            <a:off x="0" y="692696"/>
            <a:ext cx="9144000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</a:pPr>
            <a:r>
              <a:rPr lang="lv-LV" sz="2800" dirty="0" smtClean="0"/>
              <a:t>“</a:t>
            </a:r>
            <a:r>
              <a:rPr lang="lv-LV" sz="2800" i="1" dirty="0" smtClean="0"/>
              <a:t>Debesu valstība </a:t>
            </a:r>
            <a:r>
              <a:rPr lang="lv-LV" sz="2800" i="1" dirty="0" smtClean="0"/>
              <a:t>ir līdzīga sinepju graudiņam, kuru kāds paņēma un iedēstīja savā dārzā un kurš auga un izauga par koku, kura zaros putni apakš debess taisīja savas </a:t>
            </a:r>
            <a:r>
              <a:rPr lang="lv-LV" sz="2800" i="1" dirty="0" smtClean="0"/>
              <a:t>ligzdas</a:t>
            </a:r>
            <a:r>
              <a:rPr lang="lv-LV" sz="2800" dirty="0" smtClean="0"/>
              <a:t>.” (</a:t>
            </a:r>
            <a:r>
              <a:rPr lang="lv-LV" sz="2800" dirty="0" smtClean="0"/>
              <a:t>Lk</a:t>
            </a:r>
            <a:r>
              <a:rPr lang="lv-LV" sz="2800" dirty="0" smtClean="0"/>
              <a:t>.13:19)</a:t>
            </a:r>
            <a:endParaRPr lang="lv-LV" sz="2800" dirty="0"/>
          </a:p>
        </p:txBody>
      </p:sp>
      <p:pic>
        <p:nvPicPr>
          <p:cNvPr id="28674" name="Picture 2" descr="7,442 Clip Art Of Bird On A Tree Stock Photos, Pictures &amp;amp; Royalty-Free  Images - iSt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7272808" cy="47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-71438"/>
            <a:ext cx="9429750" cy="2205038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sz="2800" i="1" dirty="0" smtClean="0"/>
              <a:t>   //Lk.7:4 Un, pie Jēzus nogājuši, tie Viņu mīļi lūdza, sacīdami: "Viņš ir vērts, ka Tu viņu paklausi, 5 jo viņš mīl mūsu tautu un mums ir uzcēlis šo sinagogu."</a:t>
            </a:r>
          </a:p>
          <a:p>
            <a:pPr algn="just">
              <a:buFontTx/>
              <a:buNone/>
            </a:pPr>
            <a:endParaRPr lang="en-US" sz="22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85875"/>
            <a:ext cx="914400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 err="1" smtClean="0"/>
              <a:t>Centuriona</a:t>
            </a:r>
            <a:r>
              <a:rPr lang="lv-LV" sz="2800" dirty="0" smtClean="0"/>
              <a:t> </a:t>
            </a:r>
            <a:r>
              <a:rPr lang="lv-LV" sz="2800" dirty="0"/>
              <a:t>kalpi </a:t>
            </a:r>
            <a:r>
              <a:rPr lang="lv-LV" sz="2800" b="1" dirty="0" smtClean="0"/>
              <a:t>grib </a:t>
            </a:r>
            <a:r>
              <a:rPr lang="lv-LV" sz="2800" b="1" dirty="0"/>
              <a:t>parādīt</a:t>
            </a:r>
            <a:r>
              <a:rPr lang="lv-LV" sz="2800" dirty="0"/>
              <a:t>, ka viņš ir </a:t>
            </a:r>
            <a:r>
              <a:rPr lang="lv-LV" sz="2800" b="1" dirty="0"/>
              <a:t>tā vērts</a:t>
            </a:r>
            <a:r>
              <a:rPr lang="lv-LV" sz="2800" dirty="0"/>
              <a:t>, ka </a:t>
            </a:r>
            <a:r>
              <a:rPr lang="lv-LV" sz="2800" b="1" dirty="0"/>
              <a:t>pie viņa iet</a:t>
            </a:r>
            <a:r>
              <a:rPr lang="lv-LV" sz="2800" dirty="0"/>
              <a:t>: viņš ir </a:t>
            </a:r>
            <a:r>
              <a:rPr lang="lv-LV" sz="2800" b="1" dirty="0"/>
              <a:t>uzcēlis </a:t>
            </a:r>
            <a:r>
              <a:rPr lang="lv-LV" sz="2800" b="1" dirty="0" smtClean="0"/>
              <a:t>sinagogu </a:t>
            </a:r>
            <a:r>
              <a:rPr lang="lv-LV" sz="2800" dirty="0"/>
              <a:t>– tā ir </a:t>
            </a:r>
            <a:r>
              <a:rPr lang="lv-LV" sz="2800" b="1" dirty="0"/>
              <a:t>liela lieta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endParaRPr lang="lv-LV" sz="1000" dirty="0" smtClean="0"/>
          </a:p>
          <a:p>
            <a:pPr>
              <a:buFontTx/>
              <a:buChar char="•"/>
            </a:pPr>
            <a:r>
              <a:rPr lang="lv-LV" sz="2800" dirty="0" smtClean="0"/>
              <a:t>Vai var </a:t>
            </a:r>
            <a:r>
              <a:rPr lang="lv-LV" sz="2800" b="1" dirty="0" smtClean="0"/>
              <a:t>nopelnīt Dieva labvēlību </a:t>
            </a:r>
            <a:r>
              <a:rPr lang="lv-LV" sz="2800" dirty="0" smtClean="0"/>
              <a:t>ar </a:t>
            </a:r>
            <a:r>
              <a:rPr lang="lv-LV" sz="2800" b="1" dirty="0" smtClean="0"/>
              <a:t>darbiem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931F44-9363-49F8-975D-5D50DDAD75FA}" type="slidenum">
              <a:rPr lang="lv-LV" smtClean="0"/>
              <a:pPr/>
              <a:t>7</a:t>
            </a:fld>
            <a:endParaRPr lang="lv-LV" smtClean="0"/>
          </a:p>
        </p:txBody>
      </p:sp>
      <p:sp>
        <p:nvSpPr>
          <p:cNvPr id="22530" name="AutoShape 2" descr="Attēlu rezultāti vaicājumam “synagogue”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 r="16034"/>
          <a:stretch>
            <a:fillRect/>
          </a:stretch>
        </p:blipFill>
        <p:spPr bwMode="auto">
          <a:xfrm>
            <a:off x="1071538" y="2913513"/>
            <a:ext cx="6786610" cy="3632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57188" y="0"/>
            <a:ext cx="9501188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      8</a:t>
            </a:r>
            <a:r>
              <a:rPr lang="lv-LV" sz="2800" i="1" dirty="0" smtClean="0"/>
              <a:t> Bet </a:t>
            </a:r>
            <a:r>
              <a:rPr lang="lv-LV" sz="2800" i="1" dirty="0" err="1" smtClean="0"/>
              <a:t>centurions</a:t>
            </a:r>
            <a:r>
              <a:rPr lang="lv-LV" sz="2800" i="1" dirty="0" smtClean="0"/>
              <a:t> atbildēja: “Kungs, es neesmu tā cienīgs, ka tu nāc manā namā; dod tikai pavēli, un mans kalps būs dziedināts. </a:t>
            </a:r>
            <a:endParaRPr lang="lv-LV" sz="2600" i="1" dirty="0" smtClean="0"/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5ECA852-873B-4D4A-BF72-705CBAE89706}" type="slidenum">
              <a:rPr lang="lv-LV" smtClean="0"/>
              <a:pPr/>
              <a:t>8</a:t>
            </a:fld>
            <a:endParaRPr lang="lv-LV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166417"/>
            <a:ext cx="615617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Te ir </a:t>
            </a:r>
            <a:r>
              <a:rPr lang="lv-LV" sz="2800" dirty="0" err="1" smtClean="0"/>
              <a:t>centuriona</a:t>
            </a:r>
            <a:r>
              <a:rPr lang="lv-LV" sz="2800" b="1" dirty="0" smtClean="0"/>
              <a:t> ticības apliecība!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b="1" dirty="0" smtClean="0"/>
              <a:t>Jūdi </a:t>
            </a:r>
            <a:r>
              <a:rPr lang="lv-LV" sz="2800" dirty="0" smtClean="0"/>
              <a:t>saka, ka viņš ir cienīgs, bet </a:t>
            </a:r>
            <a:r>
              <a:rPr lang="lv-LV" sz="2800" b="1" dirty="0" smtClean="0"/>
              <a:t>viņš pats </a:t>
            </a:r>
            <a:r>
              <a:rPr lang="lv-LV" sz="2800" dirty="0" smtClean="0"/>
              <a:t>saka, </a:t>
            </a:r>
            <a:r>
              <a:rPr lang="lv-LV" sz="2800" dirty="0" smtClean="0"/>
              <a:t>ka viņš </a:t>
            </a:r>
            <a:r>
              <a:rPr lang="lv-LV" sz="2800" b="1" dirty="0" smtClean="0"/>
              <a:t>nav</a:t>
            </a:r>
            <a:r>
              <a:rPr lang="lv-LV" sz="2800" dirty="0" smtClean="0"/>
              <a:t> </a:t>
            </a:r>
            <a:r>
              <a:rPr lang="lv-LV" sz="2800" b="1" dirty="0" smtClean="0"/>
              <a:t>cienīgs.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Bieži vien tas stipri </a:t>
            </a:r>
            <a:r>
              <a:rPr lang="lv-LV" sz="2800" b="1" dirty="0" smtClean="0"/>
              <a:t>atšķiras</a:t>
            </a:r>
            <a:r>
              <a:rPr lang="lv-LV" sz="2800" dirty="0" smtClean="0"/>
              <a:t>, kā </a:t>
            </a:r>
            <a:r>
              <a:rPr lang="lv-LV" sz="2800" b="1" dirty="0" smtClean="0"/>
              <a:t>cilvēki</a:t>
            </a:r>
            <a:r>
              <a:rPr lang="lv-LV" sz="2800" dirty="0" smtClean="0"/>
              <a:t> redz lietas </a:t>
            </a:r>
            <a:r>
              <a:rPr lang="lv-LV" sz="2800" b="1" dirty="0" smtClean="0"/>
              <a:t>no malas </a:t>
            </a:r>
            <a:r>
              <a:rPr lang="lv-LV" sz="2800" dirty="0" smtClean="0"/>
              <a:t>un kā tu </a:t>
            </a:r>
            <a:r>
              <a:rPr lang="lv-LV" sz="2800" b="1" dirty="0" smtClean="0"/>
              <a:t>pats redzi </a:t>
            </a:r>
            <a:r>
              <a:rPr lang="lv-LV" sz="2800" dirty="0" smtClean="0"/>
              <a:t>lietas </a:t>
            </a:r>
            <a:r>
              <a:rPr lang="lv-LV" sz="2800" b="1" dirty="0" smtClean="0"/>
              <a:t>savā iekšienē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Viņš </a:t>
            </a:r>
            <a:r>
              <a:rPr lang="lv-LV" sz="2800" b="1" dirty="0"/>
              <a:t>nemēģina</a:t>
            </a:r>
            <a:r>
              <a:rPr lang="lv-LV" sz="2800" dirty="0"/>
              <a:t> Jēzu </a:t>
            </a:r>
            <a:r>
              <a:rPr lang="lv-LV" sz="2800" b="1" dirty="0"/>
              <a:t>pierunāt</a:t>
            </a:r>
            <a:r>
              <a:rPr lang="lv-LV" sz="2800" dirty="0"/>
              <a:t>, </a:t>
            </a:r>
            <a:r>
              <a:rPr lang="lv-LV" sz="2800" b="1" dirty="0"/>
              <a:t>pielabināt</a:t>
            </a:r>
            <a:r>
              <a:rPr lang="lv-LV" sz="2800" dirty="0"/>
              <a:t>, noslēgt kādu </a:t>
            </a:r>
            <a:r>
              <a:rPr lang="lv-LV" sz="2800" b="1" dirty="0"/>
              <a:t>darījumu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Tā </a:t>
            </a:r>
            <a:r>
              <a:rPr lang="lv-LV" sz="2800" dirty="0"/>
              <a:t>nav kāda </a:t>
            </a:r>
            <a:r>
              <a:rPr lang="lv-LV" sz="2800" b="1" dirty="0"/>
              <a:t>uzspēlēta</a:t>
            </a:r>
            <a:r>
              <a:rPr lang="lv-LV" sz="2800" dirty="0"/>
              <a:t> </a:t>
            </a:r>
            <a:r>
              <a:rPr lang="lv-LV" sz="2800" b="1" dirty="0" smtClean="0"/>
              <a:t>liekulība,</a:t>
            </a:r>
            <a:r>
              <a:rPr lang="lv-LV" sz="2800" dirty="0" smtClean="0"/>
              <a:t>  ne </a:t>
            </a:r>
            <a:r>
              <a:rPr lang="lv-LV" sz="2800" b="1" dirty="0" smtClean="0"/>
              <a:t>pieklājības </a:t>
            </a:r>
            <a:r>
              <a:rPr lang="lv-LV" sz="2800" b="1" dirty="0"/>
              <a:t>frāzes</a:t>
            </a:r>
            <a:r>
              <a:rPr lang="lv-LV" sz="2800" dirty="0"/>
              <a:t>, tā ir </a:t>
            </a:r>
            <a:r>
              <a:rPr lang="lv-LV" sz="2800" b="1" dirty="0"/>
              <a:t>patiesa</a:t>
            </a:r>
            <a:r>
              <a:rPr lang="lv-LV" sz="2800" dirty="0"/>
              <a:t> </a:t>
            </a:r>
            <a:r>
              <a:rPr lang="lv-LV" sz="2800" b="1" dirty="0"/>
              <a:t>pazemība.</a:t>
            </a:r>
            <a:r>
              <a:rPr lang="lv-LV" sz="2800" dirty="0"/>
              <a:t> Jēzus to </a:t>
            </a:r>
            <a:r>
              <a:rPr lang="lv-LV" sz="2800" b="1" dirty="0"/>
              <a:t>redz</a:t>
            </a:r>
            <a:r>
              <a:rPr lang="lv-LV" sz="2800" dirty="0"/>
              <a:t> un </a:t>
            </a:r>
            <a:r>
              <a:rPr lang="lv-LV" sz="2800" b="1" dirty="0"/>
              <a:t>atbild</a:t>
            </a:r>
            <a:r>
              <a:rPr lang="lv-LV" sz="2800" dirty="0"/>
              <a:t> uz viņa </a:t>
            </a:r>
            <a:r>
              <a:rPr lang="lv-LV" sz="2800" b="1" dirty="0"/>
              <a:t>lūgumu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pic>
        <p:nvPicPr>
          <p:cNvPr id="6152" name="Picture 8" descr="http://burningfireshutinmybones.files.wordpress.com/2013/05/centurion-before-jesus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124744"/>
            <a:ext cx="3275856" cy="507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5B410B-35DC-43B6-A8E8-CBDFB2223801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85813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 smtClean="0">
                <a:solidFill>
                  <a:schemeClr val="tx1"/>
                </a:solidFill>
              </a:rPr>
              <a:t>Darbi un Ticība</a:t>
            </a:r>
            <a:endParaRPr lang="en-US" sz="4800" b="1" dirty="0" smtClean="0">
              <a:solidFill>
                <a:schemeClr val="tx1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 t="8621"/>
          <a:stretch>
            <a:fillRect/>
          </a:stretch>
        </p:blipFill>
        <p:spPr bwMode="auto">
          <a:xfrm>
            <a:off x="285720" y="2857496"/>
            <a:ext cx="8543985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4924" y="765175"/>
            <a:ext cx="9289603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lv-LV" sz="2800" b="1" dirty="0" smtClean="0"/>
              <a:t>Jūdi</a:t>
            </a:r>
            <a:r>
              <a:rPr lang="lv-LV" sz="2800" dirty="0" smtClean="0"/>
              <a:t> uzskata, ka </a:t>
            </a:r>
            <a:r>
              <a:rPr lang="lv-LV" sz="2800" b="1" dirty="0" err="1" smtClean="0"/>
              <a:t>centurions</a:t>
            </a:r>
            <a:r>
              <a:rPr lang="lv-LV" sz="2800" dirty="0" smtClean="0"/>
              <a:t> ir tā </a:t>
            </a:r>
            <a:r>
              <a:rPr lang="lv-LV" sz="2800" b="1" dirty="0" smtClean="0"/>
              <a:t>vērts</a:t>
            </a:r>
            <a:r>
              <a:rPr lang="lv-LV" sz="2800" dirty="0" smtClean="0"/>
              <a:t> viņa </a:t>
            </a:r>
            <a:r>
              <a:rPr lang="lv-LV" sz="2800" b="1" dirty="0" smtClean="0"/>
              <a:t>mīlestības darbu dēļ</a:t>
            </a:r>
            <a:r>
              <a:rPr lang="lv-LV" sz="2800" dirty="0" smtClean="0"/>
              <a:t>, kamēr pats </a:t>
            </a:r>
            <a:r>
              <a:rPr lang="lv-LV" sz="2800" b="1" dirty="0" err="1" smtClean="0"/>
              <a:t>centurions</a:t>
            </a:r>
            <a:r>
              <a:rPr lang="lv-LV" sz="2800" dirty="0" smtClean="0"/>
              <a:t> uzskata, ka </a:t>
            </a:r>
            <a:r>
              <a:rPr lang="lv-LV" sz="2800" b="1" dirty="0" smtClean="0"/>
              <a:t>nav cienīgs</a:t>
            </a:r>
            <a:r>
              <a:rPr lang="lv-LV" sz="2800" dirty="0" smtClean="0"/>
              <a:t>, jo </a:t>
            </a:r>
            <a:r>
              <a:rPr lang="lv-LV" sz="2800" b="1" dirty="0" smtClean="0"/>
              <a:t>apzinās savus grēkus</a:t>
            </a:r>
            <a:r>
              <a:rPr lang="lv-LV" sz="2800" dirty="0" smtClean="0"/>
              <a:t>. Viņš ir </a:t>
            </a:r>
            <a:r>
              <a:rPr lang="lv-LV" sz="2800" b="1" dirty="0" smtClean="0"/>
              <a:t>grēkus nožēlojis </a:t>
            </a:r>
            <a:r>
              <a:rPr lang="lv-LV" sz="2800" b="1" dirty="0" smtClean="0"/>
              <a:t>cilvēk</a:t>
            </a:r>
            <a:r>
              <a:rPr lang="lv-LV" sz="2800" b="1" dirty="0" smtClean="0"/>
              <a:t>s</a:t>
            </a:r>
            <a:r>
              <a:rPr lang="lv-LV" sz="2800" dirty="0" smtClean="0"/>
              <a:t>, kura </a:t>
            </a:r>
            <a:r>
              <a:rPr lang="lv-LV" sz="2800" b="1" dirty="0" smtClean="0"/>
              <a:t>atgriešanās augļi </a:t>
            </a:r>
            <a:r>
              <a:rPr lang="lv-LV" sz="2800" dirty="0" smtClean="0"/>
              <a:t>ir </a:t>
            </a:r>
            <a:r>
              <a:rPr lang="lv-LV" sz="2800" b="1" dirty="0" smtClean="0"/>
              <a:t>labie darbi</a:t>
            </a:r>
            <a:r>
              <a:rPr lang="lv-LV" sz="2800" dirty="0" smtClean="0"/>
              <a:t>.</a:t>
            </a:r>
            <a:endParaRPr lang="lv-LV" sz="2800" dirty="0"/>
          </a:p>
          <a:p>
            <a:r>
              <a:rPr lang="lv-LV" sz="2800" b="1" dirty="0"/>
              <a:t>Kristietis ir reizē</a:t>
            </a:r>
            <a:r>
              <a:rPr lang="lv-LV" sz="2800" dirty="0"/>
              <a:t> </a:t>
            </a:r>
            <a:r>
              <a:rPr lang="lv-LV" sz="2800" b="1" dirty="0"/>
              <a:t>attaisnotais </a:t>
            </a:r>
            <a:r>
              <a:rPr lang="lv-LV" sz="2800" dirty="0"/>
              <a:t>un </a:t>
            </a:r>
            <a:r>
              <a:rPr lang="lv-LV" sz="2800" b="1" dirty="0"/>
              <a:t>grēcinieks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9786</TotalTime>
  <Words>1077</Words>
  <Application>Microsoft Office PowerPoint</Application>
  <PresentationFormat>On-screen Show (4:3)</PresentationFormat>
  <Paragraphs>90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 Design</vt:lpstr>
      <vt:lpstr>Mt.8:5-13 Centuriona kalpa dziedināšana</vt:lpstr>
      <vt:lpstr>Mt.8:5-13 Centuriona kalpa dziedināšana</vt:lpstr>
      <vt:lpstr>Slide 3</vt:lpstr>
      <vt:lpstr>Slide 4</vt:lpstr>
      <vt:lpstr>Grēku koks</vt:lpstr>
      <vt:lpstr>Ticības koks</vt:lpstr>
      <vt:lpstr>Slide 7</vt:lpstr>
      <vt:lpstr>Slide 8</vt:lpstr>
      <vt:lpstr>Darbi un Ticība</vt:lpstr>
      <vt:lpstr>Slide 10</vt:lpstr>
      <vt:lpstr>Slide 11</vt:lpstr>
      <vt:lpstr>Ticības dzīves kārtība:</vt:lpstr>
      <vt:lpstr>Slide 13</vt:lpstr>
      <vt:lpstr>Slide 14</vt:lpstr>
      <vt:lpstr>Darbi un Ticība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102</cp:revision>
  <dcterms:created xsi:type="dcterms:W3CDTF">2010-10-07T14:46:11Z</dcterms:created>
  <dcterms:modified xsi:type="dcterms:W3CDTF">2022-02-14T10:37:35Z</dcterms:modified>
</cp:coreProperties>
</file>