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81" r:id="rId3"/>
    <p:sldId id="276" r:id="rId4"/>
    <p:sldId id="295" r:id="rId5"/>
    <p:sldId id="289" r:id="rId6"/>
    <p:sldId id="290" r:id="rId7"/>
    <p:sldId id="292" r:id="rId8"/>
    <p:sldId id="293" r:id="rId9"/>
    <p:sldId id="294" r:id="rId10"/>
    <p:sldId id="296" r:id="rId11"/>
    <p:sldId id="297" r:id="rId12"/>
    <p:sldId id="298" r:id="rId13"/>
    <p:sldId id="261" r:id="rId14"/>
    <p:sldId id="268" r:id="rId15"/>
    <p:sldId id="279" r:id="rId16"/>
    <p:sldId id="299" r:id="rId17"/>
    <p:sldId id="272" r:id="rId18"/>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160E96A9-B2B9-465B-BD86-C8EDA0D45613}" type="slidenum">
              <a:rPr lang="lv-LV" altLang="lv-LV"/>
              <a:pPr/>
              <a:t>‹#›</a:t>
            </a:fld>
            <a:endParaRPr lang="lv-LV" altLang="lv-LV"/>
          </a:p>
        </p:txBody>
      </p:sp>
    </p:spTree>
    <p:extLst>
      <p:ext uri="{BB962C8B-B14F-4D97-AF65-F5344CB8AC3E}">
        <p14:creationId xmlns:p14="http://schemas.microsoft.com/office/powerpoint/2010/main" xmlns="" val="2536436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EA0977B1-4673-423A-9D0B-704272CB5D31}" type="slidenum">
              <a:rPr lang="lv-LV" altLang="lv-LV"/>
              <a:pPr/>
              <a:t>‹#›</a:t>
            </a:fld>
            <a:endParaRPr lang="lv-LV" altLang="lv-LV"/>
          </a:p>
        </p:txBody>
      </p:sp>
    </p:spTree>
    <p:extLst>
      <p:ext uri="{BB962C8B-B14F-4D97-AF65-F5344CB8AC3E}">
        <p14:creationId xmlns:p14="http://schemas.microsoft.com/office/powerpoint/2010/main" xmlns="" val="2952321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7380096A-33A7-454A-A80E-A01D6E867266}" type="slidenum">
              <a:rPr lang="lv-LV" altLang="lv-LV"/>
              <a:pPr/>
              <a:t>‹#›</a:t>
            </a:fld>
            <a:endParaRPr lang="lv-LV" altLang="lv-LV"/>
          </a:p>
        </p:txBody>
      </p:sp>
    </p:spTree>
    <p:extLst>
      <p:ext uri="{BB962C8B-B14F-4D97-AF65-F5344CB8AC3E}">
        <p14:creationId xmlns:p14="http://schemas.microsoft.com/office/powerpoint/2010/main" xmlns="" val="3584347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FF24AA82-36B2-43EB-B867-52DF3C888372}" type="slidenum">
              <a:rPr lang="lv-LV" altLang="lv-LV"/>
              <a:pPr/>
              <a:t>‹#›</a:t>
            </a:fld>
            <a:endParaRPr lang="lv-LV" altLang="lv-LV"/>
          </a:p>
        </p:txBody>
      </p:sp>
    </p:spTree>
    <p:extLst>
      <p:ext uri="{BB962C8B-B14F-4D97-AF65-F5344CB8AC3E}">
        <p14:creationId xmlns:p14="http://schemas.microsoft.com/office/powerpoint/2010/main" xmlns="" val="1236275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fld id="{052D86D7-8C67-48AF-9251-7BF7523E6CAB}" type="slidenum">
              <a:rPr lang="lv-LV" altLang="lv-LV"/>
              <a:pPr/>
              <a:t>‹#›</a:t>
            </a:fld>
            <a:endParaRPr lang="lv-LV" altLang="lv-LV"/>
          </a:p>
        </p:txBody>
      </p:sp>
    </p:spTree>
    <p:extLst>
      <p:ext uri="{BB962C8B-B14F-4D97-AF65-F5344CB8AC3E}">
        <p14:creationId xmlns:p14="http://schemas.microsoft.com/office/powerpoint/2010/main" xmlns="" val="2503865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fld id="{561118DD-BA41-4A00-A0F5-A3F62E3C1900}" type="slidenum">
              <a:rPr lang="lv-LV" altLang="lv-LV"/>
              <a:pPr/>
              <a:t>‹#›</a:t>
            </a:fld>
            <a:endParaRPr lang="lv-LV" altLang="lv-LV"/>
          </a:p>
        </p:txBody>
      </p:sp>
    </p:spTree>
    <p:extLst>
      <p:ext uri="{BB962C8B-B14F-4D97-AF65-F5344CB8AC3E}">
        <p14:creationId xmlns:p14="http://schemas.microsoft.com/office/powerpoint/2010/main" xmlns="" val="1908150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fld id="{647A616A-2159-48B6-811C-6D7A1DFA9535}" type="slidenum">
              <a:rPr lang="lv-LV" altLang="lv-LV"/>
              <a:pPr/>
              <a:t>‹#›</a:t>
            </a:fld>
            <a:endParaRPr lang="lv-LV" altLang="lv-LV"/>
          </a:p>
        </p:txBody>
      </p:sp>
    </p:spTree>
    <p:extLst>
      <p:ext uri="{BB962C8B-B14F-4D97-AF65-F5344CB8AC3E}">
        <p14:creationId xmlns:p14="http://schemas.microsoft.com/office/powerpoint/2010/main" xmlns="" val="379810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fld id="{7675D1A1-0B76-4819-9747-42B458515386}" type="slidenum">
              <a:rPr lang="lv-LV" altLang="lv-LV"/>
              <a:pPr/>
              <a:t>‹#›</a:t>
            </a:fld>
            <a:endParaRPr lang="lv-LV" altLang="lv-LV"/>
          </a:p>
        </p:txBody>
      </p:sp>
    </p:spTree>
    <p:extLst>
      <p:ext uri="{BB962C8B-B14F-4D97-AF65-F5344CB8AC3E}">
        <p14:creationId xmlns:p14="http://schemas.microsoft.com/office/powerpoint/2010/main" xmlns="" val="1857085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fld id="{5ABA0909-0A80-4234-A8D0-4B7D43DA9057}" type="slidenum">
              <a:rPr lang="lv-LV" altLang="lv-LV"/>
              <a:pPr/>
              <a:t>‹#›</a:t>
            </a:fld>
            <a:endParaRPr lang="lv-LV" altLang="lv-LV"/>
          </a:p>
        </p:txBody>
      </p:sp>
    </p:spTree>
    <p:extLst>
      <p:ext uri="{BB962C8B-B14F-4D97-AF65-F5344CB8AC3E}">
        <p14:creationId xmlns:p14="http://schemas.microsoft.com/office/powerpoint/2010/main" xmlns="" val="2353659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fld id="{141743A6-EFB5-4A19-983B-D7463432BE05}" type="slidenum">
              <a:rPr lang="lv-LV" altLang="lv-LV"/>
              <a:pPr/>
              <a:t>‹#›</a:t>
            </a:fld>
            <a:endParaRPr lang="lv-LV" altLang="lv-LV"/>
          </a:p>
        </p:txBody>
      </p:sp>
    </p:spTree>
    <p:extLst>
      <p:ext uri="{BB962C8B-B14F-4D97-AF65-F5344CB8AC3E}">
        <p14:creationId xmlns:p14="http://schemas.microsoft.com/office/powerpoint/2010/main" xmlns="" val="322173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fld id="{9E43321A-26C8-4E5A-A976-C9CDD6EE92F9}" type="slidenum">
              <a:rPr lang="lv-LV" altLang="lv-LV"/>
              <a:pPr/>
              <a:t>‹#›</a:t>
            </a:fld>
            <a:endParaRPr lang="lv-LV" altLang="lv-LV"/>
          </a:p>
        </p:txBody>
      </p:sp>
    </p:spTree>
    <p:extLst>
      <p:ext uri="{BB962C8B-B14F-4D97-AF65-F5344CB8AC3E}">
        <p14:creationId xmlns:p14="http://schemas.microsoft.com/office/powerpoint/2010/main" xmlns="" val="1726844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lv-LV" alt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lv-LV" altLang="lv-LV" smtClean="0"/>
              <a:t>Click to edit Master text styles</a:t>
            </a:r>
          </a:p>
          <a:p>
            <a:pPr lvl="1"/>
            <a:r>
              <a:rPr lang="lv-LV" altLang="lv-LV" smtClean="0"/>
              <a:t>Second level</a:t>
            </a:r>
          </a:p>
          <a:p>
            <a:pPr lvl="2"/>
            <a:r>
              <a:rPr lang="lv-LV" altLang="lv-LV" smtClean="0"/>
              <a:t>Third level</a:t>
            </a:r>
          </a:p>
          <a:p>
            <a:pPr lvl="3"/>
            <a:r>
              <a:rPr lang="lv-LV" altLang="lv-LV" smtClean="0"/>
              <a:t>Fourth level</a:t>
            </a:r>
          </a:p>
          <a:p>
            <a:pPr lvl="4"/>
            <a:r>
              <a:rPr lang="lv-LV" alt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D8A66C9-51B1-438D-A7BB-2BDE902FE9F1}" type="slidenum">
              <a:rPr lang="lv-LV" altLang="lv-LV"/>
              <a:pPr/>
              <a:t>‹#›</a:t>
            </a:fld>
            <a:endParaRPr lang="lv-LV" alt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42938" y="357188"/>
            <a:ext cx="8175625" cy="1071562"/>
          </a:xfrm>
        </p:spPr>
        <p:txBody>
          <a:bodyPr/>
          <a:lstStyle/>
          <a:p>
            <a:pPr eaLnBrk="1" hangingPunct="1"/>
            <a:r>
              <a:rPr lang="lv-LV" altLang="lv-LV" sz="4000" b="1" dirty="0" smtClean="0">
                <a:solidFill>
                  <a:schemeClr val="tx1"/>
                </a:solidFill>
              </a:rPr>
              <a:t>Jņ.20:19-23 </a:t>
            </a:r>
            <a:r>
              <a:rPr lang="lv-LV" altLang="lv-LV" sz="4000" b="1" dirty="0" smtClean="0">
                <a:solidFill>
                  <a:schemeClr val="tx1"/>
                </a:solidFill>
              </a:rPr>
              <a:t>Jēzus augšāmcelšanās notikumi</a:t>
            </a:r>
          </a:p>
        </p:txBody>
      </p:sp>
      <p:pic>
        <p:nvPicPr>
          <p:cNvPr id="2051" name="Picture 3" descr="DOVE01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4313" y="71438"/>
            <a:ext cx="752475" cy="1071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2" name="Text Box 6"/>
          <p:cNvSpPr txBox="1">
            <a:spLocks noChangeArrowheads="1"/>
          </p:cNvSpPr>
          <p:nvPr/>
        </p:nvSpPr>
        <p:spPr bwMode="auto">
          <a:xfrm>
            <a:off x="7500938" y="0"/>
            <a:ext cx="1643062"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lv-LV" altLang="lv-LV" sz="2000" dirty="0" smtClean="0"/>
              <a:t>14.apr.2024.</a:t>
            </a:r>
            <a:endParaRPr lang="lv-LV" altLang="lv-LV" sz="2000" dirty="0"/>
          </a:p>
        </p:txBody>
      </p:sp>
      <p:pic>
        <p:nvPicPr>
          <p:cNvPr id="2057" name="Picture 9" descr="http://4.bp.blogspot.com/-JwIUoSgagHE/UKGEldssTHI/AAAAAAAACEM/76Ziv24E3u4/s640/ArtBook__038_038__ChristOrdainingTheApostles____.jpg"/>
          <p:cNvPicPr>
            <a:picLocks noChangeAspect="1" noChangeArrowheads="1"/>
          </p:cNvPicPr>
          <p:nvPr/>
        </p:nvPicPr>
        <p:blipFill>
          <a:blip r:embed="rId3" cstate="print"/>
          <a:srcRect/>
          <a:stretch>
            <a:fillRect/>
          </a:stretch>
        </p:blipFill>
        <p:spPr bwMode="auto">
          <a:xfrm>
            <a:off x="0" y="1571612"/>
            <a:ext cx="9129248" cy="47863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Attēls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698776" y="1412776"/>
            <a:ext cx="5445224" cy="5445224"/>
          </a:xfrm>
          <a:prstGeom prst="rect">
            <a:avLst/>
          </a:prstGeom>
          <a:ln>
            <a:noFill/>
          </a:ln>
          <a:effectLst>
            <a:softEdge rad="112500"/>
          </a:effectLst>
        </p:spPr>
      </p:pic>
      <p:sp>
        <p:nvSpPr>
          <p:cNvPr id="11267" name="Rectangle 3"/>
          <p:cNvSpPr>
            <a:spLocks noGrp="1" noChangeArrowheads="1"/>
          </p:cNvSpPr>
          <p:nvPr>
            <p:ph type="body" idx="4294967295"/>
          </p:nvPr>
        </p:nvSpPr>
        <p:spPr>
          <a:xfrm>
            <a:off x="-407567" y="711919"/>
            <a:ext cx="9540875" cy="1204913"/>
          </a:xfrm>
        </p:spPr>
        <p:txBody>
          <a:bodyPr/>
          <a:lstStyle/>
          <a:p>
            <a:pPr algn="just" eaLnBrk="1" hangingPunct="1">
              <a:lnSpc>
                <a:spcPct val="80000"/>
              </a:lnSpc>
              <a:buFontTx/>
              <a:buNone/>
            </a:pPr>
            <a:r>
              <a:rPr lang="lv-LV" sz="2800" i="1" dirty="0" smtClean="0"/>
              <a:t>    Jēzus viņai saka: "Marija!" Viņa apgriezās un </a:t>
            </a:r>
            <a:r>
              <a:rPr lang="lv-LV" sz="2800" i="1" dirty="0" err="1" smtClean="0"/>
              <a:t>ebrejiski</a:t>
            </a:r>
            <a:r>
              <a:rPr lang="lv-LV" sz="2800" i="1" dirty="0" smtClean="0"/>
              <a:t> saka uz Viņu: "</a:t>
            </a:r>
            <a:r>
              <a:rPr lang="lv-LV" sz="2800" i="1" dirty="0" err="1" smtClean="0"/>
              <a:t>Rabuni</a:t>
            </a:r>
            <a:r>
              <a:rPr lang="lv-LV" sz="2800" i="1" dirty="0" smtClean="0"/>
              <a:t>" (tas ir: mācītājs)! (Jņ.20:16)</a:t>
            </a:r>
            <a:endParaRPr lang="lv-LV" sz="2600" i="1" dirty="0" smtClean="0"/>
          </a:p>
        </p:txBody>
      </p:sp>
      <p:sp>
        <p:nvSpPr>
          <p:cNvPr id="11268" name="Slide Number Placeholder 3"/>
          <p:cNvSpPr>
            <a:spLocks noGrp="1"/>
          </p:cNvSpPr>
          <p:nvPr>
            <p:ph type="sldNum" sz="quarter" idx="12"/>
          </p:nvPr>
        </p:nvSpPr>
        <p:spPr>
          <a:noFill/>
        </p:spPr>
        <p:txBody>
          <a:bodyPr/>
          <a:lstStyle/>
          <a:p>
            <a:fld id="{E05C743C-6F2E-42C1-A68D-AE4B33AB5246}" type="slidenum">
              <a:rPr lang="lv-LV" smtClean="0"/>
              <a:pPr/>
              <a:t>10</a:t>
            </a:fld>
            <a:endParaRPr lang="lv-LV" smtClean="0"/>
          </a:p>
        </p:txBody>
      </p:sp>
      <p:sp>
        <p:nvSpPr>
          <p:cNvPr id="6" name="Rounded Rectangle 4"/>
          <p:cNvSpPr/>
          <p:nvPr/>
        </p:nvSpPr>
        <p:spPr>
          <a:xfrm>
            <a:off x="395536" y="1844824"/>
            <a:ext cx="324036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Marija</a:t>
            </a:r>
            <a:endParaRPr lang="en-US" sz="3600" dirty="0"/>
          </a:p>
        </p:txBody>
      </p:sp>
      <p:sp>
        <p:nvSpPr>
          <p:cNvPr id="8" name="Rounded Rectangle 4"/>
          <p:cNvSpPr/>
          <p:nvPr/>
        </p:nvSpPr>
        <p:spPr>
          <a:xfrm>
            <a:off x="251520" y="3212976"/>
            <a:ext cx="374441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Mācītāj!!!</a:t>
            </a:r>
            <a:endParaRPr lang="en-US" sz="3600" dirty="0"/>
          </a:p>
        </p:txBody>
      </p:sp>
      <p:sp>
        <p:nvSpPr>
          <p:cNvPr id="9" name="Rounded Rectangle 4"/>
          <p:cNvSpPr/>
          <p:nvPr/>
        </p:nvSpPr>
        <p:spPr>
          <a:xfrm>
            <a:off x="899592" y="4320179"/>
            <a:ext cx="2448272"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Atpazina</a:t>
            </a:r>
            <a:endParaRPr lang="en-US" sz="3600" dirty="0"/>
          </a:p>
        </p:txBody>
      </p:sp>
      <p:sp>
        <p:nvSpPr>
          <p:cNvPr id="10" name="Rounded Rectangle 4"/>
          <p:cNvSpPr/>
          <p:nvPr/>
        </p:nvSpPr>
        <p:spPr>
          <a:xfrm>
            <a:off x="899592" y="5616323"/>
            <a:ext cx="2435479"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Ticēja!!!</a:t>
            </a:r>
            <a:endParaRPr lang="en-US" sz="3600" dirty="0"/>
          </a:p>
        </p:txBody>
      </p:sp>
      <p:sp>
        <p:nvSpPr>
          <p:cNvPr id="12" name="Rectangle 2"/>
          <p:cNvSpPr txBox="1">
            <a:spLocks noChangeArrowheads="1"/>
          </p:cNvSpPr>
          <p:nvPr/>
        </p:nvSpPr>
        <p:spPr bwMode="auto">
          <a:xfrm>
            <a:off x="0" y="0"/>
            <a:ext cx="9144000" cy="692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altLang="lv-LV" sz="4000" b="1" kern="0" dirty="0" smtClean="0">
                <a:solidFill>
                  <a:schemeClr val="tx1"/>
                </a:solidFill>
              </a:rPr>
              <a:t>Jēzus </a:t>
            </a:r>
            <a:r>
              <a:rPr lang="lv-LV" altLang="lv-LV" sz="4000" b="1" kern="0" dirty="0" smtClean="0">
                <a:solidFill>
                  <a:schemeClr val="tx1"/>
                </a:solidFill>
              </a:rPr>
              <a:t>parādās </a:t>
            </a:r>
            <a:r>
              <a:rPr lang="lv-LV" altLang="lv-LV" sz="4000" b="1" kern="0" dirty="0" smtClean="0">
                <a:solidFill>
                  <a:schemeClr val="tx1"/>
                </a:solidFill>
              </a:rPr>
              <a:t>Marijai Magdalēnai</a:t>
            </a:r>
            <a:endParaRPr lang="lv-LV" altLang="lv-LV" sz="4000" b="1" kern="0" dirty="0" smtClean="0">
              <a:solidFill>
                <a:schemeClr val="tx1"/>
              </a:solidFill>
            </a:endParaRPr>
          </a:p>
        </p:txBody>
      </p:sp>
    </p:spTree>
    <p:extLst>
      <p:ext uri="{BB962C8B-B14F-4D97-AF65-F5344CB8AC3E}">
        <p14:creationId xmlns:p14="http://schemas.microsoft.com/office/powerpoint/2010/main" xmlns="" val="2814674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7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9000"/>
                            </p:stCondLst>
                            <p:childTnLst>
                              <p:par>
                                <p:cTn id="30" presetID="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9" grpId="0" animBg="1"/>
      <p:bldP spid="10" grpId="0" animBg="1"/>
      <p:bldP spid="12"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411148" y="620688"/>
            <a:ext cx="9540875" cy="1204913"/>
          </a:xfrm>
        </p:spPr>
        <p:txBody>
          <a:bodyPr/>
          <a:lstStyle/>
          <a:p>
            <a:pPr algn="just" eaLnBrk="1" hangingPunct="1">
              <a:lnSpc>
                <a:spcPct val="80000"/>
              </a:lnSpc>
              <a:buFontTx/>
              <a:buNone/>
            </a:pPr>
            <a:r>
              <a:rPr lang="lv-LV" altLang="lv-LV" sz="2000" i="1" dirty="0" smtClean="0"/>
              <a:t>     </a:t>
            </a:r>
            <a:r>
              <a:rPr lang="lv-LV" altLang="lv-LV" sz="2800" i="1" dirty="0" smtClean="0"/>
              <a:t>13 Un redzi, divi no tiem gāja tai pašā dienā uz kādu ciemu - </a:t>
            </a:r>
            <a:r>
              <a:rPr lang="lv-LV" altLang="lv-LV" sz="2800" i="1" dirty="0" err="1" smtClean="0"/>
              <a:t>Emava</a:t>
            </a:r>
            <a:r>
              <a:rPr lang="lv-LV" altLang="lv-LV" sz="2800" i="1" dirty="0" smtClean="0"/>
              <a:t>, kas bija sešdesmit stadijas no Jeruzālemes. 14 Un tie sarunājās par visām tām lietām, kas bija notikušas. 15 Un gadījās, kad tie tā savā starpā runāja un apspriedās, arī pats Jēzus tiem tuvojās un gāja ar viņiem. </a:t>
            </a:r>
            <a:endParaRPr lang="lv-LV" altLang="lv-LV" sz="2600" dirty="0" smtClean="0"/>
          </a:p>
        </p:txBody>
      </p:sp>
      <p:pic>
        <p:nvPicPr>
          <p:cNvPr id="5126" name="Picture 6" descr="http://tomperna.files.wordpress.com/2012/04/road-to-emmaus.jpg"/>
          <p:cNvPicPr>
            <a:picLocks noChangeAspect="1" noChangeArrowheads="1"/>
          </p:cNvPicPr>
          <p:nvPr/>
        </p:nvPicPr>
        <p:blipFill rotWithShape="1">
          <a:blip r:embed="rId2" cstate="print"/>
          <a:srcRect l="33429" t="46604" r="16966"/>
          <a:stretch/>
        </p:blipFill>
        <p:spPr bwMode="auto">
          <a:xfrm>
            <a:off x="1619672" y="2348880"/>
            <a:ext cx="5760640" cy="4509120"/>
          </a:xfrm>
          <a:prstGeom prst="rect">
            <a:avLst/>
          </a:prstGeom>
          <a:ln>
            <a:noFill/>
          </a:ln>
          <a:effectLst>
            <a:softEdge rad="112500"/>
          </a:effectLst>
        </p:spPr>
      </p:pic>
      <p:sp>
        <p:nvSpPr>
          <p:cNvPr id="5" name="Rectangle 2"/>
          <p:cNvSpPr txBox="1">
            <a:spLocks noChangeArrowheads="1"/>
          </p:cNvSpPr>
          <p:nvPr/>
        </p:nvSpPr>
        <p:spPr bwMode="auto">
          <a:xfrm>
            <a:off x="0" y="0"/>
            <a:ext cx="9144000" cy="692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altLang="lv-LV" sz="4000" b="1" kern="0" dirty="0" smtClean="0">
                <a:solidFill>
                  <a:schemeClr val="tx1"/>
                </a:solidFill>
              </a:rPr>
              <a:t>Jēzus parādās 2 mācekļiem bēgot</a:t>
            </a:r>
          </a:p>
        </p:txBody>
      </p:sp>
    </p:spTree>
    <p:extLst>
      <p:ext uri="{BB962C8B-B14F-4D97-AF65-F5344CB8AC3E}">
        <p14:creationId xmlns:p14="http://schemas.microsoft.com/office/powerpoint/2010/main" xmlns="" val="19265856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6"/>
                                        </p:tgtEl>
                                        <p:attrNameLst>
                                          <p:attrName>style.visibility</p:attrName>
                                        </p:attrNameLst>
                                      </p:cBhvr>
                                      <p:to>
                                        <p:strVal val="visible"/>
                                      </p:to>
                                    </p:set>
                                    <p:animEffect transition="in" filter="fade">
                                      <p:cBhvr>
                                        <p:cTn id="16" dur="20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411148" y="783927"/>
            <a:ext cx="9540875" cy="1204913"/>
          </a:xfrm>
        </p:spPr>
        <p:txBody>
          <a:bodyPr/>
          <a:lstStyle/>
          <a:p>
            <a:pPr algn="just" eaLnBrk="1" hangingPunct="1">
              <a:lnSpc>
                <a:spcPct val="80000"/>
              </a:lnSpc>
              <a:buFontTx/>
              <a:buNone/>
            </a:pPr>
            <a:r>
              <a:rPr lang="lv-LV" altLang="lv-LV" sz="2800" i="1" dirty="0" smtClean="0"/>
              <a:t>	32 </a:t>
            </a:r>
            <a:r>
              <a:rPr lang="lv-LV" altLang="lv-LV" sz="2800" i="1" dirty="0"/>
              <a:t>Un viņi sacīja viens otram: "Vai mūsu sirds nedega, kad viņš ar mums runāja, Rakstus izskaidrodams?" 33 Tajā pašā stundā viņi piecēlušies griezās atpakaļ uz Jeruzālemi un atrada tur sapulcējušos tos vienpadsmit un citus kopā ar tiem, 34 un viņi sacīja: "Kungs patiesi ir augšāmcēlies un parādījies Sīmanim." </a:t>
            </a:r>
            <a:r>
              <a:rPr lang="lv-LV" altLang="lv-LV" sz="2800" i="1" dirty="0" smtClean="0"/>
              <a:t>(Lk.24:32-34)</a:t>
            </a:r>
            <a:endParaRPr lang="lv-LV" altLang="lv-LV" dirty="0" smtClean="0"/>
          </a:p>
        </p:txBody>
      </p:sp>
      <p:sp>
        <p:nvSpPr>
          <p:cNvPr id="5" name="Rectangle 2"/>
          <p:cNvSpPr txBox="1">
            <a:spLocks noChangeArrowheads="1"/>
          </p:cNvSpPr>
          <p:nvPr/>
        </p:nvSpPr>
        <p:spPr bwMode="auto">
          <a:xfrm>
            <a:off x="0" y="0"/>
            <a:ext cx="9144000" cy="692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altLang="lv-LV" b="1" kern="0" dirty="0" smtClean="0">
                <a:solidFill>
                  <a:schemeClr val="tx1"/>
                </a:solidFill>
              </a:rPr>
              <a:t>2 mācekļi pastāsta pārējiem</a:t>
            </a:r>
          </a:p>
        </p:txBody>
      </p:sp>
      <p:pic>
        <p:nvPicPr>
          <p:cNvPr id="6" name="Picture 2" descr="http://www.internetmonk.com/wp-content/uploads/road_to_emmaus_.jpg"/>
          <p:cNvPicPr>
            <a:picLocks noChangeAspect="1" noChangeArrowheads="1"/>
          </p:cNvPicPr>
          <p:nvPr/>
        </p:nvPicPr>
        <p:blipFill>
          <a:blip r:embed="rId2" cstate="print"/>
          <a:srcRect/>
          <a:stretch>
            <a:fillRect/>
          </a:stretch>
        </p:blipFill>
        <p:spPr bwMode="auto">
          <a:xfrm>
            <a:off x="-31861" y="2924944"/>
            <a:ext cx="4075822" cy="3933056"/>
          </a:xfrm>
          <a:prstGeom prst="rect">
            <a:avLst/>
          </a:prstGeom>
          <a:ln>
            <a:noFill/>
          </a:ln>
          <a:effectLst>
            <a:softEdge rad="112500"/>
          </a:effectLst>
        </p:spPr>
      </p:pic>
      <p:sp>
        <p:nvSpPr>
          <p:cNvPr id="7" name="Rounded Rectangle 4"/>
          <p:cNvSpPr/>
          <p:nvPr/>
        </p:nvSpPr>
        <p:spPr>
          <a:xfrm>
            <a:off x="4355976" y="2996952"/>
            <a:ext cx="4176464"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2 mācekļi atpazīst augšāmcelto Jēzu</a:t>
            </a:r>
            <a:endParaRPr lang="en-US" sz="3600" dirty="0"/>
          </a:p>
        </p:txBody>
      </p:sp>
      <p:sp>
        <p:nvSpPr>
          <p:cNvPr id="8" name="Rounded Rectangle 4"/>
          <p:cNvSpPr/>
          <p:nvPr/>
        </p:nvSpPr>
        <p:spPr>
          <a:xfrm>
            <a:off x="4572000" y="4509120"/>
            <a:ext cx="374441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Dodas to pavēstīt visiem 11 apustuļiem</a:t>
            </a:r>
            <a:endParaRPr lang="en-US" sz="3600" dirty="0"/>
          </a:p>
        </p:txBody>
      </p:sp>
    </p:spTree>
    <p:extLst>
      <p:ext uri="{BB962C8B-B14F-4D97-AF65-F5344CB8AC3E}">
        <p14:creationId xmlns:p14="http://schemas.microsoft.com/office/powerpoint/2010/main" xmlns="" val="12388438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utoUpdateAnimBg="0"/>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835744"/>
            <a:ext cx="9467850" cy="1081088"/>
          </a:xfrm>
        </p:spPr>
        <p:txBody>
          <a:bodyPr/>
          <a:lstStyle/>
          <a:p>
            <a:pPr marL="323850" algn="just">
              <a:lnSpc>
                <a:spcPts val="2400"/>
              </a:lnSpc>
              <a:spcBef>
                <a:spcPct val="0"/>
              </a:spcBef>
            </a:pPr>
            <a:r>
              <a:rPr lang="lv-LV" altLang="lv-LV" sz="2800" i="1" dirty="0" smtClean="0"/>
              <a:t>19 Šīs nedēļas pirmās dienas vakarā, kad mācekļi, baidīdamies no jūdiem, bija sapulcējušies aiz aizslēgtām durvīm, atnāca Jēzus un nostājies viņu vidū un sacīja: "Miers ar jums!" 20 To sacījis, Viņš tiem rādīja Savas rokas un sānus. Mācekļi, savu Kungu ieraudzīdami, kļuva līksmi. </a:t>
            </a:r>
            <a:r>
              <a:rPr lang="lv-LV" altLang="lv-LV" sz="2800" i="1" dirty="0" smtClean="0"/>
              <a:t>(Jņ.20:19-20)</a:t>
            </a:r>
            <a:endParaRPr lang="lv-LV" altLang="lv-LV" sz="2800" dirty="0" smtClean="0"/>
          </a:p>
        </p:txBody>
      </p:sp>
      <p:pic>
        <p:nvPicPr>
          <p:cNvPr id="4100" name="Picture 4"/>
          <p:cNvPicPr>
            <a:picLocks noChangeAspect="1" noChangeArrowheads="1"/>
          </p:cNvPicPr>
          <p:nvPr/>
        </p:nvPicPr>
        <p:blipFill>
          <a:blip r:embed="rId2" cstate="print"/>
          <a:srcRect/>
          <a:stretch>
            <a:fillRect/>
          </a:stretch>
        </p:blipFill>
        <p:spPr bwMode="auto">
          <a:xfrm>
            <a:off x="5436096" y="2492896"/>
            <a:ext cx="3707904" cy="4365104"/>
          </a:xfrm>
          <a:prstGeom prst="rect">
            <a:avLst/>
          </a:prstGeom>
          <a:ln>
            <a:noFill/>
          </a:ln>
          <a:effectLst>
            <a:softEdge rad="112500"/>
          </a:effectLst>
        </p:spPr>
      </p:pic>
      <p:sp>
        <p:nvSpPr>
          <p:cNvPr id="5" name="Rounded Rectangle 4"/>
          <p:cNvSpPr/>
          <p:nvPr/>
        </p:nvSpPr>
        <p:spPr>
          <a:xfrm>
            <a:off x="395536" y="3284984"/>
            <a:ext cx="4968552" cy="23762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Visbeidzot Lieldienu dienas vakarā Jēzus parādās            10 apustuļiem </a:t>
            </a:r>
            <a:endParaRPr lang="en-US" sz="4000" dirty="0"/>
          </a:p>
        </p:txBody>
      </p:sp>
      <p:sp>
        <p:nvSpPr>
          <p:cNvPr id="8" name="Rectangle 2"/>
          <p:cNvSpPr txBox="1">
            <a:spLocks noChangeArrowheads="1"/>
          </p:cNvSpPr>
          <p:nvPr/>
        </p:nvSpPr>
        <p:spPr bwMode="auto">
          <a:xfrm>
            <a:off x="0" y="0"/>
            <a:ext cx="9144000" cy="692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altLang="lv-LV" b="1" kern="0" dirty="0" smtClean="0">
                <a:solidFill>
                  <a:schemeClr val="tx1"/>
                </a:solidFill>
              </a:rPr>
              <a:t>Vakarā parādās 10 apustuļiem</a:t>
            </a:r>
            <a:endParaRPr lang="lv-LV" altLang="lv-LV" b="1" kern="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fade">
                                      <p:cBhvr>
                                        <p:cTn id="11" dur="2000"/>
                                        <p:tgtEl>
                                          <p:spTgt spid="410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animBg="1"/>
      <p:bldP spid="8"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4139952" y="2852937"/>
            <a:ext cx="5004048" cy="4005064"/>
          </a:xfrm>
          <a:prstGeom prst="rect">
            <a:avLst/>
          </a:prstGeom>
          <a:ln>
            <a:noFill/>
          </a:ln>
          <a:effectLst>
            <a:softEdge rad="112500"/>
          </a:effectLst>
        </p:spPr>
      </p:pic>
      <p:sp>
        <p:nvSpPr>
          <p:cNvPr id="8196" name="Rectangle 4"/>
          <p:cNvSpPr>
            <a:spLocks noGrp="1" noChangeArrowheads="1"/>
          </p:cNvSpPr>
          <p:nvPr>
            <p:ph type="body" idx="1"/>
          </p:nvPr>
        </p:nvSpPr>
        <p:spPr>
          <a:xfrm>
            <a:off x="-285750" y="647898"/>
            <a:ext cx="9429750" cy="2205038"/>
          </a:xfrm>
        </p:spPr>
        <p:txBody>
          <a:bodyPr/>
          <a:lstStyle/>
          <a:p>
            <a:pPr algn="just">
              <a:buNone/>
            </a:pPr>
            <a:r>
              <a:rPr lang="lv-LV" altLang="lv-LV" i="1" dirty="0" smtClean="0"/>
              <a:t>   </a:t>
            </a:r>
            <a:r>
              <a:rPr lang="lv-LV" altLang="lv-LV" sz="2800" i="1" dirty="0" smtClean="0"/>
              <a:t>21 Jēzus viņiem atkal sacīja: "Miers ar jums! Kā Tēvs Mani ir sūtījis, tā arī Es jūs sūtu." 22 To pateicis, Viņš uzpūta dvašu un viņiem sacīja: "Saņemiet Svēto Garu! 23 Kam jūs grēkus piedosiet, tiem tie tiks piedoti, kam paturēsiet, tiem paliks</a:t>
            </a:r>
            <a:r>
              <a:rPr lang="lv-LV" altLang="lv-LV" sz="2800" i="1" dirty="0" smtClean="0"/>
              <a:t>.“ (Jņ.20:21-23)</a:t>
            </a:r>
            <a:endParaRPr lang="lv-LV" altLang="lv-LV" sz="2800" dirty="0" smtClean="0"/>
          </a:p>
          <a:p>
            <a:pPr algn="just">
              <a:buFontTx/>
              <a:buNone/>
            </a:pPr>
            <a:endParaRPr lang="en-US" altLang="lv-LV" sz="2200" i="1" dirty="0" smtClean="0"/>
          </a:p>
        </p:txBody>
      </p:sp>
      <p:sp>
        <p:nvSpPr>
          <p:cNvPr id="6" name="Rectangle 2"/>
          <p:cNvSpPr txBox="1">
            <a:spLocks noChangeArrowheads="1"/>
          </p:cNvSpPr>
          <p:nvPr/>
        </p:nvSpPr>
        <p:spPr bwMode="auto">
          <a:xfrm>
            <a:off x="0" y="0"/>
            <a:ext cx="9144000" cy="692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altLang="lv-LV" b="1" kern="0" dirty="0" smtClean="0">
                <a:solidFill>
                  <a:schemeClr val="tx1"/>
                </a:solidFill>
              </a:rPr>
              <a:t>Jēzus dod uzdevumu apustuļiem</a:t>
            </a:r>
            <a:endParaRPr lang="lv-LV" altLang="lv-LV" b="1" kern="0" dirty="0" smtClean="0">
              <a:solidFill>
                <a:schemeClr val="tx1"/>
              </a:solidFill>
            </a:endParaRPr>
          </a:p>
        </p:txBody>
      </p:sp>
      <p:sp>
        <p:nvSpPr>
          <p:cNvPr id="8" name="Rounded Rectangle 4"/>
          <p:cNvSpPr/>
          <p:nvPr/>
        </p:nvSpPr>
        <p:spPr>
          <a:xfrm>
            <a:off x="179512" y="3068960"/>
            <a:ext cx="813690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Kā Tēvs mani sūtījis, tā arī es jūs sūtu</a:t>
            </a:r>
            <a:endParaRPr lang="en-US" sz="3600" dirty="0"/>
          </a:p>
        </p:txBody>
      </p:sp>
      <p:sp>
        <p:nvSpPr>
          <p:cNvPr id="9" name="Rounded Rectangle 4"/>
          <p:cNvSpPr/>
          <p:nvPr/>
        </p:nvSpPr>
        <p:spPr>
          <a:xfrm>
            <a:off x="179512" y="4509120"/>
            <a:ext cx="4752528"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Saņemiet Svēto Garu</a:t>
            </a:r>
            <a:endParaRPr lang="en-US" sz="3600" dirty="0"/>
          </a:p>
        </p:txBody>
      </p:sp>
      <p:sp>
        <p:nvSpPr>
          <p:cNvPr id="10" name="Rounded Rectangle 4"/>
          <p:cNvSpPr/>
          <p:nvPr/>
        </p:nvSpPr>
        <p:spPr>
          <a:xfrm>
            <a:off x="251520" y="5805264"/>
            <a:ext cx="3960440"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Grēku piedošana</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4"/>
                                        </p:tgtEl>
                                        <p:attrNameLst>
                                          <p:attrName>style.visibility</p:attrName>
                                        </p:attrNameLst>
                                      </p:cBhvr>
                                      <p:to>
                                        <p:strVal val="visible"/>
                                      </p:to>
                                    </p:set>
                                    <p:animEffect transition="in" filter="fade">
                                      <p:cBhvr>
                                        <p:cTn id="11" dur="2000"/>
                                        <p:tgtEl>
                                          <p:spTgt spid="512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autoUpdateAnimBg="0"/>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altLang="lv-LV" b="1" dirty="0" smtClean="0">
                <a:solidFill>
                  <a:schemeClr val="tx1"/>
                </a:solidFill>
              </a:rPr>
              <a:t>Kopsavilkums</a:t>
            </a:r>
            <a:endParaRPr lang="lv-LV" altLang="lv-LV" b="1" dirty="0" smtClean="0">
              <a:solidFill>
                <a:schemeClr val="tx1"/>
              </a:solidFill>
            </a:endParaRPr>
          </a:p>
        </p:txBody>
      </p:sp>
      <p:pic>
        <p:nvPicPr>
          <p:cNvPr id="5" name="Attēls 2"/>
          <p:cNvPicPr>
            <a:picLocks noChangeAspect="1"/>
          </p:cNvPicPr>
          <p:nvPr/>
        </p:nvPicPr>
        <p:blipFill rotWithShape="1">
          <a:blip r:embed="rId2" cstate="print"/>
          <a:srcRect l="4641" t="8867" r="31100"/>
          <a:stretch/>
        </p:blipFill>
        <p:spPr>
          <a:xfrm flipH="1">
            <a:off x="2627784" y="1196752"/>
            <a:ext cx="5616624" cy="5346724"/>
          </a:xfrm>
          <a:prstGeom prst="rect">
            <a:avLst/>
          </a:prstGeom>
          <a:ln>
            <a:noFill/>
          </a:ln>
          <a:effectLst>
            <a:softEdge rad="112500"/>
          </a:effectLst>
        </p:spPr>
      </p:pic>
      <p:sp>
        <p:nvSpPr>
          <p:cNvPr id="6" name="Rounded Rectangle 4"/>
          <p:cNvSpPr/>
          <p:nvPr/>
        </p:nvSpPr>
        <p:spPr>
          <a:xfrm>
            <a:off x="182183" y="980728"/>
            <a:ext cx="2589617" cy="8233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2 Marijas</a:t>
            </a:r>
            <a:endParaRPr lang="en-US" sz="4000" dirty="0"/>
          </a:p>
        </p:txBody>
      </p:sp>
      <p:sp>
        <p:nvSpPr>
          <p:cNvPr id="8" name="Rounded Rectangle 4"/>
          <p:cNvSpPr/>
          <p:nvPr/>
        </p:nvSpPr>
        <p:spPr>
          <a:xfrm>
            <a:off x="6028592" y="749415"/>
            <a:ext cx="3007904" cy="128594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Ziņkārīgās:</a:t>
            </a:r>
          </a:p>
          <a:p>
            <a:pPr algn="ctr"/>
            <a:r>
              <a:rPr lang="lv-LV" sz="4000" dirty="0" smtClean="0"/>
              <a:t>Salome u.c.</a:t>
            </a:r>
            <a:endParaRPr lang="en-US" sz="4000" dirty="0"/>
          </a:p>
        </p:txBody>
      </p:sp>
      <p:sp>
        <p:nvSpPr>
          <p:cNvPr id="9" name="Rounded Rectangle 8"/>
          <p:cNvSpPr/>
          <p:nvPr/>
        </p:nvSpPr>
        <p:spPr>
          <a:xfrm>
            <a:off x="5796136" y="3933056"/>
            <a:ext cx="316835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altLang="lv-LV" sz="3600" dirty="0" smtClean="0"/>
              <a:t>Nesacīja nekā </a:t>
            </a:r>
            <a:r>
              <a:rPr lang="lv-LV" sz="2800" dirty="0" smtClean="0"/>
              <a:t>(Mk.16:8</a:t>
            </a:r>
            <a:r>
              <a:rPr lang="lv-LV" sz="2800" dirty="0"/>
              <a:t>)</a:t>
            </a:r>
            <a:endParaRPr lang="lv-LV" sz="3600" dirty="0"/>
          </a:p>
        </p:txBody>
      </p:sp>
      <p:sp>
        <p:nvSpPr>
          <p:cNvPr id="10" name="Rounded Rectangle 4"/>
          <p:cNvSpPr/>
          <p:nvPr/>
        </p:nvSpPr>
        <p:spPr>
          <a:xfrm>
            <a:off x="179512" y="1988840"/>
            <a:ext cx="3888432" cy="179277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altLang="lv-LV" sz="3600" dirty="0" smtClean="0"/>
              <a:t>1) Pasludina augšāmcelšanos</a:t>
            </a:r>
            <a:r>
              <a:rPr lang="lv-LV" sz="3600" dirty="0" smtClean="0"/>
              <a:t> </a:t>
            </a:r>
            <a:r>
              <a:rPr lang="lv-LV" sz="3600" dirty="0"/>
              <a:t>(Lk.24:9)</a:t>
            </a:r>
          </a:p>
        </p:txBody>
      </p:sp>
      <p:sp>
        <p:nvSpPr>
          <p:cNvPr id="11" name="Rounded Rectangle 4"/>
          <p:cNvSpPr/>
          <p:nvPr/>
        </p:nvSpPr>
        <p:spPr>
          <a:xfrm>
            <a:off x="179512" y="4293096"/>
            <a:ext cx="3614505" cy="169655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altLang="lv-LV" sz="3600" dirty="0" smtClean="0"/>
              <a:t>2) Viņi nozaguši Jēzus miesas (Jņ.20:2</a:t>
            </a:r>
            <a:r>
              <a:rPr lang="lv-LV" altLang="lv-LV" sz="3600" dirty="0"/>
              <a:t>)</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9"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3999" cy="850900"/>
          </a:xfrm>
        </p:spPr>
        <p:txBody>
          <a:bodyPr/>
          <a:lstStyle/>
          <a:p>
            <a:pPr eaLnBrk="1" hangingPunct="1"/>
            <a:r>
              <a:rPr lang="lv-LV" altLang="lv-LV" b="1" dirty="0" smtClean="0">
                <a:solidFill>
                  <a:schemeClr val="tx1"/>
                </a:solidFill>
              </a:rPr>
              <a:t>Augšāmcelšanās dienā Jēzus:</a:t>
            </a:r>
            <a:endParaRPr lang="lv-LV" altLang="lv-LV" b="1" dirty="0" smtClean="0">
              <a:solidFill>
                <a:schemeClr val="tx1"/>
              </a:solidFill>
            </a:endParaRPr>
          </a:p>
        </p:txBody>
      </p:sp>
      <p:sp>
        <p:nvSpPr>
          <p:cNvPr id="6" name="Rounded Rectangle 4"/>
          <p:cNvSpPr/>
          <p:nvPr/>
        </p:nvSpPr>
        <p:spPr>
          <a:xfrm>
            <a:off x="182183" y="877492"/>
            <a:ext cx="3597729" cy="12553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4000" dirty="0" smtClean="0"/>
              <a:t>1) Marijai Magdalēnai</a:t>
            </a:r>
            <a:endParaRPr lang="en-US" sz="4000" dirty="0"/>
          </a:p>
        </p:txBody>
      </p:sp>
      <p:sp>
        <p:nvSpPr>
          <p:cNvPr id="10" name="Rounded Rectangle 4"/>
          <p:cNvSpPr/>
          <p:nvPr/>
        </p:nvSpPr>
        <p:spPr>
          <a:xfrm>
            <a:off x="179512" y="2420888"/>
            <a:ext cx="3096344" cy="18722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altLang="lv-LV" sz="4000" dirty="0" smtClean="0"/>
              <a:t>2</a:t>
            </a:r>
            <a:r>
              <a:rPr lang="lv-LV" altLang="lv-LV" sz="4000" dirty="0" smtClean="0"/>
              <a:t>) Diviem bēgošiem mācekļiem</a:t>
            </a:r>
            <a:endParaRPr lang="lv-LV" sz="4000" dirty="0"/>
          </a:p>
        </p:txBody>
      </p:sp>
      <p:sp>
        <p:nvSpPr>
          <p:cNvPr id="11" name="Rounded Rectangle 4"/>
          <p:cNvSpPr/>
          <p:nvPr/>
        </p:nvSpPr>
        <p:spPr>
          <a:xfrm>
            <a:off x="179513" y="4797152"/>
            <a:ext cx="3168352"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altLang="lv-LV" sz="4000" dirty="0" smtClean="0"/>
              <a:t>3</a:t>
            </a:r>
            <a:r>
              <a:rPr lang="lv-LV" altLang="lv-LV" sz="4000" dirty="0" smtClean="0"/>
              <a:t>) Desmit Apustuļiem</a:t>
            </a:r>
            <a:endParaRPr lang="en-US" sz="4000" dirty="0"/>
          </a:p>
        </p:txBody>
      </p:sp>
      <p:pic>
        <p:nvPicPr>
          <p:cNvPr id="12" name="Attēls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698776" y="1124744"/>
            <a:ext cx="5445224" cy="54452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par>
                          <p:cTn id="21" fill="hold">
                            <p:stCondLst>
                              <p:cond delay="6500"/>
                            </p:stCondLst>
                            <p:childTnLst>
                              <p:par>
                                <p:cTn id="22" presetID="22" presetClass="entr" presetSubtype="4"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40188" y="765175"/>
            <a:ext cx="5103812" cy="6092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5" name="Rectangle 2"/>
          <p:cNvSpPr>
            <a:spLocks noGrp="1" noChangeArrowheads="1"/>
          </p:cNvSpPr>
          <p:nvPr>
            <p:ph type="title"/>
          </p:nvPr>
        </p:nvSpPr>
        <p:spPr>
          <a:xfrm>
            <a:off x="107950" y="2924175"/>
            <a:ext cx="5184775" cy="1143000"/>
          </a:xfrm>
        </p:spPr>
        <p:txBody>
          <a:bodyPr/>
          <a:lstStyle/>
          <a:p>
            <a:pPr eaLnBrk="1" hangingPunct="1"/>
            <a:r>
              <a:rPr lang="lv-LV" altLang="lv-LV" sz="5400" smtClean="0"/>
              <a:t>Un Dieva miers, kas ir augstāks par visu saprašanu lai pasargā jūsu sirdis un jūsu domas. </a:t>
            </a:r>
            <a:r>
              <a:rPr lang="lv-LV" altLang="lv-LV" sz="5400" b="1" smtClean="0"/>
              <a:t>Āmen</a:t>
            </a:r>
            <a:br>
              <a:rPr lang="lv-LV" altLang="lv-LV" sz="5400" b="1" smtClean="0"/>
            </a:br>
            <a:endParaRPr lang="lv-LV" alt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120625"/>
            <a:ext cx="9144000" cy="500063"/>
          </a:xfrm>
        </p:spPr>
        <p:txBody>
          <a:bodyPr/>
          <a:lstStyle/>
          <a:p>
            <a:pPr eaLnBrk="1" hangingPunct="1"/>
            <a:r>
              <a:rPr lang="lv-LV" altLang="lv-LV" sz="3200" b="1" dirty="0" smtClean="0">
                <a:solidFill>
                  <a:schemeClr val="tx1"/>
                </a:solidFill>
              </a:rPr>
              <a:t>Jņ.20:19-23 </a:t>
            </a:r>
            <a:r>
              <a:rPr lang="lv-LV" altLang="lv-LV" sz="3200" b="1" dirty="0" smtClean="0">
                <a:solidFill>
                  <a:schemeClr val="tx1"/>
                </a:solidFill>
              </a:rPr>
              <a:t>Jēzus augšāmcelšanās notikumi</a:t>
            </a:r>
          </a:p>
        </p:txBody>
      </p:sp>
      <p:sp>
        <p:nvSpPr>
          <p:cNvPr id="3075" name="Rectangle 5"/>
          <p:cNvSpPr>
            <a:spLocks noChangeArrowheads="1"/>
          </p:cNvSpPr>
          <p:nvPr/>
        </p:nvSpPr>
        <p:spPr bwMode="auto">
          <a:xfrm>
            <a:off x="0" y="872128"/>
            <a:ext cx="9144000" cy="550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lv-LV" altLang="lv-LV" sz="3200" dirty="0"/>
              <a:t>19 Šinī pašā pirmajā nedēļas dienā, vakarā, kad mācekļi, bīdamies no jūdiem, bija sapulcējušies aiz aizslēgtām durvīm, nāca Jēzus, stājās viņu vidū un saka viņiem: "Miers ar jums!“ 20 Un, to sacījis, Viņš tiem rādīja Savas rokas un sānus. Tad mācekļi kļuva līksmi, savu Kungu redzēdami. 21 Tad Jēzus vēlreiz viņiem saka: "Miers ar jums! Kā Tēvs Mani sūtījis, tā Es jūs sūtu.“ 22 Un, to sacījis, Viņš dvesa un sacīja viņiem: "Ņemiet Svēto Garu! 23 Kam jūs grēkus piedosit, tiem tie būs piedoti, kam jūs tos paturēsit, tiem tie paliks.“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02" name="Picture 6" descr="https://encrypted-tbn3.gstatic.com/images?q=tbn:ANd9GcR8mQ3LaGLitKmT60MScZc3WNdOBzou6iyoVuMpbIkElpTOf-V8"/>
          <p:cNvPicPr>
            <a:picLocks noChangeAspect="1" noChangeArrowheads="1"/>
          </p:cNvPicPr>
          <p:nvPr/>
        </p:nvPicPr>
        <p:blipFill>
          <a:blip r:embed="rId2" cstate="print"/>
          <a:srcRect l="22970" r="23102"/>
          <a:stretch>
            <a:fillRect/>
          </a:stretch>
        </p:blipFill>
        <p:spPr bwMode="auto">
          <a:xfrm>
            <a:off x="2555776" y="692696"/>
            <a:ext cx="4176464" cy="6072470"/>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altLang="lv-LV" b="1" dirty="0" smtClean="0">
                <a:solidFill>
                  <a:schemeClr val="tx1"/>
                </a:solidFill>
              </a:rPr>
              <a:t>Ievads</a:t>
            </a:r>
          </a:p>
        </p:txBody>
      </p:sp>
      <p:sp>
        <p:nvSpPr>
          <p:cNvPr id="5" name="Rounded Rectangle 4"/>
          <p:cNvSpPr/>
          <p:nvPr/>
        </p:nvSpPr>
        <p:spPr>
          <a:xfrm>
            <a:off x="827584" y="739609"/>
            <a:ext cx="6633301" cy="160797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Daudzi teologi uzskata, ka 4 evaņģēliju augšāmcelšanās detaļas nevar salikt kopā</a:t>
            </a:r>
            <a:endParaRPr lang="en-US" sz="3600" dirty="0"/>
          </a:p>
        </p:txBody>
      </p:sp>
      <p:sp>
        <p:nvSpPr>
          <p:cNvPr id="6" name="Rounded Rectangle 4"/>
          <p:cNvSpPr/>
          <p:nvPr/>
        </p:nvSpPr>
        <p:spPr>
          <a:xfrm>
            <a:off x="129912" y="3757812"/>
            <a:ext cx="3196226" cy="17519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Kristietim jādarbojas kā detektīvam</a:t>
            </a:r>
            <a:endParaRPr lang="en-US" sz="3600" dirty="0"/>
          </a:p>
        </p:txBody>
      </p:sp>
      <p:sp>
        <p:nvSpPr>
          <p:cNvPr id="8" name="Rounded Rectangle 4"/>
          <p:cNvSpPr/>
          <p:nvPr/>
        </p:nvSpPr>
        <p:spPr>
          <a:xfrm>
            <a:off x="5535935" y="2924944"/>
            <a:ext cx="3412250"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Katrs raksta no sava punkta</a:t>
            </a:r>
            <a:endParaRPr lang="en-US" sz="3600" dirty="0"/>
          </a:p>
        </p:txBody>
      </p:sp>
      <p:sp>
        <p:nvSpPr>
          <p:cNvPr id="9" name="Rounded Rectangle 4"/>
          <p:cNvSpPr/>
          <p:nvPr/>
        </p:nvSpPr>
        <p:spPr>
          <a:xfrm>
            <a:off x="6300192" y="4870457"/>
            <a:ext cx="2502496" cy="158287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Jānim precīzākā secība</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5" grpId="0" animBg="1"/>
      <p:bldP spid="6" grpId="0" animBg="1"/>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Attēls 2"/>
          <p:cNvPicPr>
            <a:picLocks noChangeAspect="1"/>
          </p:cNvPicPr>
          <p:nvPr/>
        </p:nvPicPr>
        <p:blipFill rotWithShape="1">
          <a:blip r:embed="rId2" cstate="print"/>
          <a:srcRect l="4641" t="8867" r="31100"/>
          <a:stretch/>
        </p:blipFill>
        <p:spPr>
          <a:xfrm>
            <a:off x="4692576" y="1340768"/>
            <a:ext cx="4451424" cy="5346724"/>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altLang="lv-LV" b="1" dirty="0" smtClean="0">
                <a:solidFill>
                  <a:schemeClr val="tx1"/>
                </a:solidFill>
              </a:rPr>
              <a:t>Grūtākais ir salikt kopā liecības</a:t>
            </a:r>
          </a:p>
        </p:txBody>
      </p:sp>
      <p:sp>
        <p:nvSpPr>
          <p:cNvPr id="5" name="Rounded Rectangle 4"/>
          <p:cNvSpPr/>
          <p:nvPr/>
        </p:nvSpPr>
        <p:spPr>
          <a:xfrm>
            <a:off x="133253" y="878998"/>
            <a:ext cx="6887019" cy="124923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altLang="lv-LV" sz="3600" i="1" dirty="0"/>
              <a:t>" </a:t>
            </a:r>
            <a:r>
              <a:rPr lang="lv-LV" sz="3600" i="1" dirty="0" smtClean="0"/>
              <a:t>tās </a:t>
            </a:r>
            <a:r>
              <a:rPr lang="lv-LV" sz="3600" i="1" dirty="0"/>
              <a:t>nesacīja nevienam nenieka, jo tās bijās</a:t>
            </a:r>
            <a:r>
              <a:rPr lang="lv-LV" sz="3600" dirty="0" smtClean="0"/>
              <a:t>.</a:t>
            </a:r>
            <a:r>
              <a:rPr lang="lv-LV" altLang="lv-LV" sz="3600" i="1" dirty="0"/>
              <a:t> "</a:t>
            </a:r>
            <a:r>
              <a:rPr lang="lv-LV" sz="3600" dirty="0" smtClean="0"/>
              <a:t> </a:t>
            </a:r>
            <a:r>
              <a:rPr lang="lv-LV" sz="3600" dirty="0"/>
              <a:t>(Mk.16:8)</a:t>
            </a:r>
          </a:p>
        </p:txBody>
      </p:sp>
      <p:sp>
        <p:nvSpPr>
          <p:cNvPr id="6" name="Rounded Rectangle 4"/>
          <p:cNvSpPr/>
          <p:nvPr/>
        </p:nvSpPr>
        <p:spPr>
          <a:xfrm>
            <a:off x="133253" y="4765511"/>
            <a:ext cx="6314296" cy="179277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altLang="lv-LV" sz="3600" i="1" dirty="0" smtClean="0"/>
              <a:t>"</a:t>
            </a:r>
            <a:r>
              <a:rPr lang="lv-LV" sz="3600" i="1" dirty="0" smtClean="0"/>
              <a:t>atpakaļ </a:t>
            </a:r>
            <a:r>
              <a:rPr lang="lv-LV" sz="3600" i="1" dirty="0"/>
              <a:t>griezušās no kapa, tās </a:t>
            </a:r>
            <a:r>
              <a:rPr lang="lv-LV" sz="3600" i="1" dirty="0" smtClean="0"/>
              <a:t>Viņa augšāmcelšanos pasludināja visiem</a:t>
            </a:r>
            <a:r>
              <a:rPr lang="lv-LV" sz="3600" dirty="0" smtClean="0"/>
              <a:t>.</a:t>
            </a:r>
            <a:r>
              <a:rPr lang="lv-LV" altLang="lv-LV" sz="3600" i="1" dirty="0" smtClean="0"/>
              <a:t>"</a:t>
            </a:r>
            <a:r>
              <a:rPr lang="lv-LV" sz="3600" dirty="0" smtClean="0"/>
              <a:t> </a:t>
            </a:r>
            <a:r>
              <a:rPr lang="lv-LV" sz="3600" dirty="0"/>
              <a:t>(Lk.24:9)</a:t>
            </a:r>
          </a:p>
        </p:txBody>
      </p:sp>
      <p:sp>
        <p:nvSpPr>
          <p:cNvPr id="9" name="Rounded Rectangle 4"/>
          <p:cNvSpPr/>
          <p:nvPr/>
        </p:nvSpPr>
        <p:spPr>
          <a:xfrm>
            <a:off x="133252" y="2708920"/>
            <a:ext cx="6454971"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altLang="lv-LV" sz="3600" i="1" dirty="0"/>
              <a:t>"Viņi To Kungu no kapa paņēmuši, un mēs nezinām, kur viņi To nolikuši.“ </a:t>
            </a:r>
            <a:r>
              <a:rPr lang="lv-LV" altLang="lv-LV" sz="3600" dirty="0"/>
              <a:t>(Jņ.20:2)</a:t>
            </a:r>
            <a:endParaRPr lang="en-US" sz="3600" dirty="0"/>
          </a:p>
        </p:txBody>
      </p:sp>
    </p:spTree>
    <p:extLst>
      <p:ext uri="{BB962C8B-B14F-4D97-AF65-F5344CB8AC3E}">
        <p14:creationId xmlns:p14="http://schemas.microsoft.com/office/powerpoint/2010/main" xmlns="" val="26733744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5" grpId="0" animBg="1"/>
      <p:bldP spid="6"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548680"/>
            <a:ext cx="9467850" cy="1081088"/>
          </a:xfrm>
        </p:spPr>
        <p:txBody>
          <a:bodyPr/>
          <a:lstStyle/>
          <a:p>
            <a:pPr>
              <a:lnSpc>
                <a:spcPct val="90000"/>
              </a:lnSpc>
              <a:buFontTx/>
              <a:buNone/>
            </a:pPr>
            <a:r>
              <a:rPr lang="lv-LV" altLang="lv-LV" i="1" dirty="0" smtClean="0"/>
              <a:t>	</a:t>
            </a:r>
            <a:r>
              <a:rPr lang="lv-LV" sz="2800" i="1" dirty="0" smtClean="0"/>
              <a:t>1 </a:t>
            </a:r>
            <a:r>
              <a:rPr lang="lv-LV" sz="2800" i="1" dirty="0"/>
              <a:t>Un, kad sabata diena bija pagājusi, tad Marija Magdalēna un Marija, Jēkaba māte, un Salome pirka dārgas svaidāmās zāles, lai ietu un Jēzu svaidītu. </a:t>
            </a:r>
            <a:br>
              <a:rPr lang="lv-LV" sz="2800" i="1" dirty="0"/>
            </a:br>
            <a:r>
              <a:rPr lang="lv-LV" sz="2800" i="1" dirty="0"/>
              <a:t>2 Un pirmajā nedēļas dienā ļoti agri, saulei lecot, tās gāja uz kapu </a:t>
            </a:r>
            <a:r>
              <a:rPr lang="lv-LV" sz="2800" dirty="0" smtClean="0"/>
              <a:t>(Mk.16:1-2)</a:t>
            </a:r>
            <a:r>
              <a:rPr lang="lv-LV" sz="2800" dirty="0"/>
              <a:t/>
            </a:r>
            <a:br>
              <a:rPr lang="lv-LV" sz="2800" dirty="0"/>
            </a:br>
            <a:endParaRPr lang="en-US" altLang="lv-LV" sz="2600" i="1" dirty="0" smtClean="0"/>
          </a:p>
        </p:txBody>
      </p:sp>
      <p:pic>
        <p:nvPicPr>
          <p:cNvPr id="4102" name="Picture 6" descr="http://t2.gstatic.com/images?q=tbn:ANd9GcR5qr_VmAUdM8OoN4PJ8kRfR5adfcGdFo6TISz7BhKBkBk-H4mA"/>
          <p:cNvPicPr>
            <a:picLocks noChangeAspect="1" noChangeArrowheads="1"/>
          </p:cNvPicPr>
          <p:nvPr/>
        </p:nvPicPr>
        <p:blipFill>
          <a:blip r:embed="rId2" cstate="print"/>
          <a:srcRect/>
          <a:stretch>
            <a:fillRect/>
          </a:stretch>
        </p:blipFill>
        <p:spPr bwMode="auto">
          <a:xfrm>
            <a:off x="1619672" y="2564904"/>
            <a:ext cx="5832648" cy="4293096"/>
          </a:xfrm>
          <a:prstGeom prst="rect">
            <a:avLst/>
          </a:prstGeom>
          <a:ln>
            <a:noFill/>
          </a:ln>
          <a:effectLst>
            <a:softEdge rad="112500"/>
          </a:effectLst>
        </p:spPr>
      </p:pic>
      <p:sp>
        <p:nvSpPr>
          <p:cNvPr id="5" name="Rectangle 2"/>
          <p:cNvSpPr>
            <a:spLocks noGrp="1" noChangeArrowheads="1"/>
          </p:cNvSpPr>
          <p:nvPr>
            <p:ph type="title" idx="4294967295"/>
          </p:nvPr>
        </p:nvSpPr>
        <p:spPr>
          <a:xfrm>
            <a:off x="468313" y="0"/>
            <a:ext cx="8229600" cy="692696"/>
          </a:xfrm>
        </p:spPr>
        <p:txBody>
          <a:bodyPr/>
          <a:lstStyle/>
          <a:p>
            <a:pPr eaLnBrk="1" hangingPunct="1"/>
            <a:r>
              <a:rPr lang="lv-LV" altLang="lv-LV" b="1" dirty="0" smtClean="0">
                <a:solidFill>
                  <a:schemeClr val="tx1"/>
                </a:solidFill>
              </a:rPr>
              <a:t>2 sievu grupas</a:t>
            </a:r>
          </a:p>
        </p:txBody>
      </p:sp>
      <p:sp>
        <p:nvSpPr>
          <p:cNvPr id="6" name="Rounded Rectangle 4"/>
          <p:cNvSpPr/>
          <p:nvPr/>
        </p:nvSpPr>
        <p:spPr>
          <a:xfrm>
            <a:off x="129912" y="3757812"/>
            <a:ext cx="2589617" cy="8233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2 Marijas</a:t>
            </a:r>
            <a:endParaRPr lang="en-US" sz="4000" dirty="0"/>
          </a:p>
        </p:txBody>
      </p:sp>
      <p:sp>
        <p:nvSpPr>
          <p:cNvPr id="8" name="Rounded Rectangle 4"/>
          <p:cNvSpPr/>
          <p:nvPr/>
        </p:nvSpPr>
        <p:spPr>
          <a:xfrm>
            <a:off x="5956584" y="3526499"/>
            <a:ext cx="3007904" cy="128594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Ziņkārīgās:</a:t>
            </a:r>
          </a:p>
          <a:p>
            <a:pPr algn="ctr"/>
            <a:r>
              <a:rPr lang="lv-LV" sz="4000" dirty="0" smtClean="0"/>
              <a:t>Salome u.c.</a:t>
            </a:r>
            <a:endParaRPr lang="en-US" sz="4000" dirty="0"/>
          </a:p>
        </p:txBody>
      </p:sp>
    </p:spTree>
    <p:extLst>
      <p:ext uri="{BB962C8B-B14F-4D97-AF65-F5344CB8AC3E}">
        <p14:creationId xmlns:p14="http://schemas.microsoft.com/office/powerpoint/2010/main" xmlns="" val="4895178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5" grpId="0" autoUpdateAnimBg="0"/>
      <p:bldP spid="6"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4544" y="548680"/>
            <a:ext cx="9429750" cy="2205038"/>
          </a:xfrm>
        </p:spPr>
        <p:txBody>
          <a:bodyPr/>
          <a:lstStyle/>
          <a:p>
            <a:pPr algn="just">
              <a:buFontTx/>
              <a:buNone/>
            </a:pPr>
            <a:r>
              <a:rPr lang="lv-LV" sz="2800" i="1" dirty="0" smtClean="0"/>
              <a:t>   6 </a:t>
            </a:r>
            <a:r>
              <a:rPr lang="lv-LV" sz="2800" i="1" dirty="0"/>
              <a:t>Viņš tām sacīja: "Nebīstieties! Jūs meklējat Jēzu no </a:t>
            </a:r>
            <a:r>
              <a:rPr lang="lv-LV" sz="2800" i="1" dirty="0" err="1"/>
              <a:t>Nacaretes</a:t>
            </a:r>
            <a:r>
              <a:rPr lang="lv-LV" sz="2800" i="1" dirty="0"/>
              <a:t>, kas bija krustā sists; Viņš ir augšāmcēlies, Viņa nav šeit: redziet še to vietu, kur Viņu nolika; </a:t>
            </a:r>
            <a:br>
              <a:rPr lang="lv-LV" sz="2800" i="1" dirty="0"/>
            </a:br>
            <a:r>
              <a:rPr lang="lv-LV" sz="2800" i="1" dirty="0"/>
              <a:t>7 bet </a:t>
            </a:r>
            <a:r>
              <a:rPr lang="lv-LV" sz="2800" i="1" dirty="0" err="1"/>
              <a:t>noeita</a:t>
            </a:r>
            <a:r>
              <a:rPr lang="lv-LV" sz="2800" i="1" dirty="0"/>
              <a:t> un </a:t>
            </a:r>
            <a:r>
              <a:rPr lang="lv-LV" sz="2800" i="1" dirty="0" smtClean="0"/>
              <a:t>sakiet </a:t>
            </a:r>
            <a:r>
              <a:rPr lang="lv-LV" sz="2800" i="1" dirty="0"/>
              <a:t>to Viņa mācekļiem un Pēterim, ka Viņš jums pa priekšu noies uz Galileju, tur jūs Viņu redzēsit, kā Viņš jums ir sacījis</a:t>
            </a:r>
            <a:r>
              <a:rPr lang="lv-LV" sz="2800" i="1" dirty="0" smtClean="0"/>
              <a:t>." (Mk.16:6-7)</a:t>
            </a:r>
            <a:endParaRPr lang="en-US" altLang="lv-LV" sz="2000" i="1" dirty="0" smtClean="0"/>
          </a:p>
        </p:txBody>
      </p:sp>
      <p:pic>
        <p:nvPicPr>
          <p:cNvPr id="5126" name="Picture 6" descr="http://t1.gstatic.com/images?q=tbn:ANd9GcTQAm6L96bd8jMWQ3un6nv2wQM2pBT6LFMgjcE2FfwwcAELv7th"/>
          <p:cNvPicPr>
            <a:picLocks noChangeAspect="1" noChangeArrowheads="1"/>
          </p:cNvPicPr>
          <p:nvPr/>
        </p:nvPicPr>
        <p:blipFill>
          <a:blip r:embed="rId2" cstate="print"/>
          <a:srcRect t="10156"/>
          <a:stretch>
            <a:fillRect/>
          </a:stretch>
        </p:blipFill>
        <p:spPr bwMode="auto">
          <a:xfrm>
            <a:off x="2745769" y="3140968"/>
            <a:ext cx="3482416" cy="3716083"/>
          </a:xfrm>
          <a:prstGeom prst="rect">
            <a:avLst/>
          </a:prstGeom>
          <a:ln>
            <a:noFill/>
          </a:ln>
          <a:effectLst>
            <a:softEdge rad="112500"/>
          </a:effectLst>
        </p:spPr>
      </p:pic>
      <p:sp>
        <p:nvSpPr>
          <p:cNvPr id="5" name="Rectangle 2"/>
          <p:cNvSpPr>
            <a:spLocks noGrp="1" noChangeArrowheads="1"/>
          </p:cNvSpPr>
          <p:nvPr>
            <p:ph type="title" idx="4294967295"/>
          </p:nvPr>
        </p:nvSpPr>
        <p:spPr>
          <a:xfrm>
            <a:off x="251520" y="0"/>
            <a:ext cx="8446393" cy="692696"/>
          </a:xfrm>
        </p:spPr>
        <p:txBody>
          <a:bodyPr/>
          <a:lstStyle/>
          <a:p>
            <a:pPr eaLnBrk="1" hangingPunct="1"/>
            <a:r>
              <a:rPr lang="lv-LV" altLang="lv-LV" b="1" dirty="0" err="1" smtClean="0">
                <a:solidFill>
                  <a:schemeClr val="tx1"/>
                </a:solidFill>
              </a:rPr>
              <a:t>Enģeļi</a:t>
            </a:r>
            <a:r>
              <a:rPr lang="lv-LV" altLang="lv-LV" b="1" dirty="0" smtClean="0">
                <a:solidFill>
                  <a:schemeClr val="tx1"/>
                </a:solidFill>
              </a:rPr>
              <a:t> </a:t>
            </a:r>
            <a:r>
              <a:rPr lang="lv-LV" altLang="lv-LV" b="1" dirty="0" err="1" smtClean="0">
                <a:solidFill>
                  <a:schemeClr val="tx1"/>
                </a:solidFill>
              </a:rPr>
              <a:t>pavēl</a:t>
            </a:r>
            <a:r>
              <a:rPr lang="lv-LV" altLang="lv-LV" b="1" dirty="0" smtClean="0">
                <a:solidFill>
                  <a:schemeClr val="tx1"/>
                </a:solidFill>
              </a:rPr>
              <a:t> doties uz 2 vietām</a:t>
            </a:r>
          </a:p>
        </p:txBody>
      </p:sp>
      <p:sp>
        <p:nvSpPr>
          <p:cNvPr id="6" name="Rounded Rectangle 4"/>
          <p:cNvSpPr/>
          <p:nvPr/>
        </p:nvSpPr>
        <p:spPr>
          <a:xfrm>
            <a:off x="182183" y="3284984"/>
            <a:ext cx="2589617" cy="66541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Mācekļiem</a:t>
            </a:r>
            <a:endParaRPr lang="en-US" sz="3600" dirty="0"/>
          </a:p>
        </p:txBody>
      </p:sp>
      <p:sp>
        <p:nvSpPr>
          <p:cNvPr id="8" name="Rounded Rectangle 4"/>
          <p:cNvSpPr/>
          <p:nvPr/>
        </p:nvSpPr>
        <p:spPr>
          <a:xfrm>
            <a:off x="6389311" y="3284984"/>
            <a:ext cx="2071121"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Pēterim</a:t>
            </a:r>
            <a:endParaRPr lang="en-US" sz="3600" dirty="0"/>
          </a:p>
        </p:txBody>
      </p:sp>
      <p:sp>
        <p:nvSpPr>
          <p:cNvPr id="9" name="Rounded Rectangle 4"/>
          <p:cNvSpPr/>
          <p:nvPr/>
        </p:nvSpPr>
        <p:spPr>
          <a:xfrm>
            <a:off x="179512" y="4581128"/>
            <a:ext cx="2589617" cy="66541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Marijas</a:t>
            </a:r>
            <a:endParaRPr lang="en-US" sz="3600" dirty="0"/>
          </a:p>
        </p:txBody>
      </p:sp>
      <p:sp>
        <p:nvSpPr>
          <p:cNvPr id="10" name="Rounded Rectangle 4"/>
          <p:cNvSpPr/>
          <p:nvPr/>
        </p:nvSpPr>
        <p:spPr>
          <a:xfrm>
            <a:off x="6223838" y="4653136"/>
            <a:ext cx="2596634"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Ziņkārīgās</a:t>
            </a:r>
            <a:endParaRPr lang="en-US" sz="3600" dirty="0"/>
          </a:p>
        </p:txBody>
      </p:sp>
      <p:sp>
        <p:nvSpPr>
          <p:cNvPr id="2" name="Lejupvērstā bultiņa 1"/>
          <p:cNvSpPr/>
          <p:nvPr/>
        </p:nvSpPr>
        <p:spPr>
          <a:xfrm>
            <a:off x="1115616" y="4005064"/>
            <a:ext cx="648072" cy="51392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lv-LV"/>
          </a:p>
        </p:txBody>
      </p:sp>
      <p:sp>
        <p:nvSpPr>
          <p:cNvPr id="11" name="Lejupvērstā bultiņa 10"/>
          <p:cNvSpPr/>
          <p:nvPr/>
        </p:nvSpPr>
        <p:spPr>
          <a:xfrm>
            <a:off x="7092280" y="4077072"/>
            <a:ext cx="648072" cy="51392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lv-LV"/>
          </a:p>
        </p:txBody>
      </p:sp>
      <p:sp>
        <p:nvSpPr>
          <p:cNvPr id="3" name="Taisnstūris 2"/>
          <p:cNvSpPr/>
          <p:nvPr/>
        </p:nvSpPr>
        <p:spPr>
          <a:xfrm>
            <a:off x="6084168" y="5517232"/>
            <a:ext cx="3168352" cy="1200329"/>
          </a:xfrm>
          <a:prstGeom prst="rect">
            <a:avLst/>
          </a:prstGeom>
        </p:spPr>
        <p:txBody>
          <a:bodyPr wrap="square">
            <a:spAutoFit/>
          </a:bodyPr>
          <a:lstStyle/>
          <a:p>
            <a:r>
              <a:rPr lang="lv-LV" sz="2400" dirty="0"/>
              <a:t>tās nesacīja nevienam nenieka, jo tās bijās</a:t>
            </a:r>
            <a:r>
              <a:rPr lang="lv-LV" sz="2400" dirty="0" smtClean="0"/>
              <a:t>. </a:t>
            </a:r>
            <a:r>
              <a:rPr lang="lv-LV" sz="2400" dirty="0" smtClean="0"/>
              <a:t>(Mk.16:8</a:t>
            </a:r>
            <a:r>
              <a:rPr lang="lv-LV" sz="2400" dirty="0" smtClean="0"/>
              <a:t>)</a:t>
            </a:r>
            <a:endParaRPr lang="lv-LV" sz="2400" dirty="0"/>
          </a:p>
        </p:txBody>
      </p:sp>
      <p:sp>
        <p:nvSpPr>
          <p:cNvPr id="13" name="Taisnstūris 12"/>
          <p:cNvSpPr/>
          <p:nvPr/>
        </p:nvSpPr>
        <p:spPr>
          <a:xfrm>
            <a:off x="107504" y="5243716"/>
            <a:ext cx="2915816" cy="1569660"/>
          </a:xfrm>
          <a:prstGeom prst="rect">
            <a:avLst/>
          </a:prstGeom>
        </p:spPr>
        <p:txBody>
          <a:bodyPr wrap="square">
            <a:spAutoFit/>
          </a:bodyPr>
          <a:lstStyle/>
          <a:p>
            <a:r>
              <a:rPr lang="lv-LV" sz="2400" dirty="0" smtClean="0"/>
              <a:t>atpakaļ </a:t>
            </a:r>
            <a:r>
              <a:rPr lang="lv-LV" sz="2400" dirty="0"/>
              <a:t>griezušās no kapa, tās to visu pasludināja tiem </a:t>
            </a:r>
            <a:r>
              <a:rPr lang="lv-LV" sz="2400" dirty="0" smtClean="0"/>
              <a:t>visiem. (Lk.24:9)</a:t>
            </a:r>
            <a:endParaRPr lang="lv-LV" sz="2400" dirty="0"/>
          </a:p>
        </p:txBody>
      </p:sp>
    </p:spTree>
    <p:extLst>
      <p:ext uri="{BB962C8B-B14F-4D97-AF65-F5344CB8AC3E}">
        <p14:creationId xmlns:p14="http://schemas.microsoft.com/office/powerpoint/2010/main" xmlns="" val="9475412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6500"/>
                            </p:stCondLst>
                            <p:childTnLst>
                              <p:par>
                                <p:cTn id="26" presetID="22" presetClass="entr" presetSubtype="4"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childTnLst>
                          </p:cTn>
                        </p:par>
                        <p:par>
                          <p:cTn id="29" fill="hold">
                            <p:stCondLst>
                              <p:cond delay="70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000"/>
                                        <p:tgtEl>
                                          <p:spTgt spid="9"/>
                                        </p:tgtEl>
                                      </p:cBhvr>
                                    </p:animEffect>
                                  </p:childTnLst>
                                </p:cTn>
                              </p:par>
                            </p:childTnLst>
                          </p:cTn>
                        </p:par>
                        <p:par>
                          <p:cTn id="33" fill="hold">
                            <p:stCondLst>
                              <p:cond delay="9000"/>
                            </p:stCondLst>
                            <p:childTnLst>
                              <p:par>
                                <p:cTn id="34" presetID="2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childTnLst>
                          </p:cTn>
                        </p:par>
                        <p:par>
                          <p:cTn id="37" fill="hold">
                            <p:stCondLst>
                              <p:cond delay="9500"/>
                            </p:stCondLst>
                            <p:childTnLst>
                              <p:par>
                                <p:cTn id="38" presetID="10"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2000"/>
                                        <p:tgtEl>
                                          <p:spTgt spid="10"/>
                                        </p:tgtEl>
                                      </p:cBhvr>
                                    </p:animEffect>
                                  </p:childTnLst>
                                </p:cTn>
                              </p:par>
                            </p:childTnLst>
                          </p:cTn>
                        </p:par>
                        <p:par>
                          <p:cTn id="41" fill="hold">
                            <p:stCondLst>
                              <p:cond delay="11500"/>
                            </p:stCondLst>
                            <p:childTnLst>
                              <p:par>
                                <p:cTn id="42" presetID="42"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par>
                          <p:cTn id="47" fill="hold">
                            <p:stCondLst>
                              <p:cond delay="12500"/>
                            </p:stCondLst>
                            <p:childTnLst>
                              <p:par>
                                <p:cTn id="48" presetID="42" presetClass="entr" presetSubtype="0"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fade">
                                      <p:cBhvr>
                                        <p:cTn id="50" dur="1000"/>
                                        <p:tgtEl>
                                          <p:spTgt spid="3"/>
                                        </p:tgtEl>
                                      </p:cBhvr>
                                    </p:animEffect>
                                    <p:anim calcmode="lin" valueType="num">
                                      <p:cBhvr>
                                        <p:cTn id="51" dur="1000" fill="hold"/>
                                        <p:tgtEl>
                                          <p:spTgt spid="3"/>
                                        </p:tgtEl>
                                        <p:attrNameLst>
                                          <p:attrName>ppt_x</p:attrName>
                                        </p:attrNameLst>
                                      </p:cBhvr>
                                      <p:tavLst>
                                        <p:tav tm="0">
                                          <p:val>
                                            <p:strVal val="#ppt_x"/>
                                          </p:val>
                                        </p:tav>
                                        <p:tav tm="100000">
                                          <p:val>
                                            <p:strVal val="#ppt_x"/>
                                          </p:val>
                                        </p:tav>
                                      </p:tavLst>
                                    </p:anim>
                                    <p:anim calcmode="lin" valueType="num">
                                      <p:cBhvr>
                                        <p:cTn id="5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5" grpId="0" autoUpdateAnimBg="0"/>
      <p:bldP spid="6" grpId="0" animBg="1"/>
      <p:bldP spid="8" grpId="0" animBg="1"/>
      <p:bldP spid="9" grpId="0" animBg="1"/>
      <p:bldP spid="10" grpId="0" animBg="1"/>
      <p:bldP spid="2" grpId="0" animBg="1"/>
      <p:bldP spid="11" grpId="0" animBg="1"/>
      <p:bldP spid="3"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4544" y="718716"/>
            <a:ext cx="9358313" cy="1054100"/>
          </a:xfrm>
        </p:spPr>
        <p:txBody>
          <a:bodyPr/>
          <a:lstStyle/>
          <a:p>
            <a:pPr algn="just" eaLnBrk="1" hangingPunct="1">
              <a:lnSpc>
                <a:spcPct val="80000"/>
              </a:lnSpc>
              <a:buFontTx/>
              <a:buNone/>
            </a:pPr>
            <a:r>
              <a:rPr lang="lv-LV" altLang="lv-LV" sz="2000" i="1" dirty="0" smtClean="0"/>
              <a:t>     </a:t>
            </a:r>
            <a:r>
              <a:rPr lang="lv-LV" altLang="lv-LV" sz="2800" i="1" dirty="0" smtClean="0"/>
              <a:t>Lk.24:10 Un tur bija Marija Magdalēna un Joanna, un Marija, Jēkaba māte, un citas ar tām, kas apustuļiem to sacīja. 11 Un šie vārdi tiem izlikās kā pasaka, un tie viņām neticēja. </a:t>
            </a:r>
            <a:endParaRPr lang="lv-LV" altLang="lv-LV" sz="2600" dirty="0" smtClean="0"/>
          </a:p>
        </p:txBody>
      </p:sp>
      <p:pic>
        <p:nvPicPr>
          <p:cNvPr id="3" name="Attēls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9512" y="2448709"/>
            <a:ext cx="7920880" cy="4409291"/>
          </a:xfrm>
          <a:prstGeom prst="rect">
            <a:avLst/>
          </a:prstGeom>
          <a:ln>
            <a:noFill/>
          </a:ln>
          <a:effectLst>
            <a:softEdge rad="112500"/>
          </a:effectLst>
        </p:spPr>
      </p:pic>
      <p:sp>
        <p:nvSpPr>
          <p:cNvPr id="6" name="Rounded Rectangle 4"/>
          <p:cNvSpPr/>
          <p:nvPr/>
        </p:nvSpPr>
        <p:spPr>
          <a:xfrm>
            <a:off x="4139952" y="1844824"/>
            <a:ext cx="460851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Marijas priecīgas: Jēzus augšāmcēlies</a:t>
            </a:r>
            <a:endParaRPr lang="en-US" sz="3600" dirty="0"/>
          </a:p>
        </p:txBody>
      </p:sp>
      <p:sp>
        <p:nvSpPr>
          <p:cNvPr id="8" name="Rounded Rectangle 4"/>
          <p:cNvSpPr/>
          <p:nvPr/>
        </p:nvSpPr>
        <p:spPr>
          <a:xfrm>
            <a:off x="4211960" y="5157192"/>
            <a:ext cx="460851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Mācekļi saka: muļķes ka noticējāt</a:t>
            </a:r>
            <a:endParaRPr lang="en-US" sz="3600" dirty="0"/>
          </a:p>
        </p:txBody>
      </p:sp>
      <p:sp>
        <p:nvSpPr>
          <p:cNvPr id="9" name="Rectangle 2"/>
          <p:cNvSpPr txBox="1">
            <a:spLocks noChangeArrowheads="1"/>
          </p:cNvSpPr>
          <p:nvPr/>
        </p:nvSpPr>
        <p:spPr bwMode="auto">
          <a:xfrm>
            <a:off x="0" y="0"/>
            <a:ext cx="9144000" cy="692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altLang="lv-LV" sz="4000" b="1" kern="0" dirty="0" smtClean="0">
                <a:solidFill>
                  <a:schemeClr val="tx1"/>
                </a:solidFill>
              </a:rPr>
              <a:t>Marijas dodas pie visiem mācekļiem</a:t>
            </a:r>
          </a:p>
        </p:txBody>
      </p:sp>
    </p:spTree>
    <p:extLst>
      <p:ext uri="{BB962C8B-B14F-4D97-AF65-F5344CB8AC3E}">
        <p14:creationId xmlns:p14="http://schemas.microsoft.com/office/powerpoint/2010/main" xmlns="" val="40475976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9"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4544" y="762306"/>
            <a:ext cx="9358313" cy="1557337"/>
          </a:xfrm>
        </p:spPr>
        <p:txBody>
          <a:bodyPr/>
          <a:lstStyle/>
          <a:p>
            <a:pPr algn="just" eaLnBrk="1" hangingPunct="1">
              <a:lnSpc>
                <a:spcPct val="80000"/>
              </a:lnSpc>
              <a:buFontTx/>
              <a:buNone/>
            </a:pPr>
            <a:r>
              <a:rPr lang="lv-LV" altLang="lv-LV" sz="2800" i="1" dirty="0" smtClean="0"/>
              <a:t>   Tad viņa skriešus dodas pie Sīmaņa Pētera un otra mācekļa, ko Jēzus mīlēja, un saka tiem: "Viņi To Kungu no kapa paņēmuši, un mēs nezinām, kur viņi To nolikuši.“ (Jņ.20:2)</a:t>
            </a:r>
          </a:p>
        </p:txBody>
      </p:sp>
      <p:pic>
        <p:nvPicPr>
          <p:cNvPr id="4" name="Attēls 3"/>
          <p:cNvPicPr>
            <a:picLocks noChangeAspect="1"/>
          </p:cNvPicPr>
          <p:nvPr/>
        </p:nvPicPr>
        <p:blipFill>
          <a:blip r:embed="rId2" cstate="print"/>
          <a:stretch>
            <a:fillRect/>
          </a:stretch>
        </p:blipFill>
        <p:spPr>
          <a:xfrm>
            <a:off x="2699792" y="2204864"/>
            <a:ext cx="6153637" cy="4089604"/>
          </a:xfrm>
          <a:prstGeom prst="rect">
            <a:avLst/>
          </a:prstGeom>
          <a:ln>
            <a:noFill/>
          </a:ln>
          <a:effectLst>
            <a:softEdge rad="112500"/>
          </a:effectLst>
        </p:spPr>
      </p:pic>
      <p:sp>
        <p:nvSpPr>
          <p:cNvPr id="8" name="Rounded Rectangle 4"/>
          <p:cNvSpPr/>
          <p:nvPr/>
        </p:nvSpPr>
        <p:spPr>
          <a:xfrm>
            <a:off x="251520" y="4149080"/>
            <a:ext cx="396044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dodas pie Pētera un Jāņa</a:t>
            </a:r>
            <a:endParaRPr lang="en-US" sz="3600" dirty="0"/>
          </a:p>
        </p:txBody>
      </p:sp>
      <p:sp>
        <p:nvSpPr>
          <p:cNvPr id="9" name="Rounded Rectangle 4"/>
          <p:cNvSpPr/>
          <p:nvPr/>
        </p:nvSpPr>
        <p:spPr>
          <a:xfrm>
            <a:off x="251520" y="5589240"/>
            <a:ext cx="4968552" cy="11219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Marija bēdīga: Viņi Jēzus miesa nozaguši</a:t>
            </a:r>
            <a:endParaRPr lang="en-US" sz="3600" dirty="0"/>
          </a:p>
        </p:txBody>
      </p:sp>
      <p:sp>
        <p:nvSpPr>
          <p:cNvPr id="10" name="Rectangle 2"/>
          <p:cNvSpPr txBox="1">
            <a:spLocks noChangeArrowheads="1"/>
          </p:cNvSpPr>
          <p:nvPr/>
        </p:nvSpPr>
        <p:spPr bwMode="auto">
          <a:xfrm>
            <a:off x="0" y="0"/>
            <a:ext cx="9144000" cy="692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altLang="lv-LV" sz="4000" b="1" kern="0" dirty="0" smtClean="0">
                <a:solidFill>
                  <a:schemeClr val="tx1"/>
                </a:solidFill>
              </a:rPr>
              <a:t>Marija pieņem pārējo mācekļu stāstu</a:t>
            </a:r>
          </a:p>
        </p:txBody>
      </p:sp>
    </p:spTree>
    <p:extLst>
      <p:ext uri="{BB962C8B-B14F-4D97-AF65-F5344CB8AC3E}">
        <p14:creationId xmlns:p14="http://schemas.microsoft.com/office/powerpoint/2010/main" xmlns="" val="10076122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9" grpId="0" animBg="1"/>
      <p:bldP spid="1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36019" y="647898"/>
            <a:ext cx="9501188" cy="2205038"/>
          </a:xfrm>
        </p:spPr>
        <p:txBody>
          <a:bodyPr/>
          <a:lstStyle/>
          <a:p>
            <a:pPr algn="just">
              <a:lnSpc>
                <a:spcPts val="2700"/>
              </a:lnSpc>
              <a:spcBef>
                <a:spcPct val="0"/>
              </a:spcBef>
              <a:buNone/>
            </a:pPr>
            <a:r>
              <a:rPr lang="lv-LV" sz="2800" i="1" dirty="0" smtClean="0"/>
              <a:t>    3 Tad Pēteris un otrs māceklis devās turp un nāca pie kapa. 4 Bet abi divi skrēja; un otrs māceklis skrēja ātrāk par Pēteri un pirmais nonāca pie kapa… </a:t>
            </a:r>
            <a:r>
              <a:rPr lang="lv-LV" sz="2800" i="1" dirty="0"/>
              <a:t>8 Tad arī otrs māceklis iegāja, kas pirmais pie kapa bija nācis, redzēja un ticēja. </a:t>
            </a:r>
            <a:r>
              <a:rPr lang="lv-LV" sz="2800" i="1" dirty="0" smtClean="0"/>
              <a:t> (Jņ.20:3-4,8)</a:t>
            </a:r>
            <a:endParaRPr lang="en-US" sz="2200" i="1" dirty="0" smtClean="0"/>
          </a:p>
        </p:txBody>
      </p:sp>
      <p:sp>
        <p:nvSpPr>
          <p:cNvPr id="7172" name="Slide Number Placeholder 3"/>
          <p:cNvSpPr>
            <a:spLocks noGrp="1"/>
          </p:cNvSpPr>
          <p:nvPr>
            <p:ph type="sldNum" sz="quarter" idx="12"/>
          </p:nvPr>
        </p:nvSpPr>
        <p:spPr>
          <a:noFill/>
        </p:spPr>
        <p:txBody>
          <a:bodyPr/>
          <a:lstStyle/>
          <a:p>
            <a:fld id="{263E62B4-5C15-4015-910C-C2FAE67C341D}" type="slidenum">
              <a:rPr lang="lv-LV" smtClean="0"/>
              <a:pPr/>
              <a:t>9</a:t>
            </a:fld>
            <a:endParaRPr lang="lv-LV" smtClean="0"/>
          </a:p>
        </p:txBody>
      </p:sp>
      <p:pic>
        <p:nvPicPr>
          <p:cNvPr id="6151" name="Picture 7" descr="http://aviewfromtheright.com/wp-content/uploads/2011/04/peter_and_john_running-dan-burr-mindre.jpg"/>
          <p:cNvPicPr>
            <a:picLocks noChangeAspect="1" noChangeArrowheads="1"/>
          </p:cNvPicPr>
          <p:nvPr/>
        </p:nvPicPr>
        <p:blipFill rotWithShape="1">
          <a:blip r:embed="rId2" cstate="print"/>
          <a:srcRect r="8139"/>
          <a:stretch/>
        </p:blipFill>
        <p:spPr bwMode="auto">
          <a:xfrm>
            <a:off x="2723067" y="2390874"/>
            <a:ext cx="6457445" cy="4278486"/>
          </a:xfrm>
          <a:prstGeom prst="rect">
            <a:avLst/>
          </a:prstGeom>
          <a:ln>
            <a:noFill/>
          </a:ln>
          <a:effectLst>
            <a:softEdge rad="112500"/>
          </a:effectLst>
        </p:spPr>
      </p:pic>
      <p:sp>
        <p:nvSpPr>
          <p:cNvPr id="6" name="Rounded Rectangle 4"/>
          <p:cNvSpPr/>
          <p:nvPr/>
        </p:nvSpPr>
        <p:spPr>
          <a:xfrm>
            <a:off x="169622" y="2846628"/>
            <a:ext cx="3999057"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Mācekļi satraukti</a:t>
            </a:r>
            <a:endParaRPr lang="en-US" sz="3600" dirty="0"/>
          </a:p>
        </p:txBody>
      </p:sp>
      <p:sp>
        <p:nvSpPr>
          <p:cNvPr id="9" name="Rounded Rectangle 4"/>
          <p:cNvSpPr/>
          <p:nvPr/>
        </p:nvSpPr>
        <p:spPr>
          <a:xfrm>
            <a:off x="202659" y="3789040"/>
            <a:ext cx="3361229"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Skrien raudzīt</a:t>
            </a:r>
            <a:endParaRPr lang="en-US" sz="3600" dirty="0"/>
          </a:p>
        </p:txBody>
      </p:sp>
      <p:sp>
        <p:nvSpPr>
          <p:cNvPr id="13" name="Rounded Rectangle 4"/>
          <p:cNvSpPr/>
          <p:nvPr/>
        </p:nvSpPr>
        <p:spPr>
          <a:xfrm>
            <a:off x="202659" y="4763811"/>
            <a:ext cx="4513357"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Redz autus noliktus</a:t>
            </a:r>
            <a:endParaRPr lang="en-US" sz="3600" dirty="0"/>
          </a:p>
        </p:txBody>
      </p:sp>
      <p:sp>
        <p:nvSpPr>
          <p:cNvPr id="14" name="Rounded Rectangle 4"/>
          <p:cNvSpPr/>
          <p:nvPr/>
        </p:nvSpPr>
        <p:spPr>
          <a:xfrm>
            <a:off x="202659" y="5827126"/>
            <a:ext cx="3793277" cy="62098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Redzēja un ticēja</a:t>
            </a:r>
            <a:endParaRPr lang="en-US" sz="3600" dirty="0"/>
          </a:p>
        </p:txBody>
      </p:sp>
      <p:sp>
        <p:nvSpPr>
          <p:cNvPr id="10" name="Rectangle 2"/>
          <p:cNvSpPr txBox="1">
            <a:spLocks noChangeArrowheads="1"/>
          </p:cNvSpPr>
          <p:nvPr/>
        </p:nvSpPr>
        <p:spPr bwMode="auto">
          <a:xfrm>
            <a:off x="0" y="0"/>
            <a:ext cx="9144000" cy="6926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altLang="lv-LV" b="1" kern="0" dirty="0" smtClean="0">
                <a:solidFill>
                  <a:schemeClr val="tx1"/>
                </a:solidFill>
              </a:rPr>
              <a:t>Pēteris un Jānis skrien</a:t>
            </a:r>
          </a:p>
        </p:txBody>
      </p:sp>
    </p:spTree>
    <p:extLst>
      <p:ext uri="{BB962C8B-B14F-4D97-AF65-F5344CB8AC3E}">
        <p14:creationId xmlns:p14="http://schemas.microsoft.com/office/powerpoint/2010/main" xmlns="" val="323968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51"/>
                                        </p:tgtEl>
                                        <p:attrNameLst>
                                          <p:attrName>style.visibility</p:attrName>
                                        </p:attrNameLst>
                                      </p:cBhvr>
                                      <p:to>
                                        <p:strVal val="visible"/>
                                      </p:to>
                                    </p:set>
                                    <p:animEffect transition="in" filter="fade">
                                      <p:cBhvr>
                                        <p:cTn id="12" dur="2000"/>
                                        <p:tgtEl>
                                          <p:spTgt spid="6151"/>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8196">
                                            <p:txEl>
                                              <p:pRg st="0" end="0"/>
                                            </p:txEl>
                                          </p:spTgt>
                                        </p:tgtEl>
                                        <p:attrNameLst>
                                          <p:attrName>style.visibility</p:attrName>
                                        </p:attrNameLst>
                                      </p:cBhvr>
                                      <p:to>
                                        <p:strVal val="visible"/>
                                      </p:to>
                                    </p:set>
                                    <p:anim calcmode="lin" valueType="num">
                                      <p:cBhvr additive="base">
                                        <p:cTn id="16"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0"/>
                                        <p:tgtEl>
                                          <p:spTgt spid="13"/>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6" grpId="0" animBg="1"/>
      <p:bldP spid="9" grpId="0" animBg="1"/>
      <p:bldP spid="13" grpId="0" animBg="1"/>
      <p:bldP spid="14" grpId="0" animBg="1"/>
      <p:bldP spid="10"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1105</TotalTime>
  <Words>813</Words>
  <Application>Microsoft Office PowerPoint</Application>
  <PresentationFormat>On-screen Show (4:3)</PresentationFormat>
  <Paragraphs>74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Jņ.20:19-23 Jēzus augšāmcelšanās notikumi</vt:lpstr>
      <vt:lpstr>Jņ.20:19-23 Jēzus augšāmcelšanās notikumi</vt:lpstr>
      <vt:lpstr>Ievads</vt:lpstr>
      <vt:lpstr>Grūtākais ir salikt kopā liecības</vt:lpstr>
      <vt:lpstr>2 sievu grupas</vt:lpstr>
      <vt:lpstr>Enģeļi pavēl doties uz 2 vietām</vt:lpstr>
      <vt:lpstr>Slide 7</vt:lpstr>
      <vt:lpstr>Slide 8</vt:lpstr>
      <vt:lpstr>Slide 9</vt:lpstr>
      <vt:lpstr>Slide 10</vt:lpstr>
      <vt:lpstr>Slide 11</vt:lpstr>
      <vt:lpstr>Slide 12</vt:lpstr>
      <vt:lpstr>Slide 13</vt:lpstr>
      <vt:lpstr>Slide 14</vt:lpstr>
      <vt:lpstr>Kopsavilkums</vt:lpstr>
      <vt:lpstr>Augšāmcelšanās dienā Jēzus: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69</cp:revision>
  <dcterms:created xsi:type="dcterms:W3CDTF">2010-10-07T14:46:11Z</dcterms:created>
  <dcterms:modified xsi:type="dcterms:W3CDTF">2024-04-13T18:20:52Z</dcterms:modified>
</cp:coreProperties>
</file>