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457" r:id="rId2"/>
    <p:sldId id="322" r:id="rId3"/>
    <p:sldId id="444" r:id="rId4"/>
    <p:sldId id="459" r:id="rId5"/>
    <p:sldId id="460" r:id="rId6"/>
    <p:sldId id="259" r:id="rId7"/>
    <p:sldId id="466" r:id="rId8"/>
    <p:sldId id="277" r:id="rId9"/>
    <p:sldId id="325" r:id="rId10"/>
    <p:sldId id="464" r:id="rId11"/>
    <p:sldId id="276" r:id="rId12"/>
    <p:sldId id="465" r:id="rId13"/>
    <p:sldId id="273" r:id="rId14"/>
    <p:sldId id="461" r:id="rId15"/>
    <p:sldId id="462" r:id="rId16"/>
    <p:sldId id="463" r:id="rId17"/>
    <p:sldId id="393" r:id="rId18"/>
    <p:sldId id="272" r:id="rId19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1/14/2025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5B11F633-250F-16D1-6F6F-BADEA1FE0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>
            <a:extLst>
              <a:ext uri="{FF2B5EF4-FFF2-40B4-BE49-F238E27FC236}">
                <a16:creationId xmlns="" xmlns:a16="http://schemas.microsoft.com/office/drawing/2014/main" id="{A092C89D-68A2-5A7A-DA2A-4DF4D1D62A6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>
            <a:extLst>
              <a:ext uri="{FF2B5EF4-FFF2-40B4-BE49-F238E27FC236}">
                <a16:creationId xmlns="" xmlns:a16="http://schemas.microsoft.com/office/drawing/2014/main" id="{5D7F9D1F-3F43-BE27-9314-10E487305E0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>
            <a:extLst>
              <a:ext uri="{FF2B5EF4-FFF2-40B4-BE49-F238E27FC236}">
                <a16:creationId xmlns="" xmlns:a16="http://schemas.microsoft.com/office/drawing/2014/main" id="{657DE2DC-9886-3834-4377-127A94B4E0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511389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6575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7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81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1816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9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81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1816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14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81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1816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15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81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18161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5B11F633-250F-16D1-6F6F-BADEA1FE00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>
            <a:extLst>
              <a:ext uri="{FF2B5EF4-FFF2-40B4-BE49-F238E27FC236}">
                <a16:creationId xmlns="" xmlns:a16="http://schemas.microsoft.com/office/drawing/2014/main" id="{A092C89D-68A2-5A7A-DA2A-4DF4D1D62A6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>
            <a:extLst>
              <a:ext uri="{FF2B5EF4-FFF2-40B4-BE49-F238E27FC236}">
                <a16:creationId xmlns="" xmlns:a16="http://schemas.microsoft.com/office/drawing/2014/main" id="{5D7F9D1F-3F43-BE27-9314-10E487305E0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>
            <a:extLst>
              <a:ext uri="{FF2B5EF4-FFF2-40B4-BE49-F238E27FC236}">
                <a16:creationId xmlns="" xmlns:a16="http://schemas.microsoft.com/office/drawing/2014/main" id="{657DE2DC-9886-3834-4377-127A94B4E0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511389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17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81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1816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7BA9A-0A1C-4354-AAA8-780FE14DA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4809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2008"/>
            <a:ext cx="9144000" cy="764704"/>
          </a:xfrm>
        </p:spPr>
        <p:txBody>
          <a:bodyPr/>
          <a:lstStyle/>
          <a:p>
            <a:pPr eaLnBrk="1" hangingPunct="1"/>
            <a:r>
              <a:rPr lang="lv-LV" b="1" dirty="0">
                <a:solidFill>
                  <a:schemeClr val="tx1"/>
                </a:solidFill>
              </a:rPr>
              <a:t>Ap.d.1:8 </a:t>
            </a:r>
            <a:r>
              <a:rPr lang="lv-LV" b="1" dirty="0" smtClean="0">
                <a:solidFill>
                  <a:schemeClr val="tx1"/>
                </a:solidFill>
              </a:rPr>
              <a:t>Liecība</a:t>
            </a:r>
            <a:endParaRPr lang="lv-LV" b="1" dirty="0">
              <a:solidFill>
                <a:schemeClr val="tx1"/>
              </a:solidFill>
            </a:endParaRPr>
          </a:p>
        </p:txBody>
      </p:sp>
      <p:pic>
        <p:nvPicPr>
          <p:cNvPr id="7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79474"/>
            <a:ext cx="432048" cy="615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652120" y="2249634"/>
            <a:ext cx="36358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389699" y="-27384"/>
            <a:ext cx="15953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/>
              <a:t>12.jan.2025.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063CEA1-F8DF-A0BB-042A-F2D2D53A94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33645" y="793505"/>
            <a:ext cx="9501188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lv-LV" sz="2800" i="1" kern="0" baseline="30000" dirty="0">
                <a:latin typeface="+mn-lt"/>
              </a:rPr>
              <a:t>8</a:t>
            </a:r>
            <a:r>
              <a:rPr lang="lv-LV" sz="2800" i="1" kern="0" dirty="0">
                <a:latin typeface="+mn-lt"/>
              </a:rPr>
              <a:t> Jūs saņemsiet Svētā Gara spēku, kas nāks pār jums, un jūs būsit Mani liecinieki kā Jeruzalemē, tā visā Jūdejā un Samarijā un līdz pašam pasaules galam."</a:t>
            </a:r>
            <a:endParaRPr lang="en-US" sz="2800" kern="0" dirty="0">
              <a:latin typeface="+mn-lt"/>
            </a:endParaRPr>
          </a:p>
        </p:txBody>
      </p:sp>
      <p:pic>
        <p:nvPicPr>
          <p:cNvPr id="6" name="Attēls 5">
            <a:extLst>
              <a:ext uri="{FF2B5EF4-FFF2-40B4-BE49-F238E27FC236}">
                <a16:creationId xmlns="" xmlns:a16="http://schemas.microsoft.com/office/drawing/2014/main" id="{5AB6445D-C84B-ACDC-3895-CD3F2D0CE9A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649743"/>
            <a:ext cx="6806693" cy="42116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99592" y="3140968"/>
            <a:ext cx="6264696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6"/>
            <a:ext cx="9144000" cy="1052513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lv-LV" sz="2800" i="1" baseline="30000" dirty="0" smtClean="0"/>
              <a:t>30</a:t>
            </a:r>
            <a:r>
              <a:rPr lang="lv-LV" sz="2800" i="1" dirty="0" smtClean="0"/>
              <a:t> Un piesteidzies Filips dzirdēja viņu lasām pravieti Jesaju un sacīja: "Vai tu arī saproti, ko tu lasi?“ </a:t>
            </a:r>
            <a:r>
              <a:rPr lang="lv-LV" sz="2800" i="1" baseline="30000" dirty="0" smtClean="0"/>
              <a:t>31</a:t>
            </a:r>
            <a:r>
              <a:rPr lang="lv-LV" sz="2800" i="1" dirty="0" smtClean="0"/>
              <a:t> Bet viņš atbildēja: "Kā gan to varētu, kad neviens mani nepamāca?" Un viņš lūdza Filipu iekāpt un sēsties viņam līdzās. </a:t>
            </a:r>
            <a:r>
              <a:rPr lang="lv-LV" sz="2400" i="1" dirty="0" smtClean="0"/>
              <a:t>(Ap.d.8:30-31)</a:t>
            </a:r>
            <a:endParaRPr lang="lv-LV" sz="2800" dirty="0" smtClean="0"/>
          </a:p>
        </p:txBody>
      </p:sp>
      <p:sp>
        <p:nvSpPr>
          <p:cNvPr id="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7383"/>
            <a:ext cx="9144000" cy="720080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Filips un galminieks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8" name="Rounded Rectangular Callout 17"/>
          <p:cNvSpPr/>
          <p:nvPr/>
        </p:nvSpPr>
        <p:spPr>
          <a:xfrm flipH="1">
            <a:off x="1115616" y="2492896"/>
            <a:ext cx="2808312" cy="1080120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Vai tu saproti, ko tu lasi?</a:t>
            </a:r>
            <a:endParaRPr lang="en-US" sz="3200" dirty="0"/>
          </a:p>
        </p:txBody>
      </p:sp>
      <p:sp>
        <p:nvSpPr>
          <p:cNvPr id="19" name="Rounded Rectangular Callout 18"/>
          <p:cNvSpPr/>
          <p:nvPr/>
        </p:nvSpPr>
        <p:spPr>
          <a:xfrm>
            <a:off x="4499992" y="2276872"/>
            <a:ext cx="3816424" cy="1440160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Kā gan es to varētu, ka neviens mani nepamāca?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0"/>
            <a:ext cx="4860032" cy="714356"/>
          </a:xfrm>
        </p:spPr>
        <p:txBody>
          <a:bodyPr/>
          <a:lstStyle/>
          <a:p>
            <a:pPr lvl="0"/>
            <a:r>
              <a:rPr lang="lv-LV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Laba Liecība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4211960" cy="1800200"/>
          </a:xfrm>
        </p:spPr>
        <p:txBody>
          <a:bodyPr/>
          <a:lstStyle/>
          <a:p>
            <a:pPr marL="0" lvl="0" indent="0" algn="ctr">
              <a:buNone/>
            </a:pPr>
            <a:r>
              <a:rPr lang="lv-LV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kad </a:t>
            </a:r>
            <a:r>
              <a:rPr lang="lv-LV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liecinot</a:t>
            </a:r>
            <a:r>
              <a:rPr lang="lv-LV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lv-LV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 </a:t>
            </a:r>
            <a:r>
              <a:rPr lang="lv-LV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Dievu</a:t>
            </a:r>
            <a:r>
              <a:rPr lang="lv-LV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bet mēs </a:t>
            </a:r>
            <a:r>
              <a:rPr lang="lv-LV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lielāmies ar sevi </a:t>
            </a:r>
            <a:r>
              <a:rPr lang="lv-LV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 </a:t>
            </a:r>
            <a:r>
              <a:rPr lang="lv-LV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saviem</a:t>
            </a:r>
            <a:r>
              <a:rPr lang="lv-LV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lv-LV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darbiem </a:t>
            </a:r>
            <a:r>
              <a:rPr lang="lv-LV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nevis </a:t>
            </a:r>
            <a:r>
              <a:rPr lang="lv-LV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 Dievu</a:t>
            </a:r>
            <a:r>
              <a:rPr lang="lv-LV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4BE11-D411-4C1C-AD92-CEE9F859581E}" type="slidenum">
              <a:rPr lang="lv-LV" smtClean="0"/>
              <a:pPr>
                <a:defRPr/>
              </a:pPr>
              <a:t>11</a:t>
            </a:fld>
            <a:endParaRPr lang="lv-LV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0" y="0"/>
            <a:ext cx="4860032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Slikta Liecība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139952" y="620689"/>
            <a:ext cx="500404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lv-LV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Manā nespēkā Dieva spēks varens parādās 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(2.Kor.12:9)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Liecināt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par </a:t>
            </a: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Dievu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nevis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par </a:t>
            </a: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sevi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Uzsvars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ir uz </a:t>
            </a: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Dievu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nevis uz </a:t>
            </a: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mani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Kam tu dod godu 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 </a:t>
            </a: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savu liecību 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</a:t>
            </a: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Dievam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vai </a:t>
            </a: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sev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218" name="Picture 2" descr="proud young man confident pose Photos | Adobe Stock"/>
          <p:cNvPicPr>
            <a:picLocks noChangeAspect="1" noChangeArrowheads="1"/>
          </p:cNvPicPr>
          <p:nvPr/>
        </p:nvPicPr>
        <p:blipFill>
          <a:blip r:embed="rId2" cstate="print"/>
          <a:srcRect l="5250"/>
          <a:stretch>
            <a:fillRect/>
          </a:stretch>
        </p:blipFill>
        <p:spPr bwMode="auto">
          <a:xfrm>
            <a:off x="964703" y="3429000"/>
            <a:ext cx="2599185" cy="3429000"/>
          </a:xfrm>
          <a:prstGeom prst="rect">
            <a:avLst/>
          </a:prstGeom>
          <a:noFill/>
        </p:spPr>
      </p:pic>
      <p:pic>
        <p:nvPicPr>
          <p:cNvPr id="9220" name="Picture 4" descr="Photo &amp; Art Print Apostle Paul preaching the Word of God in the synagogue  to the christian people, SVasco"/>
          <p:cNvPicPr>
            <a:picLocks noChangeAspect="1" noChangeArrowheads="1"/>
          </p:cNvPicPr>
          <p:nvPr/>
        </p:nvPicPr>
        <p:blipFill>
          <a:blip r:embed="rId3" cstate="print"/>
          <a:srcRect l="5050"/>
          <a:stretch>
            <a:fillRect/>
          </a:stretch>
        </p:blipFill>
        <p:spPr bwMode="auto">
          <a:xfrm>
            <a:off x="4716016" y="4005064"/>
            <a:ext cx="4061242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32" cy="857232"/>
          </a:xfrm>
        </p:spPr>
        <p:txBody>
          <a:bodyPr/>
          <a:lstStyle/>
          <a:p>
            <a:pPr lvl="0"/>
            <a:r>
              <a:rPr lang="lv-LV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Liecības priekšrocības: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4BE11-D411-4C1C-AD92-CEE9F859581E}" type="slidenum">
              <a:rPr lang="lv-LV" smtClean="0"/>
              <a:pPr>
                <a:defRPr/>
              </a:pPr>
              <a:t>12</a:t>
            </a:fld>
            <a:endParaRPr lang="lv-LV" dirty="0"/>
          </a:p>
        </p:txBody>
      </p:sp>
      <p:pic>
        <p:nvPicPr>
          <p:cNvPr id="13317" name="Picture 5" descr="Attēlu rezultāti vaicājumam “jesus forgive me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7"/>
            <a:ext cx="8136904" cy="4787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ounded Rectangle 8"/>
          <p:cNvSpPr/>
          <p:nvPr/>
        </p:nvSpPr>
        <p:spPr>
          <a:xfrm>
            <a:off x="6012160" y="2132856"/>
            <a:ext cx="2376264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0" indent="0" algn="ctr">
              <a:buNone/>
            </a:pPr>
            <a:r>
              <a:rPr lang="lv-LV" sz="3600" dirty="0" smtClean="0">
                <a:solidFill>
                  <a:schemeClr val="tx1"/>
                </a:solidFill>
              </a:rPr>
              <a:t>Personīgi</a:t>
            </a:r>
            <a:endParaRPr lang="lv-LV" sz="36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96136" y="2924944"/>
            <a:ext cx="2592288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0" indent="0" algn="ctr">
              <a:buNone/>
            </a:pPr>
            <a:r>
              <a:rPr lang="lv-LV" sz="3600" dirty="0" smtClean="0">
                <a:solidFill>
                  <a:schemeClr val="tx1"/>
                </a:solidFill>
              </a:rPr>
              <a:t>Emocionāli</a:t>
            </a:r>
            <a:endParaRPr lang="lv-LV" sz="36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004048" y="3717032"/>
            <a:ext cx="3384376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0" indent="0" algn="ctr">
              <a:buNone/>
            </a:pPr>
            <a:r>
              <a:rPr lang="lv-LV" sz="3600" dirty="0" smtClean="0">
                <a:solidFill>
                  <a:schemeClr val="tx1"/>
                </a:solidFill>
              </a:rPr>
              <a:t>Identificēšanās</a:t>
            </a:r>
            <a:endParaRPr lang="lv-LV" sz="36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012160" y="4509120"/>
            <a:ext cx="2376264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0" indent="0" algn="ctr">
              <a:buNone/>
            </a:pPr>
            <a:r>
              <a:rPr lang="lv-LV" sz="3600" dirty="0" smtClean="0">
                <a:solidFill>
                  <a:schemeClr val="tx1"/>
                </a:solidFill>
              </a:rPr>
              <a:t>Šodiena</a:t>
            </a:r>
            <a:endParaRPr lang="lv-LV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7455772" cy="714356"/>
          </a:xfrm>
        </p:spPr>
        <p:txBody>
          <a:bodyPr/>
          <a:lstStyle/>
          <a:p>
            <a:pPr lvl="0"/>
            <a:r>
              <a:rPr lang="lv-LV" sz="5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Liecību </a:t>
            </a:r>
            <a:r>
              <a:rPr lang="lv-LV" sz="5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veidi</a:t>
            </a:r>
            <a:endParaRPr lang="en-US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4BE11-D411-4C1C-AD92-CEE9F859581E}" type="slidenum">
              <a:rPr lang="lv-LV" smtClean="0"/>
              <a:pPr>
                <a:defRPr/>
              </a:pPr>
              <a:t>13</a:t>
            </a:fld>
            <a:endParaRPr lang="lv-LV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283968" y="1346492"/>
            <a:ext cx="4860032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Dzīves</a:t>
            </a:r>
            <a:r>
              <a:rPr kumimoji="0" lang="lv-LV" sz="40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piemērs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3200" i="1" kern="0" baseline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netiešs</a:t>
            </a:r>
            <a:endParaRPr kumimoji="0" lang="en-US" sz="280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0" y="1346492"/>
            <a:ext cx="4283968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Vārdi</a:t>
            </a:r>
            <a:endParaRPr kumimoji="0" lang="lv-LV" sz="4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lv-LV" sz="3200" i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tiešs</a:t>
            </a:r>
            <a:endParaRPr kumimoji="0" lang="en-US" sz="320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2339752" y="692696"/>
            <a:ext cx="648072" cy="4766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5220072" y="692696"/>
            <a:ext cx="648072" cy="4766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 l="7715"/>
          <a:stretch>
            <a:fillRect/>
          </a:stretch>
        </p:blipFill>
        <p:spPr bwMode="auto">
          <a:xfrm>
            <a:off x="179512" y="2348880"/>
            <a:ext cx="3888432" cy="2748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5" descr="Attēlu rezultāti vaicājumam “jesus forgive me”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378524"/>
            <a:ext cx="4572000" cy="2689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ectangle 13"/>
          <p:cNvSpPr/>
          <p:nvPr/>
        </p:nvSpPr>
        <p:spPr>
          <a:xfrm>
            <a:off x="4499992" y="501317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/>
            <a:r>
              <a:rPr lang="lv-LV" sz="2800" dirty="0" smtClean="0"/>
              <a:t>“</a:t>
            </a:r>
            <a:r>
              <a:rPr lang="lv-LV" sz="2800" i="1" dirty="0" smtClean="0"/>
              <a:t>Lieciniet ar darbiem, un ja nepieciešams Izmantojiet arī vārdus</a:t>
            </a:r>
            <a:r>
              <a:rPr lang="lv-LV" sz="2800" dirty="0" smtClean="0"/>
              <a:t>” (A.Francisks)</a:t>
            </a:r>
            <a:endParaRPr lang="lv-LV" sz="2800" dirty="0"/>
          </a:p>
        </p:txBody>
      </p:sp>
      <p:sp>
        <p:nvSpPr>
          <p:cNvPr id="15" name="Rectangle 14"/>
          <p:cNvSpPr/>
          <p:nvPr/>
        </p:nvSpPr>
        <p:spPr>
          <a:xfrm>
            <a:off x="35496" y="5013176"/>
            <a:ext cx="432048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2200" dirty="0" smtClean="0"/>
              <a:t>Luters: Pirmais un augstākais mīlestības darbs, kas kristietim jādara, kad viņš kļuvis ticīgs, ir – citus ļaudis vest pie ticības, tāpat kā viņš pie tās nācis.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4499992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/>
              <a:t>Henriks </a:t>
            </a:r>
            <a:r>
              <a:rPr lang="lv-LV" b="1" dirty="0" err="1" smtClean="0"/>
              <a:t>Ibsens</a:t>
            </a:r>
            <a:r>
              <a:rPr lang="lv-LV" b="1" dirty="0" smtClean="0"/>
              <a:t>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779912" y="2060848"/>
            <a:ext cx="5184576" cy="22322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5400" dirty="0" smtClean="0"/>
              <a:t>Bildei ir tūkstoš vārdu iespaids</a:t>
            </a:r>
            <a:endParaRPr lang="lv-LV" sz="5400" dirty="0"/>
          </a:p>
        </p:txBody>
      </p:sp>
      <p:pic>
        <p:nvPicPr>
          <p:cNvPr id="43010" name="Picture 2" descr="Portrait by Eilif Peterssen, 18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84784"/>
            <a:ext cx="3096344" cy="378598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Rectangle 6"/>
          <p:cNvSpPr/>
          <p:nvPr/>
        </p:nvSpPr>
        <p:spPr>
          <a:xfrm>
            <a:off x="4355976" y="5013176"/>
            <a:ext cx="3888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200" dirty="0" smtClean="0"/>
              <a:t>Piebilde: reizēm 1000 vārdi vieglāk nekā darbi</a:t>
            </a:r>
            <a:endParaRPr lang="lv-LV" sz="3200" dirty="0"/>
          </a:p>
        </p:txBody>
      </p:sp>
    </p:spTree>
    <p:extLst>
      <p:ext uri="{BB962C8B-B14F-4D97-AF65-F5344CB8AC3E}">
        <p14:creationId xmlns="" xmlns:p14="http://schemas.microsoft.com/office/powerpoint/2010/main" val="2613574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146" r="47103"/>
          <a:stretch/>
        </p:blipFill>
        <p:spPr>
          <a:xfrm>
            <a:off x="0" y="548680"/>
            <a:ext cx="3816424" cy="4404860"/>
          </a:xfrm>
          <a:prstGeom prst="rect">
            <a:avLst/>
          </a:prstGeom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/>
              <a:t>AA </a:t>
            </a:r>
            <a:r>
              <a:rPr lang="lv-LV" b="1" dirty="0" smtClean="0"/>
              <a:t>atziņa: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707904" y="1124744"/>
            <a:ext cx="5256584" cy="25202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800" dirty="0" smtClean="0"/>
              <a:t>Palīdzot citiem nedzert, vieglāk pašam to nedarīt</a:t>
            </a:r>
            <a:endParaRPr lang="lv-LV" sz="4800" dirty="0"/>
          </a:p>
        </p:txBody>
      </p:sp>
      <p:pic>
        <p:nvPicPr>
          <p:cNvPr id="40962" name="Picture 2" descr="How To Help Someone With A Drinking Problem Or Addic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9234" y="3789040"/>
            <a:ext cx="4535214" cy="3022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613574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B3FB90DE-9924-E8FE-576E-D8D734973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="" xmlns:a16="http://schemas.microsoft.com/office/drawing/2014/main" id="{F8F863A8-4A0A-934D-9BEC-A2C3EF7BA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12.solis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="" xmlns:a16="http://schemas.microsoft.com/office/drawing/2014/main" id="{6F4BB6C5-1EA6-721A-3C06-F0AD0C7BBD7C}"/>
              </a:ext>
            </a:extLst>
          </p:cNvPr>
          <p:cNvSpPr/>
          <p:nvPr/>
        </p:nvSpPr>
        <p:spPr>
          <a:xfrm>
            <a:off x="179512" y="692696"/>
            <a:ext cx="8640960" cy="2520280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800" dirty="0"/>
              <a:t>Ieguvuši garīgo atmodu, ko deva šie soļi, mēs centāmies nest</a:t>
            </a:r>
          </a:p>
          <a:p>
            <a:pPr algn="ctr"/>
            <a:r>
              <a:rPr lang="lv-LV" sz="3800" dirty="0"/>
              <a:t>šo vēsti </a:t>
            </a:r>
            <a:r>
              <a:rPr lang="lv-LV" sz="3800" dirty="0" smtClean="0"/>
              <a:t>atkarīgajiem </a:t>
            </a:r>
            <a:r>
              <a:rPr lang="lv-LV" sz="3800" dirty="0"/>
              <a:t>un lietot šos principus visās dzīves jomās.</a:t>
            </a:r>
            <a:endParaRPr lang="en-US" sz="3800" dirty="0"/>
          </a:p>
        </p:txBody>
      </p:sp>
      <p:pic>
        <p:nvPicPr>
          <p:cNvPr id="17414" name="Picture 6" descr="How One-to-One Conversations Reintroduced a Church to its Neighbors - Lewis  Center for Church Leadershi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1" y="3301211"/>
            <a:ext cx="7452320" cy="3556789"/>
          </a:xfrm>
          <a:prstGeom prst="rect">
            <a:avLst/>
          </a:prstGeom>
          <a:noFill/>
        </p:spPr>
      </p:pic>
      <p:pic>
        <p:nvPicPr>
          <p:cNvPr id="17416" name="Picture 8" descr="How to Act Respectfully in Church: 9 Steps (with Pictures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66981"/>
            <a:ext cx="4788024" cy="35910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368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146" r="47103"/>
          <a:stretch/>
        </p:blipFill>
        <p:spPr>
          <a:xfrm>
            <a:off x="0" y="1556792"/>
            <a:ext cx="3816424" cy="4404860"/>
          </a:xfrm>
          <a:prstGeom prst="rect">
            <a:avLst/>
          </a:prstGeom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16632"/>
            <a:ext cx="9071992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/>
              <a:t>AA lūgšana: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707904" y="1052736"/>
            <a:ext cx="5256584" cy="552472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lv-LV" sz="4000" dirty="0"/>
              <a:t>“Kungs, dod man mieru </a:t>
            </a:r>
            <a:r>
              <a:rPr lang="lv-LV" sz="4000" b="1" dirty="0"/>
              <a:t>pieņemt</a:t>
            </a:r>
            <a:r>
              <a:rPr lang="lv-LV" sz="4000" dirty="0"/>
              <a:t> </a:t>
            </a:r>
            <a:r>
              <a:rPr lang="lv-LV" sz="4000" b="1" dirty="0"/>
              <a:t>to, ko nevaru mainīt</a:t>
            </a:r>
            <a:r>
              <a:rPr lang="lv-LV" sz="4000" dirty="0"/>
              <a:t>, dod man </a:t>
            </a:r>
            <a:r>
              <a:rPr lang="lv-LV" sz="4000" b="1" dirty="0"/>
              <a:t>drosmi mainīt to, ko varu mainīt</a:t>
            </a:r>
            <a:r>
              <a:rPr lang="lv-LV" sz="4000" dirty="0"/>
              <a:t>, un dod man</a:t>
            </a:r>
            <a:r>
              <a:rPr lang="lv-LV" sz="4000" b="1" dirty="0"/>
              <a:t> gudrību</a:t>
            </a:r>
            <a:r>
              <a:rPr lang="lv-LV" sz="4000" dirty="0"/>
              <a:t> </a:t>
            </a:r>
            <a:r>
              <a:rPr lang="lv-LV" sz="4000" b="1" dirty="0"/>
              <a:t>atšķirt vienu no otra</a:t>
            </a:r>
            <a:r>
              <a:rPr lang="lv-LV" sz="4000" dirty="0"/>
              <a:t>.”</a:t>
            </a:r>
          </a:p>
        </p:txBody>
      </p:sp>
    </p:spTree>
    <p:extLst>
      <p:ext uri="{BB962C8B-B14F-4D97-AF65-F5344CB8AC3E}">
        <p14:creationId xmlns="" xmlns:p14="http://schemas.microsoft.com/office/powerpoint/2010/main" val="14809394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/>
              <a:t>Un Dieva miers, kas ir augstāks par visu saprašanu lai pasargā jūsu sirdis un jūsu domas. </a:t>
            </a:r>
            <a:r>
              <a:rPr lang="lv-LV" sz="5400" b="1"/>
              <a:t>Āmen</a:t>
            </a:r>
            <a:br>
              <a:rPr lang="lv-LV" sz="5400" b="1"/>
            </a:br>
            <a:endParaRPr lang="lv-LV" sz="5400" b="1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18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2417AC1-9083-4E14-8407-18617EC14D49}" type="slidenum">
              <a:rPr lang="lv-LV" sz="1400"/>
              <a:pPr algn="r"/>
              <a:t>2</a:t>
            </a:fld>
            <a:endParaRPr lang="lv-LV" sz="1400"/>
          </a:p>
        </p:txBody>
      </p:sp>
      <p:sp>
        <p:nvSpPr>
          <p:cNvPr id="307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B135F-B5DF-43F2-8525-5D53C55197D7}" type="slidenum">
              <a:rPr lang="lv-LV" sz="1400"/>
              <a:pPr algn="r"/>
              <a:t>2</a:t>
            </a:fld>
            <a:endParaRPr lang="lv-LV" sz="1400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>
                <a:latin typeface="+mj-lt"/>
                <a:ea typeface="+mj-ea"/>
                <a:cs typeface="+mj-cs"/>
              </a:rPr>
              <a:t>Dievs valstība iet plašumā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92696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lv-LV" sz="2400" dirty="0">
                <a:cs typeface="Arial" charset="0"/>
              </a:rPr>
              <a:t>“</a:t>
            </a:r>
            <a:r>
              <a:rPr lang="lv-LV" sz="2400" i="1" dirty="0">
                <a:cs typeface="Arial" charset="0"/>
              </a:rPr>
              <a:t>Jūs būsiet </a:t>
            </a:r>
            <a:r>
              <a:rPr lang="lv-LV" sz="2400" b="1" i="1" dirty="0">
                <a:cs typeface="Arial" charset="0"/>
              </a:rPr>
              <a:t>mani liecinieki </a:t>
            </a:r>
            <a:r>
              <a:rPr lang="lv-LV" sz="2400" i="1" dirty="0">
                <a:cs typeface="Arial" charset="0"/>
              </a:rPr>
              <a:t>kā </a:t>
            </a:r>
            <a:r>
              <a:rPr lang="lv-LV" sz="2400" b="1" i="1" dirty="0" err="1">
                <a:cs typeface="Arial" charset="0"/>
              </a:rPr>
              <a:t>Jeruzālemē</a:t>
            </a:r>
            <a:r>
              <a:rPr lang="lv-LV" sz="2400" i="1" dirty="0">
                <a:cs typeface="Arial" charset="0"/>
              </a:rPr>
              <a:t>, tā visā </a:t>
            </a:r>
            <a:r>
              <a:rPr lang="lv-LV" sz="2400" b="1" i="1" dirty="0">
                <a:cs typeface="Arial" charset="0"/>
              </a:rPr>
              <a:t>Jūdejā</a:t>
            </a:r>
            <a:r>
              <a:rPr lang="lv-LV" sz="2400" i="1" dirty="0">
                <a:cs typeface="Arial" charset="0"/>
              </a:rPr>
              <a:t> un </a:t>
            </a:r>
            <a:r>
              <a:rPr lang="lv-LV" sz="2400" b="1" i="1" dirty="0">
                <a:cs typeface="Arial" charset="0"/>
              </a:rPr>
              <a:t>Samarijā</a:t>
            </a:r>
            <a:r>
              <a:rPr lang="lv-LV" sz="2400" i="1" dirty="0">
                <a:cs typeface="Arial" charset="0"/>
              </a:rPr>
              <a:t> un līdz pašam </a:t>
            </a:r>
            <a:r>
              <a:rPr lang="lv-LV" sz="2400" b="1" i="1" dirty="0">
                <a:cs typeface="Arial" charset="0"/>
              </a:rPr>
              <a:t>pasaules galam</a:t>
            </a:r>
            <a:r>
              <a:rPr lang="lv-LV" sz="2400" i="1" dirty="0">
                <a:cs typeface="Arial" charset="0"/>
              </a:rPr>
              <a:t>.</a:t>
            </a:r>
            <a:r>
              <a:rPr lang="lv-LV" sz="2400" dirty="0">
                <a:cs typeface="Arial" charset="0"/>
              </a:rPr>
              <a:t>” (Ap.d.1:8)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51520" y="1844824"/>
            <a:ext cx="2160240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tx1"/>
                </a:solidFill>
              </a:rPr>
              <a:t>Jeruzaleme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843808" y="1844824"/>
            <a:ext cx="1728192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chemeClr val="tx1"/>
                </a:solidFill>
              </a:rPr>
              <a:t>Jūdeja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932040" y="1844824"/>
            <a:ext cx="1800200" cy="6480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>
                <a:solidFill>
                  <a:schemeClr val="tx1"/>
                </a:solidFill>
              </a:rPr>
              <a:t>Samarija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164288" y="1556792"/>
            <a:ext cx="1872208" cy="136815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>
                <a:solidFill>
                  <a:schemeClr val="tx1"/>
                </a:solidFill>
              </a:rPr>
              <a:t>Visas pasaules malas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auto">
          <a:xfrm rot="16200000">
            <a:off x="2303142" y="1881434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 rot="16200000">
            <a:off x="4391374" y="1881435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 rot="16200000">
            <a:off x="6623622" y="1881434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8" name="Picture 2" descr="Judea and Samaria is Israel' | United with Israel"/>
          <p:cNvPicPr>
            <a:picLocks noChangeAspect="1" noChangeArrowheads="1"/>
          </p:cNvPicPr>
          <p:nvPr/>
        </p:nvPicPr>
        <p:blipFill>
          <a:blip r:embed="rId2" cstate="print"/>
          <a:srcRect l="11344" r="27324" b="-169"/>
          <a:stretch>
            <a:fillRect/>
          </a:stretch>
        </p:blipFill>
        <p:spPr bwMode="auto">
          <a:xfrm>
            <a:off x="2627784" y="2543782"/>
            <a:ext cx="4320480" cy="4314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Oval 18"/>
          <p:cNvSpPr/>
          <p:nvPr/>
        </p:nvSpPr>
        <p:spPr>
          <a:xfrm>
            <a:off x="5436096" y="4653136"/>
            <a:ext cx="216024" cy="2160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860032" y="4869160"/>
            <a:ext cx="1224136" cy="1080120"/>
          </a:xfrm>
          <a:prstGeom prst="ellipse">
            <a:avLst/>
          </a:prstGeom>
          <a:solidFill>
            <a:srgbClr val="FF0000">
              <a:alpha val="6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004048" y="2996952"/>
            <a:ext cx="1296144" cy="1656184"/>
          </a:xfrm>
          <a:prstGeom prst="ellipse">
            <a:avLst/>
          </a:prstGeom>
          <a:solidFill>
            <a:srgbClr val="FF0000">
              <a:alpha val="6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utoShape 10"/>
          <p:cNvSpPr>
            <a:spLocks noChangeArrowheads="1"/>
          </p:cNvSpPr>
          <p:nvPr/>
        </p:nvSpPr>
        <p:spPr bwMode="auto">
          <a:xfrm rot="14470917">
            <a:off x="6528414" y="2916173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AutoShape 10"/>
          <p:cNvSpPr>
            <a:spLocks noChangeArrowheads="1"/>
          </p:cNvSpPr>
          <p:nvPr/>
        </p:nvSpPr>
        <p:spPr bwMode="auto">
          <a:xfrm rot="18153950">
            <a:off x="6681072" y="5369806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AutoShape 10"/>
          <p:cNvSpPr>
            <a:spLocks noChangeArrowheads="1"/>
          </p:cNvSpPr>
          <p:nvPr/>
        </p:nvSpPr>
        <p:spPr bwMode="auto">
          <a:xfrm rot="3221539">
            <a:off x="4023623" y="5517347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AutoShape 10"/>
          <p:cNvSpPr>
            <a:spLocks noChangeArrowheads="1"/>
          </p:cNvSpPr>
          <p:nvPr/>
        </p:nvSpPr>
        <p:spPr bwMode="auto">
          <a:xfrm rot="6759415">
            <a:off x="4206171" y="3263479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AutoShape 10"/>
          <p:cNvSpPr>
            <a:spLocks noChangeArrowheads="1"/>
          </p:cNvSpPr>
          <p:nvPr/>
        </p:nvSpPr>
        <p:spPr bwMode="auto">
          <a:xfrm rot="16200000">
            <a:off x="6528414" y="3996294"/>
            <a:ext cx="649287" cy="576066"/>
          </a:xfrm>
          <a:prstGeom prst="downArrow">
            <a:avLst>
              <a:gd name="adj1" fmla="val 50000"/>
              <a:gd name="adj2" fmla="val 6094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B3FB90DE-9924-E8FE-576E-D8D734973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="" xmlns:a16="http://schemas.microsoft.com/office/drawing/2014/main" id="{F8F863A8-4A0A-934D-9BEC-A2C3EF7BA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>
                <a:solidFill>
                  <a:schemeClr val="tx1"/>
                </a:solidFill>
              </a:rPr>
              <a:t>12.solis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="" xmlns:a16="http://schemas.microsoft.com/office/drawing/2014/main" id="{6F4BB6C5-1EA6-721A-3C06-F0AD0C7BBD7C}"/>
              </a:ext>
            </a:extLst>
          </p:cNvPr>
          <p:cNvSpPr/>
          <p:nvPr/>
        </p:nvSpPr>
        <p:spPr>
          <a:xfrm>
            <a:off x="179512" y="692696"/>
            <a:ext cx="8640960" cy="2520280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800" dirty="0"/>
              <a:t>Ieguvuši garīgo atmodu, ko deva šie soļi, mēs centāmies nest</a:t>
            </a:r>
          </a:p>
          <a:p>
            <a:pPr algn="ctr"/>
            <a:r>
              <a:rPr lang="lv-LV" sz="3800" dirty="0"/>
              <a:t>šo vēsti </a:t>
            </a:r>
            <a:r>
              <a:rPr lang="lv-LV" sz="3800" dirty="0" smtClean="0"/>
              <a:t>atkarīgajiem </a:t>
            </a:r>
            <a:r>
              <a:rPr lang="lv-LV" sz="3800" dirty="0"/>
              <a:t>un lietot šos principus visās dzīves jomās.</a:t>
            </a:r>
            <a:endParaRPr lang="en-US" sz="3800" dirty="0"/>
          </a:p>
        </p:txBody>
      </p:sp>
      <p:pic>
        <p:nvPicPr>
          <p:cNvPr id="17414" name="Picture 6" descr="How One-to-One Conversations Reintroduced a Church to its Neighbors - Lewis  Center for Church Leadershi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1" y="3301211"/>
            <a:ext cx="7452320" cy="3556789"/>
          </a:xfrm>
          <a:prstGeom prst="rect">
            <a:avLst/>
          </a:prstGeom>
          <a:noFill/>
        </p:spPr>
      </p:pic>
      <p:pic>
        <p:nvPicPr>
          <p:cNvPr id="17416" name="Picture 8" descr="How to Act Respectfully in Church: 9 Steps (with Pictures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66981"/>
            <a:ext cx="4788024" cy="35910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368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0" y="1052736"/>
            <a:ext cx="2483768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sz="4000" b="1" dirty="0">
                <a:solidFill>
                  <a:schemeClr val="tx1"/>
                </a:solidFill>
              </a:rPr>
              <a:t>1.-3.solis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07504" y="1772816"/>
            <a:ext cx="223224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Uzvarēta atkarība</a:t>
            </a:r>
            <a:endParaRPr lang="en-US" sz="3600" dirty="0"/>
          </a:p>
        </p:txBody>
      </p:sp>
      <p:sp>
        <p:nvSpPr>
          <p:cNvPr id="5" name="Virsraksts 1"/>
          <p:cNvSpPr txBox="1">
            <a:spLocks/>
          </p:cNvSpPr>
          <p:nvPr/>
        </p:nvSpPr>
        <p:spPr bwMode="auto">
          <a:xfrm>
            <a:off x="2771800" y="1052736"/>
            <a:ext cx="3039442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lv-LV" sz="4000" b="1" kern="0" dirty="0">
                <a:latin typeface="+mj-lt"/>
                <a:ea typeface="+mj-ea"/>
                <a:cs typeface="+mj-cs"/>
              </a:rPr>
              <a:t>4</a:t>
            </a:r>
            <a:r>
              <a:rPr kumimoji="0" lang="lv-LV" sz="4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.-7.solis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483768" y="1772816"/>
            <a:ext cx="3528392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Iekšējas dzīves sakārtošana</a:t>
            </a:r>
            <a:endParaRPr lang="en-US" sz="3600" dirty="0"/>
          </a:p>
        </p:txBody>
      </p:sp>
      <p:pic>
        <p:nvPicPr>
          <p:cNvPr id="7" name="Picture 2" descr="10 Ways to Help Stuck Clients Move Forward"/>
          <p:cNvPicPr>
            <a:picLocks noChangeAspect="1" noChangeArrowheads="1"/>
          </p:cNvPicPr>
          <p:nvPr/>
        </p:nvPicPr>
        <p:blipFill>
          <a:blip r:embed="rId3" cstate="print"/>
          <a:srcRect l="24085" r="22392"/>
          <a:stretch>
            <a:fillRect/>
          </a:stretch>
        </p:blipFill>
        <p:spPr bwMode="auto">
          <a:xfrm>
            <a:off x="0" y="2924945"/>
            <a:ext cx="2831145" cy="2952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Attēls 3">
            <a:extLst>
              <a:ext uri="{FF2B5EF4-FFF2-40B4-BE49-F238E27FC236}">
                <a16:creationId xmlns:a16="http://schemas.microsoft.com/office/drawing/2014/main" xmlns="" id="{28748B80-9F85-BBF3-9A16-8D1D7DE068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687"/>
          <a:stretch>
            <a:fillRect/>
          </a:stretch>
        </p:blipFill>
        <p:spPr>
          <a:xfrm>
            <a:off x="2771800" y="2852936"/>
            <a:ext cx="3343036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ounded Rectangle 8"/>
          <p:cNvSpPr/>
          <p:nvPr/>
        </p:nvSpPr>
        <p:spPr>
          <a:xfrm>
            <a:off x="6228184" y="1772816"/>
            <a:ext cx="2808312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/>
              <a:t>Attiecību sakārtošana</a:t>
            </a:r>
            <a:endParaRPr lang="en-US" sz="3600" dirty="0"/>
          </a:p>
        </p:txBody>
      </p:sp>
      <p:sp>
        <p:nvSpPr>
          <p:cNvPr id="10" name="Virsraksts 1"/>
          <p:cNvSpPr txBox="1">
            <a:spLocks/>
          </p:cNvSpPr>
          <p:nvPr/>
        </p:nvSpPr>
        <p:spPr bwMode="auto">
          <a:xfrm>
            <a:off x="6104558" y="1052736"/>
            <a:ext cx="3039442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0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</a:t>
            </a:r>
            <a:r>
              <a:rPr kumimoji="0" lang="lv-LV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.-9.solis</a:t>
            </a:r>
            <a:endParaRPr kumimoji="0" lang="lv-LV" sz="4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Attēls 3">
            <a:extLst>
              <a:ext uri="{FF2B5EF4-FFF2-40B4-BE49-F238E27FC236}">
                <a16:creationId xmlns:a16="http://schemas.microsoft.com/office/drawing/2014/main" xmlns="" id="{2AA53CE6-628B-6925-BACC-287792171A47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 l="8188" r="6867"/>
          <a:stretch>
            <a:fillRect/>
          </a:stretch>
        </p:blipFill>
        <p:spPr>
          <a:xfrm>
            <a:off x="5940152" y="3231692"/>
            <a:ext cx="3240360" cy="2357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Virsraksts 1">
            <a:extLst>
              <a:ext uri="{FF2B5EF4-FFF2-40B4-BE49-F238E27FC236}">
                <a16:creationId xmlns="" xmlns:a16="http://schemas.microsoft.com/office/drawing/2014/main" id="{E8F28D10-4374-7103-18C9-A7E09BF0611B}"/>
              </a:ext>
            </a:extLst>
          </p:cNvPr>
          <p:cNvSpPr txBox="1">
            <a:spLocks/>
          </p:cNvSpPr>
          <p:nvPr/>
        </p:nvSpPr>
        <p:spPr bwMode="auto">
          <a:xfrm>
            <a:off x="0" y="110654"/>
            <a:ext cx="91440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5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Kas ir Garīga atmoda?</a:t>
            </a:r>
            <a:endParaRPr kumimoji="0" lang="lv-LV" sz="5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763688" y="5616624"/>
            <a:ext cx="5688632" cy="11247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brīvība no atkarības un laimīga, sakārtota dzīve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6" grpId="0" animBg="1"/>
      <p:bldP spid="9" grpId="0" animBg="1"/>
      <p:bldP spid="10" grpId="0"/>
      <p:bldP spid="13" grpId="0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prayer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861048"/>
            <a:ext cx="2232248" cy="2232248"/>
          </a:xfrm>
          <a:prstGeom prst="rect">
            <a:avLst/>
          </a:prstGeom>
        </p:spPr>
      </p:pic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6"/>
            <a:ext cx="9144000" cy="1052513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lv-LV" sz="2800" i="1" baseline="30000" dirty="0" smtClean="0"/>
              <a:t>14</a:t>
            </a:r>
            <a:r>
              <a:rPr lang="lv-LV" sz="2800" i="1" dirty="0" smtClean="0"/>
              <a:t> Pēc tam kad Jānis bija nodots, Jēzus nāca uz Galileju un sludināja Dieva evaņģēliju, sacīdams: </a:t>
            </a:r>
            <a:r>
              <a:rPr lang="lv-LV" sz="2800" i="1" baseline="30000" dirty="0" smtClean="0"/>
              <a:t>15</a:t>
            </a:r>
            <a:r>
              <a:rPr lang="lv-LV" sz="2800" i="1" dirty="0" smtClean="0"/>
              <a:t> Laiks ir piepildīts, un Dieva valstība ir klāt! Atgriezieties no grēkiem un ticiet uz evaņģēliju. (Mk.1:14:15)</a:t>
            </a:r>
            <a:endParaRPr lang="lv-LV" sz="2800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179512" y="6093296"/>
            <a:ext cx="3024336" cy="64807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>
                <a:solidFill>
                  <a:schemeClr val="tx1"/>
                </a:solidFill>
              </a:rPr>
              <a:t>Grēksūdze</a:t>
            </a:r>
            <a:endParaRPr lang="en-US" sz="3200" dirty="0" smtClean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707904" y="5949280"/>
            <a:ext cx="1656184" cy="72008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tx1"/>
                </a:solidFill>
              </a:rPr>
              <a:t>Ticība</a:t>
            </a:r>
            <a:endParaRPr lang="en-US" sz="3600" dirty="0" smtClean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372200" y="5949280"/>
            <a:ext cx="2376264" cy="72008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dirty="0" err="1" smtClean="0">
                <a:solidFill>
                  <a:schemeClr val="tx1"/>
                </a:solidFill>
              </a:rPr>
              <a:t>Svētdzīve</a:t>
            </a:r>
            <a:endParaRPr lang="en-US" sz="3600" dirty="0" smtClean="0">
              <a:solidFill>
                <a:schemeClr val="tx1"/>
              </a:solidFill>
            </a:endParaRPr>
          </a:p>
        </p:txBody>
      </p:sp>
      <p:pic>
        <p:nvPicPr>
          <p:cNvPr id="12" name="Picture 11" descr="hand hea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3717032"/>
            <a:ext cx="2232248" cy="2232248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0" y="5733256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1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3275856" y="5661248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2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6012160" y="5517232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3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16" name="Picture 15" descr="faith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3212976"/>
            <a:ext cx="3024336" cy="3024336"/>
          </a:xfrm>
          <a:prstGeom prst="rect">
            <a:avLst/>
          </a:prstGeom>
        </p:spPr>
      </p:pic>
      <p:sp>
        <p:nvSpPr>
          <p:cNvPr id="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7383"/>
            <a:ext cx="9144000" cy="720080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/>
              <a:t>Jēzus aicina uz garīgu atmodu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23528" y="2132856"/>
            <a:ext cx="8568952" cy="151216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3200" dirty="0" smtClean="0">
                <a:solidFill>
                  <a:srgbClr val="FF0000"/>
                </a:solidFill>
              </a:rPr>
              <a:t>Μετανοεῖτε</a:t>
            </a:r>
            <a:r>
              <a:rPr lang="lv-LV" sz="3200" dirty="0" smtClean="0"/>
              <a:t> (</a:t>
            </a:r>
            <a:r>
              <a:rPr lang="lv-LV" sz="3200" i="1" dirty="0" smtClean="0"/>
              <a:t>Atgriezieties no grēkiem</a:t>
            </a:r>
            <a:r>
              <a:rPr lang="lv-LV" sz="3200" dirty="0" smtClean="0"/>
              <a:t>) – </a:t>
            </a:r>
            <a:r>
              <a:rPr lang="lv-LV" sz="3200" b="1" dirty="0" smtClean="0"/>
              <a:t>dzīves ceļa pagriešana</a:t>
            </a:r>
            <a:r>
              <a:rPr lang="lv-LV" sz="3200" dirty="0" smtClean="0"/>
              <a:t> citā virzienā, proti, dzīvei, kurā </a:t>
            </a:r>
            <a:r>
              <a:rPr lang="lv-LV" sz="3200" b="1" dirty="0" smtClean="0"/>
              <a:t>grēks vairs nedominē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27" grpId="0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/>
          <a:lstStyle/>
          <a:p>
            <a:pPr lvl="0"/>
            <a:r>
              <a:rPr lang="lv-LV" sz="4000" b="1" dirty="0"/>
              <a:t>Sludināšana un Liecināšana</a:t>
            </a:r>
            <a:endParaRPr lang="en-US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4BE11-D411-4C1C-AD92-CEE9F859581E}" type="slidenum">
              <a:rPr lang="lv-LV" smtClean="0"/>
              <a:pPr>
                <a:defRPr/>
              </a:pPr>
              <a:t>6</a:t>
            </a:fld>
            <a:endParaRPr lang="lv-LV"/>
          </a:p>
        </p:txBody>
      </p:sp>
      <p:pic>
        <p:nvPicPr>
          <p:cNvPr id="14342" name="Picture 6" descr="Attēlu rezultāti vaicājumam “jesus preaching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10290"/>
            <a:ext cx="4644008" cy="3483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4" name="Picture 8" descr="Attēlu rezultāti vaicājumam “Jesus talking with Nicodemus”"/>
          <p:cNvPicPr>
            <a:picLocks noChangeAspect="1" noChangeArrowheads="1"/>
          </p:cNvPicPr>
          <p:nvPr/>
        </p:nvPicPr>
        <p:blipFill>
          <a:blip r:embed="rId3" cstate="print"/>
          <a:srcRect l="11624" r="8359"/>
          <a:stretch>
            <a:fillRect/>
          </a:stretch>
        </p:blipFill>
        <p:spPr bwMode="auto">
          <a:xfrm>
            <a:off x="4716016" y="2610290"/>
            <a:ext cx="4427984" cy="3478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ounded Rectangle 8"/>
          <p:cNvSpPr/>
          <p:nvPr/>
        </p:nvSpPr>
        <p:spPr>
          <a:xfrm>
            <a:off x="179512" y="692696"/>
            <a:ext cx="4320480" cy="18722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0" indent="0" algn="ctr">
              <a:buNone/>
            </a:pPr>
            <a:r>
              <a:rPr lang="lv-LV" sz="3200" b="1" dirty="0" smtClean="0">
                <a:solidFill>
                  <a:schemeClr val="tx1"/>
                </a:solidFill>
              </a:rPr>
              <a:t>Sludināšana</a:t>
            </a:r>
            <a:r>
              <a:rPr lang="lv-LV" sz="3200" dirty="0" smtClean="0">
                <a:solidFill>
                  <a:schemeClr val="tx1"/>
                </a:solidFill>
              </a:rPr>
              <a:t> ir </a:t>
            </a:r>
            <a:r>
              <a:rPr lang="lv-LV" sz="3200" b="1" dirty="0" smtClean="0">
                <a:solidFill>
                  <a:schemeClr val="tx1"/>
                </a:solidFill>
              </a:rPr>
              <a:t>publiska Dieva vārda izskaidrošana </a:t>
            </a:r>
            <a:r>
              <a:rPr lang="lv-LV" sz="3200" dirty="0" smtClean="0">
                <a:solidFill>
                  <a:schemeClr val="tx1"/>
                </a:solidFill>
              </a:rPr>
              <a:t>(dievkalpojumā).</a:t>
            </a:r>
            <a:endParaRPr lang="lv-LV" sz="32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788024" y="692696"/>
            <a:ext cx="4320480" cy="18722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0" indent="0" algn="ctr">
              <a:buNone/>
            </a:pPr>
            <a:r>
              <a:rPr lang="lv-LV" sz="3200" dirty="0" smtClean="0">
                <a:solidFill>
                  <a:schemeClr val="tx1"/>
                </a:solidFill>
              </a:rPr>
              <a:t>Liecināšana ir </a:t>
            </a:r>
            <a:r>
              <a:rPr lang="lv-LV" sz="3200" b="1" dirty="0" smtClean="0">
                <a:solidFill>
                  <a:schemeClr val="tx1"/>
                </a:solidFill>
              </a:rPr>
              <a:t>privāta dalīšanās</a:t>
            </a:r>
            <a:r>
              <a:rPr lang="lv-LV" sz="3200" dirty="0" smtClean="0">
                <a:solidFill>
                  <a:schemeClr val="tx1"/>
                </a:solidFill>
              </a:rPr>
              <a:t> par</a:t>
            </a:r>
            <a:r>
              <a:rPr lang="lv-LV" sz="3200" b="1" dirty="0" smtClean="0">
                <a:solidFill>
                  <a:schemeClr val="tx1"/>
                </a:solidFill>
              </a:rPr>
              <a:t> Dievu un Viņa darbiem</a:t>
            </a:r>
            <a:endParaRPr lang="lv-LV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146" r="47103"/>
          <a:stretch/>
        </p:blipFill>
        <p:spPr>
          <a:xfrm>
            <a:off x="0" y="1556792"/>
            <a:ext cx="3816424" cy="4404860"/>
          </a:xfrm>
          <a:prstGeom prst="rect">
            <a:avLst/>
          </a:prstGeom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/>
              <a:t>AA </a:t>
            </a:r>
            <a:r>
              <a:rPr lang="lv-LV" b="1" dirty="0" smtClean="0"/>
              <a:t>dalībnieki dalās: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707904" y="980728"/>
            <a:ext cx="5256584" cy="54006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/>
              <a:t>M</a:t>
            </a:r>
            <a:r>
              <a:rPr lang="lv-LV" sz="4400" dirty="0" smtClean="0"/>
              <a:t>ēs </a:t>
            </a:r>
            <a:r>
              <a:rPr lang="lv-LV" sz="4400" dirty="0"/>
              <a:t>neesam </a:t>
            </a:r>
            <a:r>
              <a:rPr lang="lv-LV" sz="4400" dirty="0" smtClean="0"/>
              <a:t>uzstāšanas eksperti</a:t>
            </a:r>
            <a:r>
              <a:rPr lang="lv-LV" sz="4400" dirty="0"/>
              <a:t>, bet </a:t>
            </a:r>
            <a:r>
              <a:rPr lang="lv-LV" sz="4400" dirty="0" smtClean="0"/>
              <a:t>mēs varam </a:t>
            </a:r>
            <a:r>
              <a:rPr lang="lv-LV" sz="4400" dirty="0"/>
              <a:t>padalīties savā </a:t>
            </a:r>
            <a:r>
              <a:rPr lang="lv-LV" sz="4400" dirty="0" smtClean="0"/>
              <a:t>pieredzē, kā mēs tapām brīvi no savas atkarības</a:t>
            </a:r>
            <a:endParaRPr lang="lv-LV" sz="4400" dirty="0"/>
          </a:p>
        </p:txBody>
      </p:sp>
    </p:spTree>
    <p:extLst>
      <p:ext uri="{BB962C8B-B14F-4D97-AF65-F5344CB8AC3E}">
        <p14:creationId xmlns="" xmlns:p14="http://schemas.microsoft.com/office/powerpoint/2010/main" val="2613574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/>
          <a:lstStyle/>
          <a:p>
            <a:pPr lvl="0"/>
            <a:r>
              <a:rPr lang="lv-LV" sz="4000" b="1" dirty="0"/>
              <a:t>Sludināšana un Liecināšana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990419"/>
            <a:ext cx="3857620" cy="1214445"/>
          </a:xfrm>
        </p:spPr>
        <p:txBody>
          <a:bodyPr/>
          <a:lstStyle/>
          <a:p>
            <a:pPr marL="0" lvl="0" indent="0" algn="ctr"/>
            <a:r>
              <a:rPr lang="lv-LV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Sludināšana</a:t>
            </a:r>
            <a:r>
              <a:rPr lang="lv-LV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</a:t>
            </a:r>
            <a:r>
              <a:rPr lang="lv-LV" sz="2800" dirty="0"/>
              <a:t> </a:t>
            </a:r>
            <a:r>
              <a:rPr lang="lv-LV" sz="2800" b="1" dirty="0">
                <a:solidFill>
                  <a:srgbClr val="FF0000"/>
                </a:solidFill>
              </a:rPr>
              <a:t>ne katrs to var</a:t>
            </a:r>
            <a:r>
              <a:rPr lang="lv-LV" sz="2800" dirty="0"/>
              <a:t>, tas </a:t>
            </a:r>
            <a:r>
              <a:rPr lang="lv-LV" sz="2800" b="1" dirty="0"/>
              <a:t>prasa mācīšanos </a:t>
            </a:r>
            <a:r>
              <a:rPr lang="lv-LV" sz="2800" dirty="0"/>
              <a:t>un </a:t>
            </a:r>
            <a:r>
              <a:rPr lang="lv-LV" sz="2800" b="1" dirty="0"/>
              <a:t>zināšanas, praksi</a:t>
            </a:r>
            <a:r>
              <a:rPr lang="lv-LV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4BE11-D411-4C1C-AD92-CEE9F859581E}" type="slidenum">
              <a:rPr lang="lv-LV" smtClean="0"/>
              <a:pPr>
                <a:defRPr/>
              </a:pPr>
              <a:t>8</a:t>
            </a:fld>
            <a:endParaRPr lang="lv-LV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786314" y="980728"/>
            <a:ext cx="3857620" cy="121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eaLnBrk="0" hangingPunct="0">
              <a:spcBef>
                <a:spcPct val="20000"/>
              </a:spcBef>
              <a:buFontTx/>
              <a:buChar char="•"/>
            </a:pP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Liecināšana</a:t>
            </a: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</a:t>
            </a:r>
            <a:r>
              <a:rPr lang="lv-LV" sz="2800" b="1" kern="0" dirty="0">
                <a:solidFill>
                  <a:srgbClr val="FF0000"/>
                </a:solidFill>
                <a:latin typeface="+mn-lt"/>
              </a:rPr>
              <a:t>to var katrs</a:t>
            </a:r>
            <a:r>
              <a:rPr lang="lv-LV" sz="2800" kern="0" dirty="0">
                <a:latin typeface="+mn-lt"/>
              </a:rPr>
              <a:t>, </a:t>
            </a: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tev </a:t>
            </a:r>
            <a:r>
              <a:rPr kumimoji="0" lang="lv-LV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jāatstāsta</a:t>
            </a: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 esi </a:t>
            </a: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piedzīvojis</a:t>
            </a:r>
            <a:endParaRPr kumimoji="0" lang="lv-LV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2" name="Picture 2" descr="Talking Church Royalty-Free Images, Stock Photos &amp; Pictures | Shutterstock"/>
          <p:cNvPicPr>
            <a:picLocks noChangeAspect="1" noChangeArrowheads="1"/>
          </p:cNvPicPr>
          <p:nvPr/>
        </p:nvPicPr>
        <p:blipFill>
          <a:blip r:embed="rId2" cstate="print"/>
          <a:srcRect b="8696"/>
          <a:stretch>
            <a:fillRect/>
          </a:stretch>
        </p:blipFill>
        <p:spPr bwMode="auto">
          <a:xfrm>
            <a:off x="35496" y="3068960"/>
            <a:ext cx="4464496" cy="3109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Neurodiversity in the Church | Modern Reformation"/>
          <p:cNvPicPr>
            <a:picLocks noChangeAspect="1" noChangeArrowheads="1"/>
          </p:cNvPicPr>
          <p:nvPr/>
        </p:nvPicPr>
        <p:blipFill>
          <a:blip r:embed="rId3" cstate="print"/>
          <a:srcRect r="27236"/>
          <a:stretch>
            <a:fillRect/>
          </a:stretch>
        </p:blipFill>
        <p:spPr bwMode="auto">
          <a:xfrm>
            <a:off x="4716016" y="2924944"/>
            <a:ext cx="4176464" cy="3228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89595"/>
            <a:ext cx="9144000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/>
              <a:t>Vai es varu būt labs liecinieks?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95536" y="1628800"/>
            <a:ext cx="4032448" cy="38884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Vai tas, ko tu zini par Jēzu, ir pietiekams, lai Viņam ticētu? </a:t>
            </a:r>
            <a:endParaRPr lang="lv-LV" sz="4400" dirty="0"/>
          </a:p>
        </p:txBody>
      </p:sp>
      <p:sp>
        <p:nvSpPr>
          <p:cNvPr id="7" name="Rounded Rectangle 6"/>
          <p:cNvSpPr/>
          <p:nvPr/>
        </p:nvSpPr>
        <p:spPr>
          <a:xfrm>
            <a:off x="4788024" y="1628800"/>
            <a:ext cx="4032448" cy="38884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Ja tev pietie</a:t>
            </a:r>
            <a:r>
              <a:rPr lang="lv-LV" sz="4400" dirty="0" smtClean="0"/>
              <a:t>k, tad arī citiem varētu būt  pietiekami</a:t>
            </a:r>
            <a:endParaRPr lang="lv-LV" sz="4400" dirty="0"/>
          </a:p>
        </p:txBody>
      </p:sp>
    </p:spTree>
    <p:extLst>
      <p:ext uri="{BB962C8B-B14F-4D97-AF65-F5344CB8AC3E}">
        <p14:creationId xmlns="" xmlns:p14="http://schemas.microsoft.com/office/powerpoint/2010/main" val="2613574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26941</TotalTime>
  <Words>619</Words>
  <Application>Microsoft Office PowerPoint</Application>
  <PresentationFormat>On-screen Show (4:3)</PresentationFormat>
  <Paragraphs>95</Paragraphs>
  <Slides>18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Ap.d.1:8 Liecība</vt:lpstr>
      <vt:lpstr>Slide 2</vt:lpstr>
      <vt:lpstr>12.solis</vt:lpstr>
      <vt:lpstr>1.-3.solis</vt:lpstr>
      <vt:lpstr>Jēzus aicina uz garīgu atmodu</vt:lpstr>
      <vt:lpstr>Sludināšana un Liecināšana</vt:lpstr>
      <vt:lpstr>AA dalībnieki dalās:</vt:lpstr>
      <vt:lpstr>Sludināšana un Liecināšana</vt:lpstr>
      <vt:lpstr>Vai es varu būt labs liecinieks?</vt:lpstr>
      <vt:lpstr>Filips un galminieks</vt:lpstr>
      <vt:lpstr>Laba Liecība</vt:lpstr>
      <vt:lpstr>Liecības priekšrocības:</vt:lpstr>
      <vt:lpstr>Liecību veidi</vt:lpstr>
      <vt:lpstr>Henriks Ibsens:</vt:lpstr>
      <vt:lpstr>AA atziņa:</vt:lpstr>
      <vt:lpstr>12.solis</vt:lpstr>
      <vt:lpstr>AA lūgšana: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225</cp:revision>
  <dcterms:created xsi:type="dcterms:W3CDTF">2010-10-07T14:46:11Z</dcterms:created>
  <dcterms:modified xsi:type="dcterms:W3CDTF">2025-01-14T08:32:21Z</dcterms:modified>
</cp:coreProperties>
</file>