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83" r:id="rId5"/>
    <p:sldId id="284" r:id="rId6"/>
    <p:sldId id="285" r:id="rId7"/>
    <p:sldId id="286" r:id="rId8"/>
    <p:sldId id="268" r:id="rId9"/>
    <p:sldId id="287" r:id="rId10"/>
    <p:sldId id="273" r:id="rId11"/>
    <p:sldId id="280"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779DB9F-DA3E-4CB0-9A41-CBB3A38401B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B9850B4-895F-4EE8-9102-260615C149A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1E4DE4F-A0A0-4482-A737-4E82A4C27D7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F3E63F0-852D-4661-86AC-1D51CF91F5F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12463C2-C872-4866-9412-F0EDA32DD03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F6A9E8-AE86-42CB-BB0D-566F5F094A6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D16B811-1CCC-4850-BE67-1C04EF67D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B2AE85D-02B4-4183-AA28-D4C462514C6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E34D674-1CB4-4201-BE8F-DD5CF329A35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9A287-441A-4815-B89E-5842DE66BF3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77977D0-F9E9-45DD-A41E-57EB71DAA75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898FB19-BFB4-49E3-8979-2B887E8640A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smtClean="0">
                <a:solidFill>
                  <a:schemeClr val="tx1"/>
                </a:solidFill>
              </a:rPr>
              <a:t>Jņ.2:1-11 Kāzas Kānā</a:t>
            </a: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dirty="0" smtClean="0"/>
              <a:t>16.jan.2022.</a:t>
            </a:r>
            <a:endParaRPr lang="lv-LV" sz="2000" dirty="0"/>
          </a:p>
        </p:txBody>
      </p:sp>
      <p:pic>
        <p:nvPicPr>
          <p:cNvPr id="2053" name="Picture 5"/>
          <p:cNvPicPr>
            <a:picLocks noChangeAspect="1" noChangeArrowheads="1"/>
          </p:cNvPicPr>
          <p:nvPr/>
        </p:nvPicPr>
        <p:blipFill>
          <a:blip r:embed="rId3" cstate="print"/>
          <a:srcRect/>
          <a:stretch>
            <a:fillRect/>
          </a:stretch>
        </p:blipFill>
        <p:spPr bwMode="auto">
          <a:xfrm>
            <a:off x="971600" y="908720"/>
            <a:ext cx="7056784" cy="5651961"/>
          </a:xfrm>
          <a:prstGeom prst="rect">
            <a:avLst/>
          </a:prstGeom>
          <a:ln>
            <a:noFill/>
          </a:ln>
          <a:effectLst>
            <a:softEdge rad="112500"/>
          </a:effectLst>
        </p:spPr>
      </p:pic>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764704"/>
            <a:ext cx="9467850" cy="1052513"/>
          </a:xfrm>
        </p:spPr>
        <p:txBody>
          <a:bodyPr/>
          <a:lstStyle/>
          <a:p>
            <a:pPr algn="just" eaLnBrk="1" hangingPunct="1">
              <a:lnSpc>
                <a:spcPct val="80000"/>
              </a:lnSpc>
              <a:buFontTx/>
              <a:buNone/>
            </a:pPr>
            <a:r>
              <a:rPr lang="lv-LV" sz="2000" i="1" dirty="0" smtClean="0"/>
              <a:t>     </a:t>
            </a:r>
            <a:r>
              <a:rPr lang="lv-LV" sz="2800" i="1" dirty="0" smtClean="0"/>
              <a:t>5 Viņa māte saka sulaiņiem: "Ko Viņš jums teiks, to dariet</a:t>
            </a:r>
            <a:r>
              <a:rPr lang="lv-LV" sz="2800" i="1" dirty="0" smtClean="0"/>
              <a:t>!"</a:t>
            </a:r>
            <a:endParaRPr lang="lv-LV" sz="2600" dirty="0" smtClean="0"/>
          </a:p>
        </p:txBody>
      </p:sp>
      <p:sp>
        <p:nvSpPr>
          <p:cNvPr id="6" name="Rectangle 5"/>
          <p:cNvSpPr>
            <a:spLocks noChangeArrowheads="1"/>
          </p:cNvSpPr>
          <p:nvPr/>
        </p:nvSpPr>
        <p:spPr bwMode="auto">
          <a:xfrm>
            <a:off x="0" y="1556792"/>
            <a:ext cx="5220072" cy="4832092"/>
          </a:xfrm>
          <a:prstGeom prst="rect">
            <a:avLst/>
          </a:prstGeom>
          <a:noFill/>
          <a:ln w="9525">
            <a:noFill/>
            <a:miter lim="800000"/>
            <a:headEnd/>
            <a:tailEnd/>
          </a:ln>
        </p:spPr>
        <p:txBody>
          <a:bodyPr wrap="square">
            <a:spAutoFit/>
          </a:bodyPr>
          <a:lstStyle/>
          <a:p>
            <a:pPr>
              <a:buFontTx/>
              <a:buChar char="•"/>
            </a:pPr>
            <a:r>
              <a:rPr lang="lv-LV" sz="2800" dirty="0" smtClean="0"/>
              <a:t>“</a:t>
            </a:r>
            <a:r>
              <a:rPr lang="lv-LV" sz="2800" i="1" dirty="0" smtClean="0"/>
              <a:t>Ko Viņš teiks, to dariet</a:t>
            </a:r>
            <a:r>
              <a:rPr lang="lv-LV" sz="2800" dirty="0" smtClean="0"/>
              <a:t>” būtu jābūt visu kr</a:t>
            </a:r>
            <a:r>
              <a:rPr lang="lv-LV" sz="2800" b="1" dirty="0" smtClean="0"/>
              <a:t>istiešu ierastajiem vārdiem</a:t>
            </a:r>
            <a:r>
              <a:rPr lang="lv-LV" sz="2800" dirty="0" smtClean="0"/>
              <a:t>, kas </a:t>
            </a:r>
            <a:r>
              <a:rPr lang="lv-LV" sz="2800" b="1" dirty="0" smtClean="0"/>
              <a:t>satriec</a:t>
            </a:r>
            <a:r>
              <a:rPr lang="lv-LV" sz="2800" dirty="0" smtClean="0"/>
              <a:t> visas </a:t>
            </a:r>
            <a:r>
              <a:rPr lang="lv-LV" sz="2800" b="1" dirty="0" smtClean="0"/>
              <a:t>cilvēku mācības</a:t>
            </a:r>
            <a:r>
              <a:rPr lang="lv-LV" sz="2800" dirty="0" smtClean="0"/>
              <a:t>, visu, kas nenāk no </a:t>
            </a:r>
            <a:r>
              <a:rPr lang="lv-LV" sz="2800" b="1" dirty="0" smtClean="0"/>
              <a:t>Kristus vārda</a:t>
            </a:r>
            <a:r>
              <a:rPr lang="lv-LV" sz="2800" dirty="0" smtClean="0"/>
              <a:t>.</a:t>
            </a:r>
          </a:p>
          <a:p>
            <a:pPr>
              <a:buFontTx/>
              <a:buChar char="•"/>
            </a:pPr>
            <a:r>
              <a:rPr lang="lv-LV" sz="2800" dirty="0" smtClean="0"/>
              <a:t>Citiem vārdiem sakot: </a:t>
            </a:r>
            <a:r>
              <a:rPr lang="lv-LV" sz="2800" b="1" dirty="0" smtClean="0"/>
              <a:t>Nedariet</a:t>
            </a:r>
            <a:r>
              <a:rPr lang="lv-LV" sz="2800" dirty="0" smtClean="0"/>
              <a:t> neko citu, kas nav </a:t>
            </a:r>
            <a:r>
              <a:rPr lang="lv-LV" sz="2800" b="1" dirty="0" smtClean="0"/>
              <a:t>saskaņots ar Jēzu Kristu</a:t>
            </a:r>
            <a:r>
              <a:rPr lang="lv-LV" sz="2800" dirty="0" smtClean="0"/>
              <a:t>.</a:t>
            </a:r>
          </a:p>
          <a:p>
            <a:pPr>
              <a:buFontTx/>
              <a:buChar char="•"/>
            </a:pPr>
            <a:r>
              <a:rPr lang="lv-LV" sz="2800" dirty="0" smtClean="0"/>
              <a:t>Vai mēs visus </a:t>
            </a:r>
            <a:r>
              <a:rPr lang="lv-LV" sz="2800" b="1" dirty="0" smtClean="0"/>
              <a:t>darbus pārbaudām</a:t>
            </a:r>
            <a:r>
              <a:rPr lang="lv-LV" sz="2800" dirty="0" smtClean="0"/>
              <a:t> svēto rakstu gaismā? </a:t>
            </a:r>
            <a:endParaRPr lang="en-US" sz="2800" dirty="0"/>
          </a:p>
        </p:txBody>
      </p:sp>
      <p:sp>
        <p:nvSpPr>
          <p:cNvPr id="8" name="Rectangle 2"/>
          <p:cNvSpPr>
            <a:spLocks noGrp="1" noChangeArrowheads="1"/>
          </p:cNvSpPr>
          <p:nvPr>
            <p:ph type="title" idx="4294967295"/>
          </p:nvPr>
        </p:nvSpPr>
        <p:spPr>
          <a:xfrm>
            <a:off x="0" y="0"/>
            <a:ext cx="9143999" cy="850900"/>
          </a:xfrm>
        </p:spPr>
        <p:txBody>
          <a:bodyPr/>
          <a:lstStyle/>
          <a:p>
            <a:pPr eaLnBrk="1" hangingPunct="1"/>
            <a:r>
              <a:rPr lang="lv-LV" sz="4000" b="1" dirty="0" smtClean="0">
                <a:solidFill>
                  <a:schemeClr val="tx1"/>
                </a:solidFill>
              </a:rPr>
              <a:t>Darīt Jēzus vadībā</a:t>
            </a:r>
            <a:endParaRPr lang="lv-LV" sz="4000" b="1" dirty="0" smtClean="0">
              <a:solidFill>
                <a:schemeClr val="tx1"/>
              </a:solidFill>
            </a:endParaRPr>
          </a:p>
        </p:txBody>
      </p:sp>
      <p:sp>
        <p:nvSpPr>
          <p:cNvPr id="5122" name="AutoShape 2" descr="THE MARRIAGE FEAST AT CA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THE MARRIAGE FEAST AT CAN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125" name="Picture 5"/>
          <p:cNvPicPr>
            <a:picLocks noChangeAspect="1" noChangeArrowheads="1"/>
          </p:cNvPicPr>
          <p:nvPr/>
        </p:nvPicPr>
        <p:blipFill>
          <a:blip r:embed="rId2" cstate="print"/>
          <a:srcRect/>
          <a:stretch>
            <a:fillRect/>
          </a:stretch>
        </p:blipFill>
        <p:spPr bwMode="auto">
          <a:xfrm>
            <a:off x="5220072" y="1603445"/>
            <a:ext cx="3923928" cy="436606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4544" y="576287"/>
            <a:ext cx="9468544" cy="1052513"/>
          </a:xfrm>
        </p:spPr>
        <p:txBody>
          <a:bodyPr/>
          <a:lstStyle/>
          <a:p>
            <a:r>
              <a:rPr lang="lv-LV" sz="2600" i="1" dirty="0" smtClean="0"/>
              <a:t>9 </a:t>
            </a:r>
            <a:r>
              <a:rPr lang="lv-LV" sz="2600" i="1" dirty="0" smtClean="0"/>
              <a:t>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a:t>
            </a:r>
            <a:endParaRPr lang="en-US" sz="2600" dirty="0" smtClean="0"/>
          </a:p>
        </p:txBody>
      </p:sp>
      <p:sp>
        <p:nvSpPr>
          <p:cNvPr id="7" name="Rectangle 6"/>
          <p:cNvSpPr>
            <a:spLocks noChangeArrowheads="1"/>
          </p:cNvSpPr>
          <p:nvPr/>
        </p:nvSpPr>
        <p:spPr bwMode="auto">
          <a:xfrm>
            <a:off x="0" y="2924175"/>
            <a:ext cx="9144000" cy="954088"/>
          </a:xfrm>
          <a:prstGeom prst="rect">
            <a:avLst/>
          </a:prstGeom>
          <a:noFill/>
          <a:ln w="9525">
            <a:noFill/>
            <a:miter lim="800000"/>
            <a:headEnd/>
            <a:tailEnd/>
          </a:ln>
        </p:spPr>
        <p:txBody>
          <a:bodyPr>
            <a:spAutoFit/>
          </a:bodyPr>
          <a:lstStyle/>
          <a:p>
            <a:pPr>
              <a:buFontTx/>
              <a:buChar char="•"/>
            </a:pPr>
            <a:r>
              <a:rPr lang="lv-LV" sz="2800" b="1"/>
              <a:t>Nekas</a:t>
            </a:r>
            <a:r>
              <a:rPr lang="lv-LV" sz="2800"/>
              <a:t> </a:t>
            </a:r>
            <a:r>
              <a:rPr lang="lv-LV" sz="2800" b="1"/>
              <a:t>uz</a:t>
            </a:r>
            <a:r>
              <a:rPr lang="lv-LV" sz="2800"/>
              <a:t> šīs </a:t>
            </a:r>
            <a:r>
              <a:rPr lang="lv-LV" sz="2800" b="1"/>
              <a:t>pasaules</a:t>
            </a:r>
            <a:r>
              <a:rPr lang="lv-LV" sz="2800"/>
              <a:t> nav </a:t>
            </a:r>
            <a:r>
              <a:rPr lang="lv-LV" sz="2800" b="1"/>
              <a:t>salīdzināms</a:t>
            </a:r>
            <a:r>
              <a:rPr lang="lv-LV" sz="2800"/>
              <a:t> ar tiem </a:t>
            </a:r>
            <a:r>
              <a:rPr lang="lv-LV" sz="2800" b="1"/>
              <a:t>labumiem</a:t>
            </a:r>
            <a:r>
              <a:rPr lang="lv-LV" sz="2800"/>
              <a:t>, kas mūs </a:t>
            </a:r>
            <a:r>
              <a:rPr lang="lv-LV" sz="2800" b="1"/>
              <a:t>gaida</a:t>
            </a:r>
            <a:r>
              <a:rPr lang="lv-LV" sz="2800"/>
              <a:t> </a:t>
            </a:r>
            <a:r>
              <a:rPr lang="lv-LV" sz="2800" b="1"/>
              <a:t>nākamajā</a:t>
            </a:r>
            <a:r>
              <a:rPr lang="lv-LV" sz="2800"/>
              <a:t> </a:t>
            </a:r>
            <a:r>
              <a:rPr lang="lv-LV" sz="2800" b="1"/>
              <a:t>valstībā</a:t>
            </a:r>
            <a:r>
              <a:rPr lang="lv-LV" sz="2800"/>
              <a:t>. </a:t>
            </a:r>
            <a:endParaRPr lang="lv-LV" sz="2400"/>
          </a:p>
        </p:txBody>
      </p:sp>
      <p:pic>
        <p:nvPicPr>
          <p:cNvPr id="20482" name="Picture 2"/>
          <p:cNvPicPr>
            <a:picLocks noChangeAspect="1" noChangeArrowheads="1"/>
          </p:cNvPicPr>
          <p:nvPr/>
        </p:nvPicPr>
        <p:blipFill>
          <a:blip r:embed="rId2" cstate="print"/>
          <a:srcRect/>
          <a:stretch>
            <a:fillRect/>
          </a:stretch>
        </p:blipFill>
        <p:spPr bwMode="auto">
          <a:xfrm>
            <a:off x="971600" y="3717032"/>
            <a:ext cx="6696744" cy="3140968"/>
          </a:xfrm>
          <a:prstGeom prst="rect">
            <a:avLst/>
          </a:prstGeom>
          <a:ln>
            <a:noFill/>
          </a:ln>
          <a:effectLst>
            <a:softEdge rad="112500"/>
          </a:effectLst>
        </p:spPr>
      </p:pic>
      <p:sp>
        <p:nvSpPr>
          <p:cNvPr id="5"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Dieva svētība</a:t>
            </a:r>
            <a:endParaRPr lang="lv-LV"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0482"/>
                                        </p:tgtEl>
                                        <p:attrNameLst>
                                          <p:attrName>style.visibility</p:attrName>
                                        </p:attrNameLst>
                                      </p:cBhvr>
                                      <p:to>
                                        <p:strVal val="visible"/>
                                      </p:to>
                                    </p:set>
                                    <p:animEffect transition="in" filter="fade">
                                      <p:cBhvr>
                                        <p:cTn id="16" dur="2000"/>
                                        <p:tgtEl>
                                          <p:spTgt spid="20482"/>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Noslēgums</a:t>
            </a:r>
          </a:p>
        </p:txBody>
      </p:sp>
      <p:sp>
        <p:nvSpPr>
          <p:cNvPr id="7" name="Rectangle 6"/>
          <p:cNvSpPr>
            <a:spLocks noChangeArrowheads="1"/>
          </p:cNvSpPr>
          <p:nvPr/>
        </p:nvSpPr>
        <p:spPr bwMode="auto">
          <a:xfrm>
            <a:off x="0" y="692150"/>
            <a:ext cx="9144000" cy="2677656"/>
          </a:xfrm>
          <a:prstGeom prst="rect">
            <a:avLst/>
          </a:prstGeom>
          <a:noFill/>
          <a:ln w="9525">
            <a:noFill/>
            <a:miter lim="800000"/>
            <a:headEnd/>
            <a:tailEnd/>
          </a:ln>
        </p:spPr>
        <p:txBody>
          <a:bodyPr>
            <a:spAutoFit/>
          </a:bodyPr>
          <a:lstStyle/>
          <a:p>
            <a:pPr>
              <a:buFontTx/>
              <a:buChar char="•"/>
            </a:pPr>
            <a:r>
              <a:rPr lang="lv-LV" sz="2800" dirty="0"/>
              <a:t>Jēzus </a:t>
            </a:r>
            <a:r>
              <a:rPr lang="lv-LV" sz="2800" b="1" dirty="0"/>
              <a:t>nenorobežojas</a:t>
            </a:r>
            <a:r>
              <a:rPr lang="lv-LV" sz="2800" dirty="0"/>
              <a:t> no </a:t>
            </a:r>
            <a:r>
              <a:rPr lang="lv-LV" sz="2800" b="1" dirty="0"/>
              <a:t>pasaules</a:t>
            </a:r>
            <a:r>
              <a:rPr lang="lv-LV" sz="2800" dirty="0"/>
              <a:t>, bet </a:t>
            </a:r>
            <a:r>
              <a:rPr lang="lv-LV" sz="2800" b="1" dirty="0"/>
              <a:t>piedalās</a:t>
            </a:r>
            <a:r>
              <a:rPr lang="lv-LV" sz="2800" dirty="0"/>
              <a:t> visās </a:t>
            </a:r>
            <a:r>
              <a:rPr lang="lv-LV" sz="2800" b="1" dirty="0"/>
              <a:t>ikdienišķās</a:t>
            </a:r>
            <a:r>
              <a:rPr lang="lv-LV" sz="2800" dirty="0"/>
              <a:t> pasaules </a:t>
            </a:r>
            <a:r>
              <a:rPr lang="lv-LV" sz="2800" b="1" dirty="0"/>
              <a:t>lietās</a:t>
            </a:r>
            <a:r>
              <a:rPr lang="lv-LV" sz="2800" dirty="0"/>
              <a:t>. </a:t>
            </a:r>
          </a:p>
          <a:p>
            <a:pPr>
              <a:buFontTx/>
              <a:buChar char="•"/>
            </a:pPr>
            <a:r>
              <a:rPr lang="lv-LV" sz="2800" dirty="0"/>
              <a:t>Viņš </a:t>
            </a:r>
            <a:r>
              <a:rPr lang="lv-LV" sz="2800" b="1" dirty="0" smtClean="0"/>
              <a:t>par jaunu ceļ godā laulības kārtu </a:t>
            </a:r>
            <a:r>
              <a:rPr lang="lv-LV" sz="2800" dirty="0" smtClean="0"/>
              <a:t>un nes tai savu </a:t>
            </a:r>
            <a:r>
              <a:rPr lang="lv-LV" sz="2800" b="1" dirty="0" smtClean="0"/>
              <a:t>svētību</a:t>
            </a:r>
            <a:r>
              <a:rPr lang="lv-LV" sz="2800" dirty="0" smtClean="0"/>
              <a:t> un </a:t>
            </a:r>
            <a:r>
              <a:rPr lang="lv-LV" sz="2800" b="1" dirty="0" smtClean="0"/>
              <a:t>pagodinājumu</a:t>
            </a:r>
            <a:r>
              <a:rPr lang="lv-LV" sz="2800" dirty="0" smtClean="0"/>
              <a:t>.</a:t>
            </a:r>
            <a:endParaRPr lang="lv-LV" sz="2800" dirty="0"/>
          </a:p>
          <a:p>
            <a:pPr>
              <a:buFontTx/>
              <a:buChar char="•"/>
            </a:pPr>
            <a:r>
              <a:rPr lang="lv-LV" sz="2800" b="1" dirty="0" smtClean="0"/>
              <a:t>Laulība ir Dieva darbs</a:t>
            </a:r>
            <a:r>
              <a:rPr lang="lv-LV" sz="2800" dirty="0" smtClean="0"/>
              <a:t>, kas </a:t>
            </a:r>
            <a:r>
              <a:rPr lang="lv-LV" sz="2800" b="1" dirty="0" smtClean="0"/>
              <a:t>nes ilglaicīgu svētību</a:t>
            </a:r>
            <a:r>
              <a:rPr lang="lv-LV" sz="2800" dirty="0" smtClean="0"/>
              <a:t>. </a:t>
            </a:r>
            <a:r>
              <a:rPr lang="lv-LV" sz="2800" dirty="0"/>
              <a:t>Āmen</a:t>
            </a:r>
          </a:p>
        </p:txBody>
      </p:sp>
      <p:pic>
        <p:nvPicPr>
          <p:cNvPr id="7172" name="Picture 4"/>
          <p:cNvPicPr>
            <a:picLocks noChangeAspect="1" noChangeArrowheads="1"/>
          </p:cNvPicPr>
          <p:nvPr/>
        </p:nvPicPr>
        <p:blipFill>
          <a:blip r:embed="rId2" cstate="print"/>
          <a:srcRect/>
          <a:stretch>
            <a:fillRect/>
          </a:stretch>
        </p:blipFill>
        <p:spPr bwMode="auto">
          <a:xfrm>
            <a:off x="611560" y="3573016"/>
            <a:ext cx="7620000" cy="328498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7172"/>
                                        </p:tgtEl>
                                        <p:attrNameLst>
                                          <p:attrName>style.visibility</p:attrName>
                                        </p:attrNameLst>
                                      </p:cBhvr>
                                      <p:to>
                                        <p:strVal val="visible"/>
                                      </p:to>
                                    </p:set>
                                    <p:animEffect transition="in" filter="fade">
                                      <p:cBhvr>
                                        <p:cTn id="26"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288" y="-71438"/>
            <a:ext cx="8175625" cy="1071563"/>
          </a:xfrm>
        </p:spPr>
        <p:txBody>
          <a:bodyPr/>
          <a:lstStyle/>
          <a:p>
            <a:pPr eaLnBrk="1" hangingPunct="1"/>
            <a:r>
              <a:rPr lang="lv-LV" b="1" dirty="0" smtClean="0">
                <a:solidFill>
                  <a:schemeClr val="tx1"/>
                </a:solidFill>
              </a:rPr>
              <a:t>Jņ.2:1-11 Kāzas Kānā</a:t>
            </a:r>
          </a:p>
        </p:txBody>
      </p:sp>
      <p:pic>
        <p:nvPicPr>
          <p:cNvPr id="2051" name="Picture 3" descr="DOVE019"/>
          <p:cNvPicPr>
            <a:picLocks noChangeAspect="1" noChangeArrowheads="1"/>
          </p:cNvPicPr>
          <p:nvPr/>
        </p:nvPicPr>
        <p:blipFill>
          <a:blip r:embed="rId2" cstate="print"/>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524750" y="0"/>
            <a:ext cx="1619250" cy="400050"/>
          </a:xfrm>
          <a:prstGeom prst="rect">
            <a:avLst/>
          </a:prstGeom>
          <a:noFill/>
          <a:ln w="9525">
            <a:noFill/>
            <a:miter lim="800000"/>
            <a:headEnd/>
            <a:tailEnd/>
          </a:ln>
        </p:spPr>
        <p:txBody>
          <a:bodyPr>
            <a:spAutoFit/>
          </a:bodyPr>
          <a:lstStyle/>
          <a:p>
            <a:pPr>
              <a:spcBef>
                <a:spcPct val="50000"/>
              </a:spcBef>
            </a:pPr>
            <a:r>
              <a:rPr lang="lv-LV" sz="2000" smtClean="0"/>
              <a:t>16.jan.2022.</a:t>
            </a:r>
            <a:endParaRPr lang="lv-LV" sz="2000" dirty="0"/>
          </a:p>
        </p:txBody>
      </p:sp>
      <p:sp>
        <p:nvSpPr>
          <p:cNvPr id="2054" name="Text Box 6"/>
          <p:cNvSpPr txBox="1">
            <a:spLocks noChangeArrowheads="1"/>
          </p:cNvSpPr>
          <p:nvPr/>
        </p:nvSpPr>
        <p:spPr bwMode="auto">
          <a:xfrm>
            <a:off x="6286500" y="642938"/>
            <a:ext cx="2857500" cy="400050"/>
          </a:xfrm>
          <a:prstGeom prst="rect">
            <a:avLst/>
          </a:prstGeom>
          <a:noFill/>
          <a:ln w="9525">
            <a:noFill/>
            <a:miter lim="800000"/>
            <a:headEnd/>
            <a:tailEnd/>
          </a:ln>
        </p:spPr>
        <p:txBody>
          <a:bodyPr>
            <a:spAutoFit/>
          </a:bodyPr>
          <a:lstStyle/>
          <a:p>
            <a:pPr>
              <a:spcBef>
                <a:spcPct val="50000"/>
              </a:spcBef>
            </a:pPr>
            <a:r>
              <a:rPr lang="lv-LV" sz="2000"/>
              <a:t>Māc.Roberts Otomers</a:t>
            </a:r>
          </a:p>
        </p:txBody>
      </p:sp>
      <p:sp>
        <p:nvSpPr>
          <p:cNvPr id="7" name="Rectangle 6"/>
          <p:cNvSpPr/>
          <p:nvPr/>
        </p:nvSpPr>
        <p:spPr>
          <a:xfrm>
            <a:off x="0" y="927819"/>
            <a:ext cx="9144000" cy="6001643"/>
          </a:xfrm>
          <a:prstGeom prst="rect">
            <a:avLst/>
          </a:prstGeom>
        </p:spPr>
        <p:txBody>
          <a:bodyPr wrap="square">
            <a:spAutoFit/>
          </a:bodyPr>
          <a:lstStyle/>
          <a:p>
            <a:pPr algn="just"/>
            <a:r>
              <a:rPr lang="lv-LV" sz="2400" i="1" dirty="0" smtClean="0"/>
              <a:t>1 Trešajā dienā bija kāzas Kānā Galilejā, un Jēzus māte bija tur. 2 Bet arī Jēzus un Viņa mācekļi bija aicināti kāzās. 3 Kad nu pietrūka vīna, Jēzus māte saka Viņam: "Viņiem nav vīna." 4 Jēzus saka tai: Kas Man ar tevi, sieva? Mana stunda vēl nav nākusi</a:t>
            </a:r>
            <a:r>
              <a:rPr lang="lv-LV" sz="2400" dirty="0" smtClean="0"/>
              <a:t>. </a:t>
            </a:r>
            <a:r>
              <a:rPr lang="lv-LV" sz="2400" i="1" dirty="0" smtClean="0"/>
              <a:t>5 Viņa māte saka sulaiņiem: "Ko Viņš jums teiks, to dariet!" 6 Bet tur stāvēja seši akmens </a:t>
            </a:r>
            <a:r>
              <a:rPr lang="lv-LV" sz="2400" i="1" dirty="0" err="1" smtClean="0"/>
              <a:t>ūdenstrauki</a:t>
            </a:r>
            <a:r>
              <a:rPr lang="lv-LV" sz="2400" i="1" dirty="0" smtClean="0"/>
              <a:t> pēc jūdu šķīstīšanās paražas, un katrā no tiem sagāja divi līdz trīs mēri. 7 Jēzus saka viņiem: "Piepildiet traukus ar ūdeni!" Un tie tos piepildīja līdz malai. 8 Tad Viņš saka tiem: "Tagad smeliet un nesiet galda uzraugam!" Un tie to aiznesa. 9 Kad nu galda uzraugs bija nobaudījis ūdeni, kas bija kļuvis par vīnu, nezinādams, no kurienes tas ir, kamēr sulaiņi, kas ūdeni bija smēluši, to zināja,- tad galda uzraugs aicina līgavaini 10 un viņam saka: "Ikviens cilvēks papriekš ceļ priekšā labo vīnu, un, kad viesi ieskurbuši, mazāk vērtīgo, bet tu labo vīnu esi pataupījis līdz šim.“11 Šī ir pirmā zīme, ko Jēzus darīja Kānā Galilejā, atklādams Savu godību, un Viņa mācekļi sāka Viņam ticēt.</a:t>
            </a:r>
            <a:endParaRPr lang="lv-LV"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691728"/>
            <a:ext cx="9467850" cy="1081088"/>
          </a:xfrm>
        </p:spPr>
        <p:txBody>
          <a:bodyPr/>
          <a:lstStyle/>
          <a:p>
            <a:pPr algn="just">
              <a:lnSpc>
                <a:spcPct val="90000"/>
              </a:lnSpc>
              <a:buFontTx/>
              <a:buNone/>
            </a:pPr>
            <a:r>
              <a:rPr lang="lv-LV" i="1" dirty="0" smtClean="0"/>
              <a:t>	</a:t>
            </a:r>
            <a:r>
              <a:rPr lang="lv-LV" sz="2800" i="1" dirty="0" smtClean="0"/>
              <a:t> 1 Trešajā dienā bija kāzas Kānā Galilejā, un Jēzus māte bija tur. 2 Bet arī Jēzus un Viņa mācekļi bija aicināti kāzās.</a:t>
            </a:r>
            <a:endParaRPr lang="en-US" sz="2600" i="1" dirty="0" smtClean="0"/>
          </a:p>
        </p:txBody>
      </p:sp>
      <p:sp>
        <p:nvSpPr>
          <p:cNvPr id="7" name="Rectangle 6"/>
          <p:cNvSpPr>
            <a:spLocks noChangeArrowheads="1"/>
          </p:cNvSpPr>
          <p:nvPr/>
        </p:nvSpPr>
        <p:spPr bwMode="auto">
          <a:xfrm>
            <a:off x="-36512" y="1910759"/>
            <a:ext cx="9433048" cy="1384995"/>
          </a:xfrm>
          <a:prstGeom prst="rect">
            <a:avLst/>
          </a:prstGeom>
          <a:noFill/>
          <a:ln w="9525">
            <a:noFill/>
            <a:miter lim="800000"/>
            <a:headEnd/>
            <a:tailEnd/>
          </a:ln>
        </p:spPr>
        <p:txBody>
          <a:bodyPr wrap="square">
            <a:spAutoFit/>
          </a:bodyPr>
          <a:lstStyle/>
          <a:p>
            <a:pPr>
              <a:buFontTx/>
              <a:buChar char="•"/>
            </a:pPr>
            <a:r>
              <a:rPr lang="lv-LV" sz="2800" b="1" dirty="0" smtClean="0"/>
              <a:t>Laulības kārta </a:t>
            </a:r>
            <a:r>
              <a:rPr lang="lv-LV" sz="2800" dirty="0" smtClean="0"/>
              <a:t>brīnišķīgi </a:t>
            </a:r>
            <a:r>
              <a:rPr lang="lv-LV" sz="2800" b="1" dirty="0" smtClean="0"/>
              <a:t>pagodināta</a:t>
            </a:r>
            <a:r>
              <a:rPr lang="lv-LV" sz="2800" dirty="0" smtClean="0"/>
              <a:t> – pats </a:t>
            </a:r>
            <a:r>
              <a:rPr lang="lv-LV" sz="2800" b="1" dirty="0" smtClean="0"/>
              <a:t>Kristus</a:t>
            </a:r>
            <a:r>
              <a:rPr lang="lv-LV" sz="2800" dirty="0" smtClean="0"/>
              <a:t> </a:t>
            </a:r>
            <a:r>
              <a:rPr lang="lv-LV" sz="2800" dirty="0" smtClean="0"/>
              <a:t> kopā </a:t>
            </a:r>
            <a:r>
              <a:rPr lang="lv-LV" sz="2800" dirty="0" smtClean="0"/>
              <a:t>ar savu </a:t>
            </a:r>
            <a:r>
              <a:rPr lang="lv-LV" sz="2800" b="1" dirty="0" smtClean="0"/>
              <a:t>māti</a:t>
            </a:r>
            <a:r>
              <a:rPr lang="lv-LV" sz="2800" dirty="0" smtClean="0"/>
              <a:t> un </a:t>
            </a:r>
            <a:r>
              <a:rPr lang="lv-LV" sz="2800" b="1" dirty="0" smtClean="0"/>
              <a:t>mācekļiem</a:t>
            </a:r>
            <a:r>
              <a:rPr lang="lv-LV" sz="2800" dirty="0" smtClean="0"/>
              <a:t> dodas uz </a:t>
            </a:r>
            <a:r>
              <a:rPr lang="lv-LV" sz="2800" b="1" dirty="0" smtClean="0"/>
              <a:t>kāzām</a:t>
            </a:r>
            <a:r>
              <a:rPr lang="lv-LV" sz="2800" dirty="0" smtClean="0"/>
              <a:t>.</a:t>
            </a:r>
          </a:p>
          <a:p>
            <a:pPr>
              <a:buFontTx/>
              <a:buChar char="•"/>
            </a:pPr>
            <a:r>
              <a:rPr lang="lv-LV" sz="2700" dirty="0" smtClean="0"/>
              <a:t>Vēl viens </a:t>
            </a:r>
            <a:r>
              <a:rPr lang="lv-LV" sz="2700" b="1" dirty="0" smtClean="0"/>
              <a:t>pagodinājums</a:t>
            </a:r>
            <a:r>
              <a:rPr lang="lv-LV" sz="2700" dirty="0" smtClean="0"/>
              <a:t>, ka nabadzīgās kāzās dāvā </a:t>
            </a:r>
            <a:r>
              <a:rPr lang="lv-LV" sz="2700" b="1" dirty="0" smtClean="0"/>
              <a:t>vīnu</a:t>
            </a:r>
            <a:endParaRPr lang="lv-LV" sz="2700" b="1" dirty="0"/>
          </a:p>
        </p:txBody>
      </p:sp>
      <p:sp>
        <p:nvSpPr>
          <p:cNvPr id="5" name="Rectangle 2"/>
          <p:cNvSpPr>
            <a:spLocks noGrp="1" noChangeArrowheads="1"/>
          </p:cNvSpPr>
          <p:nvPr>
            <p:ph type="title"/>
          </p:nvPr>
        </p:nvSpPr>
        <p:spPr>
          <a:xfrm>
            <a:off x="395288" y="-171400"/>
            <a:ext cx="8175625" cy="1071563"/>
          </a:xfrm>
        </p:spPr>
        <p:txBody>
          <a:bodyPr/>
          <a:lstStyle/>
          <a:p>
            <a:pPr eaLnBrk="1" hangingPunct="1"/>
            <a:r>
              <a:rPr lang="lv-LV" b="1" dirty="0" smtClean="0">
                <a:solidFill>
                  <a:schemeClr val="tx1"/>
                </a:solidFill>
              </a:rPr>
              <a:t>Jēzus 1.brīnums kāzās </a:t>
            </a:r>
          </a:p>
        </p:txBody>
      </p:sp>
      <p:pic>
        <p:nvPicPr>
          <p:cNvPr id="6" name="Picture 4"/>
          <p:cNvPicPr>
            <a:picLocks noChangeAspect="1" noChangeArrowheads="1"/>
          </p:cNvPicPr>
          <p:nvPr/>
        </p:nvPicPr>
        <p:blipFill>
          <a:blip r:embed="rId2" cstate="print"/>
          <a:srcRect/>
          <a:stretch>
            <a:fillRect/>
          </a:stretch>
        </p:blipFill>
        <p:spPr bwMode="auto">
          <a:xfrm>
            <a:off x="611559" y="3356992"/>
            <a:ext cx="8121099" cy="350100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5174"/>
            <a:ext cx="9144000" cy="3095873"/>
          </a:xfrm>
        </p:spPr>
        <p:txBody>
          <a:bodyPr/>
          <a:lstStyle/>
          <a:p>
            <a:pPr marL="0" indent="0">
              <a:spcBef>
                <a:spcPts val="0"/>
              </a:spcBef>
              <a:buNone/>
            </a:pPr>
            <a:r>
              <a:rPr lang="lv-LV" sz="2800" i="1" dirty="0"/>
              <a:t>"Tādēļ </a:t>
            </a:r>
            <a:r>
              <a:rPr lang="lv-LV" sz="2800" i="1" dirty="0" smtClean="0"/>
              <a:t>vīrs atstās tēvu un māti un pieķersies savai sievai, un tie kļūs par vienu miesu.” </a:t>
            </a:r>
            <a:r>
              <a:rPr lang="lv-LV" sz="2800" i="1" dirty="0"/>
              <a:t>(1.Moz.1.24)</a:t>
            </a:r>
            <a:endParaRPr lang="lv-LV" sz="2800" i="1" dirty="0" smtClean="0"/>
          </a:p>
          <a:p>
            <a:pPr marL="0" indent="0">
              <a:spcBef>
                <a:spcPts val="0"/>
              </a:spcBef>
            </a:pPr>
            <a:r>
              <a:rPr lang="lv-LV" sz="2600" dirty="0" smtClean="0"/>
              <a:t>Jau pie radīšanas </a:t>
            </a:r>
            <a:r>
              <a:rPr lang="lv-LV" sz="2600" b="1" dirty="0" smtClean="0"/>
              <a:t>Dievs izveido </a:t>
            </a:r>
            <a:r>
              <a:rPr lang="lv-LV" sz="2600" dirty="0" smtClean="0"/>
              <a:t>šo </a:t>
            </a:r>
            <a:r>
              <a:rPr lang="lv-LV" sz="2600" b="1" dirty="0" smtClean="0"/>
              <a:t>svētīgo laulības kārtu</a:t>
            </a:r>
            <a:r>
              <a:rPr lang="lv-LV" sz="2600" dirty="0" smtClean="0"/>
              <a:t>.</a:t>
            </a:r>
          </a:p>
          <a:p>
            <a:pPr marL="0" indent="0">
              <a:spcBef>
                <a:spcPts val="0"/>
              </a:spcBef>
            </a:pPr>
            <a:r>
              <a:rPr lang="lv-LV" b="1" dirty="0" smtClean="0"/>
              <a:t>Laulība</a:t>
            </a:r>
            <a:r>
              <a:rPr lang="lv-LV" dirty="0" smtClean="0"/>
              <a:t> ir </a:t>
            </a:r>
            <a:r>
              <a:rPr lang="lv-LV" b="1" dirty="0" smtClean="0"/>
              <a:t>Dieva darbs</a:t>
            </a:r>
            <a:r>
              <a:rPr lang="lv-LV" dirty="0" smtClean="0"/>
              <a:t>! </a:t>
            </a:r>
            <a:endParaRPr lang="lv-LV" dirty="0" smtClean="0"/>
          </a:p>
          <a:p>
            <a:pPr marL="0" indent="0">
              <a:spcBef>
                <a:spcPts val="0"/>
              </a:spcBef>
            </a:pPr>
            <a:r>
              <a:rPr lang="lv-LV" sz="2600" dirty="0" smtClean="0"/>
              <a:t>Te </a:t>
            </a:r>
            <a:r>
              <a:rPr lang="lv-LV" sz="2600" dirty="0" smtClean="0"/>
              <a:t>tā </a:t>
            </a:r>
            <a:r>
              <a:rPr lang="lv-LV" sz="2600" b="1" dirty="0" smtClean="0"/>
              <a:t>par jaunu </a:t>
            </a:r>
            <a:r>
              <a:rPr lang="lv-LV" sz="2600" dirty="0" smtClean="0"/>
              <a:t>tiek </a:t>
            </a:r>
            <a:r>
              <a:rPr lang="lv-LV" sz="2600" b="1" dirty="0" smtClean="0"/>
              <a:t>celta godā</a:t>
            </a:r>
            <a:r>
              <a:rPr lang="lv-LV" sz="2600" dirty="0" smtClean="0"/>
              <a:t>! Kaut </a:t>
            </a:r>
            <a:r>
              <a:rPr lang="lv-LV" sz="2600" b="1" dirty="0" smtClean="0"/>
              <a:t>laulības kārta </a:t>
            </a:r>
            <a:r>
              <a:rPr lang="lv-LV" sz="2600" dirty="0" smtClean="0"/>
              <a:t>no daudziem cilvēkiem tiek </a:t>
            </a:r>
            <a:r>
              <a:rPr lang="lv-LV" sz="2600" b="1" dirty="0" smtClean="0"/>
              <a:t>nicināta</a:t>
            </a:r>
            <a:r>
              <a:rPr lang="lv-LV" sz="2600" dirty="0" smtClean="0"/>
              <a:t>, </a:t>
            </a:r>
            <a:r>
              <a:rPr lang="lv-LV" sz="2600" b="1" dirty="0" smtClean="0"/>
              <a:t>Dievam</a:t>
            </a:r>
            <a:r>
              <a:rPr lang="lv-LV" sz="2600" dirty="0" smtClean="0"/>
              <a:t> tā vēl joprojām ir mīļa.</a:t>
            </a:r>
          </a:p>
        </p:txBody>
      </p:sp>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Laulība</a:t>
            </a:r>
          </a:p>
        </p:txBody>
      </p:sp>
      <p:pic>
        <p:nvPicPr>
          <p:cNvPr id="5" name="Picture 8" descr="radi$ana"/>
          <p:cNvPicPr>
            <a:picLocks noChangeAspect="1" noChangeArrowheads="1"/>
          </p:cNvPicPr>
          <p:nvPr/>
        </p:nvPicPr>
        <p:blipFill>
          <a:blip r:embed="rId2" cstate="print"/>
          <a:srcRect/>
          <a:stretch>
            <a:fillRect/>
          </a:stretch>
        </p:blipFill>
        <p:spPr bwMode="auto">
          <a:xfrm>
            <a:off x="647824" y="3356992"/>
            <a:ext cx="4140200" cy="3501008"/>
          </a:xfrm>
          <a:prstGeom prst="rect">
            <a:avLst/>
          </a:prstGeom>
          <a:ln>
            <a:noFill/>
          </a:ln>
          <a:effectLst>
            <a:softEdge rad="112500"/>
          </a:effectLst>
        </p:spPr>
      </p:pic>
      <p:pic>
        <p:nvPicPr>
          <p:cNvPr id="4102" name="Picture 6" descr="http://t1.gstatic.com/images?q=tbn:ANd9GcS7GOelU1f2F80OIjEinMsjGeX2Mb9kiKhVCzgqVO6ikqXjpmp4"/>
          <p:cNvPicPr>
            <a:picLocks noChangeAspect="1" noChangeArrowheads="1"/>
          </p:cNvPicPr>
          <p:nvPr/>
        </p:nvPicPr>
        <p:blipFill>
          <a:blip r:embed="rId3" cstate="print"/>
          <a:srcRect/>
          <a:stretch>
            <a:fillRect/>
          </a:stretch>
        </p:blipFill>
        <p:spPr bwMode="auto">
          <a:xfrm>
            <a:off x="4857752" y="3356992"/>
            <a:ext cx="3890712" cy="3501008"/>
          </a:xfrm>
          <a:prstGeom prst="rect">
            <a:avLst/>
          </a:prstGeom>
          <a:ln>
            <a:noFill/>
          </a:ln>
          <a:effectLst>
            <a:softEdge rad="112500"/>
          </a:effectLst>
        </p:spPr>
      </p:pic>
      <p:pic>
        <p:nvPicPr>
          <p:cNvPr id="6" name="Picture 8"/>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spTree>
    <p:extLst>
      <p:ext uri="{BB962C8B-B14F-4D97-AF65-F5344CB8AC3E}">
        <p14:creationId xmlns:p14="http://schemas.microsoft.com/office/powerpoint/2010/main" xmlns="" val="2965162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0244">
                                            <p:txEl>
                                              <p:pRg st="1" end="1"/>
                                            </p:txEl>
                                          </p:spTgt>
                                        </p:tgtEl>
                                        <p:attrNameLst>
                                          <p:attrName>style.visibility</p:attrName>
                                        </p:attrNameLst>
                                      </p:cBhvr>
                                      <p:to>
                                        <p:strVal val="visible"/>
                                      </p:to>
                                    </p:set>
                                    <p:anim calcmode="lin" valueType="num">
                                      <p:cBhvr additive="base">
                                        <p:cTn id="20"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10244">
                                            <p:txEl>
                                              <p:pRg st="2" end="2"/>
                                            </p:txEl>
                                          </p:spTgt>
                                        </p:tgtEl>
                                        <p:attrNameLst>
                                          <p:attrName>style.visibility</p:attrName>
                                        </p:attrNameLst>
                                      </p:cBhvr>
                                      <p:to>
                                        <p:strVal val="visible"/>
                                      </p:to>
                                    </p:set>
                                    <p:anim calcmode="lin" valueType="num">
                                      <p:cBhvr additive="base">
                                        <p:cTn id="25" dur="500" fill="hold"/>
                                        <p:tgtEl>
                                          <p:spTgt spid="1024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24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0244">
                                            <p:txEl>
                                              <p:pRg st="3" end="3"/>
                                            </p:txEl>
                                          </p:spTgt>
                                        </p:tgtEl>
                                        <p:attrNameLst>
                                          <p:attrName>style.visibility</p:attrName>
                                        </p:attrNameLst>
                                      </p:cBhvr>
                                      <p:to>
                                        <p:strVal val="visible"/>
                                      </p:to>
                                    </p:set>
                                    <p:anim calcmode="lin" valueType="num">
                                      <p:cBhvr additive="base">
                                        <p:cTn id="30" dur="500" fill="hold"/>
                                        <p:tgtEl>
                                          <p:spTgt spid="1024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24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 presetClass="entr" presetSubtype="0" fill="hold" nodeType="afterEffect">
                                  <p:stCondLst>
                                    <p:cond delay="0"/>
                                  </p:stCondLst>
                                  <p:childTnLst>
                                    <p:set>
                                      <p:cBhvr>
                                        <p:cTn id="34" dur="1" fill="hold">
                                          <p:stCondLst>
                                            <p:cond delay="499"/>
                                          </p:stCondLst>
                                        </p:cTn>
                                        <p:tgtEl>
                                          <p:spTgt spid="5"/>
                                        </p:tgtEl>
                                        <p:attrNameLst>
                                          <p:attrName>style.visibility</p:attrName>
                                        </p:attrNameLst>
                                      </p:cBhvr>
                                      <p:to>
                                        <p:strVal val="visible"/>
                                      </p:to>
                                    </p:se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4102"/>
                                        </p:tgtEl>
                                        <p:attrNameLst>
                                          <p:attrName>style.visibility</p:attrName>
                                        </p:attrNameLst>
                                      </p:cBhvr>
                                      <p:to>
                                        <p:strVal val="visible"/>
                                      </p:to>
                                    </p:set>
                                    <p:animEffect transition="in" filter="fade">
                                      <p:cBhvr>
                                        <p:cTn id="38"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4139952" y="765175"/>
            <a:ext cx="5004048" cy="2378074"/>
          </a:xfrm>
        </p:spPr>
        <p:txBody>
          <a:bodyPr/>
          <a:lstStyle/>
          <a:p>
            <a:pPr marL="0" indent="0" algn="ctr">
              <a:spcBef>
                <a:spcPts val="0"/>
              </a:spcBef>
              <a:buNone/>
            </a:pPr>
            <a:r>
              <a:rPr lang="lv-LV" sz="3600" dirty="0" smtClean="0"/>
              <a:t>Laulība </a:t>
            </a:r>
            <a:r>
              <a:rPr lang="lv-LV" sz="3600" dirty="0" smtClean="0"/>
              <a:t>ir spēcīgs palīgs </a:t>
            </a:r>
            <a:r>
              <a:rPr lang="lv-LV" sz="3600" b="1" dirty="0" smtClean="0"/>
              <a:t>cīņā pret </a:t>
            </a:r>
            <a:r>
              <a:rPr lang="lv-LV" sz="3600" b="1" dirty="0" smtClean="0"/>
              <a:t>iekāri</a:t>
            </a:r>
            <a:r>
              <a:rPr lang="lv-LV" sz="3600" dirty="0" smtClean="0"/>
              <a:t>!</a:t>
            </a:r>
            <a:endParaRPr lang="lv-LV" sz="3600" dirty="0" smtClean="0"/>
          </a:p>
          <a:p>
            <a:pPr marL="0" indent="0" algn="r">
              <a:spcBef>
                <a:spcPts val="0"/>
              </a:spcBef>
              <a:buNone/>
            </a:pPr>
            <a:r>
              <a:rPr lang="lv-LV" sz="3600" dirty="0" smtClean="0"/>
              <a:t>“</a:t>
            </a:r>
            <a:r>
              <a:rPr lang="lv-LV" sz="3600" i="1" dirty="0" smtClean="0"/>
              <a:t>labāk doties laulībā, nekā kaist kārībā</a:t>
            </a:r>
            <a:r>
              <a:rPr lang="lv-LV" sz="3600" dirty="0" smtClean="0"/>
              <a:t>” </a:t>
            </a:r>
            <a:r>
              <a:rPr lang="lv-LV" sz="2800" dirty="0" smtClean="0"/>
              <a:t>(1.Kor.7:9)</a:t>
            </a:r>
            <a:endParaRPr lang="lv-LV" dirty="0" smtClean="0"/>
          </a:p>
        </p:txBody>
      </p:sp>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Laulība</a:t>
            </a:r>
          </a:p>
        </p:txBody>
      </p:sp>
      <p:pic>
        <p:nvPicPr>
          <p:cNvPr id="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0" y="2636912"/>
            <a:ext cx="4214810" cy="4248472"/>
          </a:xfrm>
          <a:prstGeom prst="rect">
            <a:avLst/>
          </a:prstGeom>
          <a:ln>
            <a:noFill/>
          </a:ln>
          <a:effectLst>
            <a:softEdge rad="112500"/>
          </a:effectLst>
        </p:spPr>
      </p:pic>
      <p:pic>
        <p:nvPicPr>
          <p:cNvPr id="8" name="Picture 5"/>
          <p:cNvPicPr>
            <a:picLocks noChangeAspect="1" noChangeArrowheads="1"/>
          </p:cNvPicPr>
          <p:nvPr/>
        </p:nvPicPr>
        <p:blipFill>
          <a:blip r:embed="rId4" cstate="print"/>
          <a:srcRect/>
          <a:stretch>
            <a:fillRect/>
          </a:stretch>
        </p:blipFill>
        <p:spPr bwMode="auto">
          <a:xfrm>
            <a:off x="4067944" y="3329608"/>
            <a:ext cx="5076056" cy="3528392"/>
          </a:xfrm>
          <a:prstGeom prst="rect">
            <a:avLst/>
          </a:prstGeom>
          <a:ln>
            <a:noFill/>
          </a:ln>
          <a:effectLst>
            <a:softEdge rad="112500"/>
          </a:effectLst>
        </p:spPr>
      </p:pic>
      <p:sp>
        <p:nvSpPr>
          <p:cNvPr id="9" name="Rectangle 3"/>
          <p:cNvSpPr txBox="1">
            <a:spLocks noChangeArrowheads="1"/>
          </p:cNvSpPr>
          <p:nvPr/>
        </p:nvSpPr>
        <p:spPr bwMode="auto">
          <a:xfrm>
            <a:off x="0" y="836712"/>
            <a:ext cx="3851920" cy="23780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ts val="0"/>
              </a:spcBef>
              <a:spcAft>
                <a:spcPct val="0"/>
              </a:spcAft>
              <a:buClrTx/>
              <a:buSzTx/>
              <a:buFontTx/>
              <a:buNone/>
              <a:tabLst/>
              <a:defRPr/>
            </a:pPr>
            <a:r>
              <a:rPr kumimoji="0" lang="lv-LV" sz="3600" b="0" i="0" u="none" strike="noStrike" kern="0" cap="none" spc="0" normalizeH="0" baseline="0" noProof="0" dirty="0" smtClean="0">
                <a:ln>
                  <a:noFill/>
                </a:ln>
                <a:solidFill>
                  <a:schemeClr val="tx1"/>
                </a:solidFill>
                <a:effectLst/>
                <a:uLnTx/>
                <a:uFillTx/>
                <a:latin typeface="+mn-lt"/>
                <a:ea typeface="+mn-ea"/>
                <a:cs typeface="+mn-cs"/>
              </a:rPr>
              <a:t>Laulība </a:t>
            </a:r>
            <a:r>
              <a:rPr kumimoji="0" lang="lv-LV" sz="3600" b="1" i="0" u="none" strike="noStrike" kern="0" cap="none" spc="0" normalizeH="0" baseline="0" noProof="0" dirty="0" smtClean="0">
                <a:ln>
                  <a:noFill/>
                </a:ln>
                <a:solidFill>
                  <a:schemeClr val="tx1"/>
                </a:solidFill>
                <a:effectLst/>
                <a:uLnTx/>
                <a:uFillTx/>
                <a:latin typeface="+mn-lt"/>
                <a:ea typeface="+mn-ea"/>
                <a:cs typeface="+mn-cs"/>
              </a:rPr>
              <a:t>spēcina attiecību ilglaicīgumu</a:t>
            </a:r>
            <a:r>
              <a:rPr kumimoji="0" lang="lv-LV" sz="3600" b="0" i="0" u="none" strike="noStrike" kern="0" cap="none" spc="0" normalizeH="0" baseline="0" noProof="0" dirty="0" smtClean="0">
                <a:ln>
                  <a:noFill/>
                </a:ln>
                <a:solidFill>
                  <a:schemeClr val="tx1"/>
                </a:solidFill>
                <a:effectLst/>
                <a:uLnTx/>
                <a:uFillTx/>
                <a:latin typeface="+mn-lt"/>
                <a:ea typeface="+mn-ea"/>
                <a:cs typeface="+mn-cs"/>
              </a:rPr>
              <a:t>!</a:t>
            </a:r>
          </a:p>
        </p:txBody>
      </p:sp>
    </p:spTree>
    <p:extLst>
      <p:ext uri="{BB962C8B-B14F-4D97-AF65-F5344CB8AC3E}">
        <p14:creationId xmlns:p14="http://schemas.microsoft.com/office/powerpoint/2010/main" xmlns="" val="811264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par>
                          <p:cTn id="21" fill="hold">
                            <p:stCondLst>
                              <p:cond delay="3000"/>
                            </p:stCondLst>
                            <p:childTnLst>
                              <p:par>
                                <p:cTn id="22" presetID="2" presetClass="entr" presetSubtype="4" fill="hold" grpId="0" nodeType="afterEffect">
                                  <p:stCondLst>
                                    <p:cond delay="0"/>
                                  </p:stCondLst>
                                  <p:childTnLst>
                                    <p:set>
                                      <p:cBhvr>
                                        <p:cTn id="23" dur="1" fill="hold">
                                          <p:stCondLst>
                                            <p:cond delay="0"/>
                                          </p:stCondLst>
                                        </p:cTn>
                                        <p:tgtEl>
                                          <p:spTgt spid="10244">
                                            <p:txEl>
                                              <p:pRg st="0" end="0"/>
                                            </p:txEl>
                                          </p:spTgt>
                                        </p:tgtEl>
                                        <p:attrNameLst>
                                          <p:attrName>style.visibility</p:attrName>
                                        </p:attrNameLst>
                                      </p:cBhvr>
                                      <p:to>
                                        <p:strVal val="visible"/>
                                      </p:to>
                                    </p:set>
                                    <p:anim calcmode="lin" valueType="num">
                                      <p:cBhvr additive="base">
                                        <p:cTn id="24"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grpId="0" nodeType="afterEffect">
                                  <p:stCondLst>
                                    <p:cond delay="0"/>
                                  </p:stCondLst>
                                  <p:childTnLst>
                                    <p:set>
                                      <p:cBhvr>
                                        <p:cTn id="28" dur="1" fill="hold">
                                          <p:stCondLst>
                                            <p:cond delay="0"/>
                                          </p:stCondLst>
                                        </p:cTn>
                                        <p:tgtEl>
                                          <p:spTgt spid="10244">
                                            <p:txEl>
                                              <p:pRg st="1" end="1"/>
                                            </p:txEl>
                                          </p:spTgt>
                                        </p:tgtEl>
                                        <p:attrNameLst>
                                          <p:attrName>style.visibility</p:attrName>
                                        </p:attrNameLst>
                                      </p:cBhvr>
                                      <p:to>
                                        <p:strVal val="visible"/>
                                      </p:to>
                                    </p:set>
                                    <p:anim calcmode="lin" valueType="num">
                                      <p:cBhvr additive="base">
                                        <p:cTn id="29" dur="500" fill="hold"/>
                                        <p:tgtEl>
                                          <p:spTgt spid="10244">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0244">
                                            <p:txEl>
                                              <p:pRg st="1" end="1"/>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10"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4" grpId="0" autoUpdateAnimBg="0"/>
      <p:bldP spid="9"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Laulībai vajag ticību</a:t>
            </a:r>
          </a:p>
        </p:txBody>
      </p:sp>
      <p:pic>
        <p:nvPicPr>
          <p:cNvPr id="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pic>
        <p:nvPicPr>
          <p:cNvPr id="9" name="Picture 3"/>
          <p:cNvPicPr>
            <a:picLocks noChangeAspect="1" noChangeArrowheads="1"/>
          </p:cNvPicPr>
          <p:nvPr/>
        </p:nvPicPr>
        <p:blipFill>
          <a:blip r:embed="rId3" cstate="print"/>
          <a:srcRect/>
          <a:stretch>
            <a:fillRect/>
          </a:stretch>
        </p:blipFill>
        <p:spPr bwMode="auto">
          <a:xfrm>
            <a:off x="611560" y="4149080"/>
            <a:ext cx="4320480" cy="2708920"/>
          </a:xfrm>
          <a:prstGeom prst="rect">
            <a:avLst/>
          </a:prstGeom>
          <a:ln>
            <a:noFill/>
          </a:ln>
          <a:effectLst>
            <a:softEdge rad="112500"/>
          </a:effectLst>
        </p:spPr>
      </p:pic>
      <p:sp>
        <p:nvSpPr>
          <p:cNvPr id="10" name="Rectangle 4"/>
          <p:cNvSpPr txBox="1">
            <a:spLocks noChangeArrowheads="1"/>
          </p:cNvSpPr>
          <p:nvPr/>
        </p:nvSpPr>
        <p:spPr bwMode="auto">
          <a:xfrm>
            <a:off x="-270672" y="647898"/>
            <a:ext cx="9429750" cy="2205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a:buNone/>
            </a:pPr>
            <a:r>
              <a:rPr lang="lv-LV" i="1" kern="0" dirty="0" smtClean="0"/>
              <a:t>   </a:t>
            </a:r>
            <a:r>
              <a:rPr lang="lv-LV" sz="2800" i="1" kern="0" dirty="0" smtClean="0"/>
              <a:t>3 Kad nu pietrūka vīna...</a:t>
            </a:r>
            <a:r>
              <a:rPr lang="lv-LV" sz="2000" i="1" dirty="0"/>
              <a:t> </a:t>
            </a:r>
            <a:r>
              <a:rPr lang="lv-LV" sz="2800" i="1" kern="0" dirty="0"/>
              <a:t>7 Jēzus saka viņiem: "Piepildiet traukus ar ūdeni!" Un tie tos piepildīja līdz malai.</a:t>
            </a:r>
          </a:p>
          <a:p>
            <a:pPr algn="just">
              <a:buFontTx/>
              <a:buNone/>
            </a:pPr>
            <a:endParaRPr lang="en-US" sz="2200" i="1" kern="0" dirty="0" smtClean="0"/>
          </a:p>
        </p:txBody>
      </p:sp>
      <p:sp>
        <p:nvSpPr>
          <p:cNvPr id="11" name="Rectangle 10"/>
          <p:cNvSpPr>
            <a:spLocks noChangeArrowheads="1"/>
          </p:cNvSpPr>
          <p:nvPr/>
        </p:nvSpPr>
        <p:spPr bwMode="auto">
          <a:xfrm>
            <a:off x="16411" y="1623061"/>
            <a:ext cx="9159600" cy="2677656"/>
          </a:xfrm>
          <a:prstGeom prst="rect">
            <a:avLst/>
          </a:prstGeom>
          <a:noFill/>
          <a:ln w="9525">
            <a:noFill/>
            <a:miter lim="800000"/>
            <a:headEnd/>
            <a:tailEnd/>
          </a:ln>
        </p:spPr>
        <p:txBody>
          <a:bodyPr wrap="square">
            <a:spAutoFit/>
          </a:bodyPr>
          <a:lstStyle/>
          <a:p>
            <a:pPr>
              <a:buFontTx/>
              <a:buChar char="•"/>
            </a:pPr>
            <a:r>
              <a:rPr lang="lv-LV" sz="2800" b="1" dirty="0" smtClean="0"/>
              <a:t>Bez </a:t>
            </a:r>
            <a:r>
              <a:rPr lang="lv-LV" sz="2800" dirty="0" smtClean="0"/>
              <a:t>nopietnas </a:t>
            </a:r>
            <a:r>
              <a:rPr lang="lv-LV" sz="2800" b="1" dirty="0" smtClean="0"/>
              <a:t>ticības Dievam</a:t>
            </a:r>
            <a:r>
              <a:rPr lang="lv-LV" sz="2800" dirty="0" smtClean="0"/>
              <a:t>, </a:t>
            </a:r>
            <a:r>
              <a:rPr lang="lv-LV" sz="2800" b="1" dirty="0" smtClean="0"/>
              <a:t>laulība</a:t>
            </a:r>
            <a:r>
              <a:rPr lang="lv-LV" sz="2800" dirty="0" smtClean="0"/>
              <a:t> ir </a:t>
            </a:r>
            <a:r>
              <a:rPr lang="lv-LV" sz="2800" b="1" dirty="0" smtClean="0"/>
              <a:t>grūta</a:t>
            </a:r>
            <a:r>
              <a:rPr lang="lv-LV" sz="2800" dirty="0" smtClean="0"/>
              <a:t>!</a:t>
            </a:r>
            <a:endParaRPr lang="lv-LV" sz="2800" dirty="0" smtClean="0"/>
          </a:p>
          <a:p>
            <a:pPr>
              <a:buFontTx/>
              <a:buChar char="•"/>
            </a:pPr>
            <a:r>
              <a:rPr lang="lv-LV" sz="2800" b="1" dirty="0" smtClean="0"/>
              <a:t>Laulībai vajag </a:t>
            </a:r>
            <a:r>
              <a:rPr lang="lv-LV" sz="2800" b="1" dirty="0" smtClean="0"/>
              <a:t>ticību</a:t>
            </a:r>
            <a:r>
              <a:rPr lang="lv-LV" sz="2800" dirty="0" smtClean="0"/>
              <a:t>! </a:t>
            </a:r>
            <a:r>
              <a:rPr lang="lv-LV" sz="2800" dirty="0" smtClean="0"/>
              <a:t>Ja </a:t>
            </a:r>
            <a:r>
              <a:rPr lang="lv-LV" sz="2800" dirty="0" smtClean="0"/>
              <a:t>laulībai </a:t>
            </a:r>
            <a:r>
              <a:rPr lang="lv-LV" sz="2800" dirty="0" smtClean="0"/>
              <a:t>kaut kas sāk </a:t>
            </a:r>
            <a:r>
              <a:rPr lang="lv-LV" sz="2800" b="1" dirty="0" smtClean="0"/>
              <a:t>pietrūkt</a:t>
            </a:r>
            <a:r>
              <a:rPr lang="lv-LV" sz="2800" dirty="0" smtClean="0"/>
              <a:t> (kā ūdens), ne vienmēr mums ir </a:t>
            </a:r>
            <a:r>
              <a:rPr lang="lv-LV" sz="2800" b="1" dirty="0" smtClean="0"/>
              <a:t>spēka pašiem tikt</a:t>
            </a:r>
            <a:r>
              <a:rPr lang="lv-LV" sz="2800" dirty="0" smtClean="0"/>
              <a:t> </a:t>
            </a:r>
            <a:r>
              <a:rPr lang="lv-LV" sz="2800" dirty="0" smtClean="0"/>
              <a:t>ar to </a:t>
            </a:r>
            <a:r>
              <a:rPr lang="lv-LV" sz="2800" b="1" dirty="0" smtClean="0"/>
              <a:t>galā</a:t>
            </a:r>
            <a:r>
              <a:rPr lang="lv-LV" sz="2800" dirty="0" smtClean="0"/>
              <a:t>, tad mums </a:t>
            </a:r>
            <a:r>
              <a:rPr lang="lv-LV" sz="2800" b="1" dirty="0" smtClean="0"/>
              <a:t>vajag Jēzus palīdzību</a:t>
            </a:r>
            <a:r>
              <a:rPr lang="lv-LV" sz="2800" dirty="0" smtClean="0"/>
              <a:t>.</a:t>
            </a:r>
          </a:p>
          <a:p>
            <a:pPr>
              <a:buFontTx/>
              <a:buChar char="•"/>
            </a:pPr>
            <a:r>
              <a:rPr lang="lv-LV" sz="2800" dirty="0" smtClean="0"/>
              <a:t>Tas ir </a:t>
            </a:r>
            <a:r>
              <a:rPr lang="lv-LV" sz="2800" b="1" dirty="0" smtClean="0"/>
              <a:t>Dieva vārds</a:t>
            </a:r>
            <a:r>
              <a:rPr lang="lv-LV" sz="2800" dirty="0" smtClean="0"/>
              <a:t>, kas pārvērtīs jūsu </a:t>
            </a:r>
            <a:r>
              <a:rPr lang="lv-LV" sz="2800" b="1" dirty="0" smtClean="0"/>
              <a:t>ūdeni vīnā </a:t>
            </a:r>
            <a:r>
              <a:rPr lang="lv-LV" sz="2800" dirty="0" smtClean="0">
                <a:sym typeface="Wingdings" pitchFamily="2" charset="2"/>
              </a:rPr>
              <a:t></a:t>
            </a:r>
            <a:r>
              <a:rPr lang="lv-LV" sz="2800" dirty="0" smtClean="0"/>
              <a:t> </a:t>
            </a:r>
            <a:r>
              <a:rPr lang="lv-LV" sz="2800" dirty="0" smtClean="0"/>
              <a:t>jūsu </a:t>
            </a:r>
            <a:r>
              <a:rPr lang="lv-LV" sz="2800" b="1" dirty="0" smtClean="0"/>
              <a:t>grūto laulības dzīvi priekā</a:t>
            </a:r>
            <a:r>
              <a:rPr lang="lv-LV" sz="2800" dirty="0" smtClean="0"/>
              <a:t>.</a:t>
            </a:r>
            <a:endParaRPr lang="lv-LV" sz="2800" dirty="0"/>
          </a:p>
        </p:txBody>
      </p:sp>
      <p:pic>
        <p:nvPicPr>
          <p:cNvPr id="7" name="Picture 5"/>
          <p:cNvPicPr>
            <a:picLocks noChangeAspect="1" noChangeArrowheads="1"/>
          </p:cNvPicPr>
          <p:nvPr/>
        </p:nvPicPr>
        <p:blipFill>
          <a:blip r:embed="rId4" cstate="print"/>
          <a:srcRect r="9728"/>
          <a:stretch>
            <a:fillRect/>
          </a:stretch>
        </p:blipFill>
        <p:spPr bwMode="auto">
          <a:xfrm>
            <a:off x="5868144" y="3789040"/>
            <a:ext cx="3107715" cy="3068960"/>
          </a:xfrm>
          <a:prstGeom prst="rect">
            <a:avLst/>
          </a:prstGeom>
          <a:ln>
            <a:noFill/>
          </a:ln>
          <a:effectLst>
            <a:softEdge rad="112500"/>
          </a:effectLst>
        </p:spPr>
      </p:pic>
    </p:spTree>
    <p:extLst>
      <p:ext uri="{BB962C8B-B14F-4D97-AF65-F5344CB8AC3E}">
        <p14:creationId xmlns:p14="http://schemas.microsoft.com/office/powerpoint/2010/main" xmlns="" val="16606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 calcmode="lin" valueType="num">
                                      <p:cBhvr additive="base">
                                        <p:cTn id="18"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11">
                                            <p:txEl>
                                              <p:pRg st="1" end="1"/>
                                            </p:txEl>
                                          </p:spTgt>
                                        </p:tgtEl>
                                        <p:attrNameLst>
                                          <p:attrName>style.visibility</p:attrName>
                                        </p:attrNameLst>
                                      </p:cBhvr>
                                      <p:to>
                                        <p:strVal val="visible"/>
                                      </p:to>
                                    </p:set>
                                    <p:anim calcmode="lin" valueType="num">
                                      <p:cBhvr additive="base">
                                        <p:cTn id="23"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 calcmode="lin" valueType="num">
                                      <p:cBhvr additive="base">
                                        <p:cTn id="28"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11">
                                            <p:txEl>
                                              <p:pRg st="2" end="2"/>
                                            </p:txEl>
                                          </p:spTgt>
                                        </p:tgtEl>
                                        <p:attrNameLst>
                                          <p:attrName>style.visibility</p:attrName>
                                        </p:attrNameLst>
                                      </p:cBhvr>
                                      <p:to>
                                        <p:strVal val="visible"/>
                                      </p:to>
                                    </p:set>
                                    <p:anim calcmode="lin" valueType="num">
                                      <p:cBhvr additive="base">
                                        <p:cTn id="3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Kādām jābūt kāzām?</a:t>
            </a:r>
          </a:p>
        </p:txBody>
      </p:sp>
      <p:pic>
        <p:nvPicPr>
          <p:cNvPr id="6"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358082" y="-214338"/>
            <a:ext cx="1946275" cy="1300163"/>
          </a:xfrm>
          <a:prstGeom prst="rect">
            <a:avLst/>
          </a:prstGeom>
          <a:noFill/>
          <a:ln w="9525">
            <a:noFill/>
            <a:miter lim="800000"/>
            <a:headEnd/>
            <a:tailEnd/>
          </a:ln>
        </p:spPr>
      </p:pic>
      <p:sp>
        <p:nvSpPr>
          <p:cNvPr id="11" name="Rectangle 10"/>
          <p:cNvSpPr>
            <a:spLocks noChangeArrowheads="1"/>
          </p:cNvSpPr>
          <p:nvPr/>
        </p:nvSpPr>
        <p:spPr bwMode="auto">
          <a:xfrm>
            <a:off x="0" y="752505"/>
            <a:ext cx="9159600" cy="3108543"/>
          </a:xfrm>
          <a:prstGeom prst="rect">
            <a:avLst/>
          </a:prstGeom>
          <a:noFill/>
          <a:ln w="9525">
            <a:noFill/>
            <a:miter lim="800000"/>
            <a:headEnd/>
            <a:tailEnd/>
          </a:ln>
        </p:spPr>
        <p:txBody>
          <a:bodyPr wrap="square">
            <a:spAutoFit/>
          </a:bodyPr>
          <a:lstStyle/>
          <a:p>
            <a:pPr>
              <a:buFontTx/>
              <a:buChar char="•"/>
            </a:pPr>
            <a:r>
              <a:rPr lang="lv-LV" sz="2800" dirty="0" smtClean="0"/>
              <a:t>Ir kristieši, kas saka, ka nevajag taisīt balli kāzās.</a:t>
            </a:r>
          </a:p>
          <a:p>
            <a:pPr>
              <a:buFontTx/>
              <a:buChar char="•"/>
            </a:pPr>
            <a:r>
              <a:rPr lang="lv-LV" sz="2800" dirty="0" smtClean="0"/>
              <a:t>Šeit </a:t>
            </a:r>
            <a:r>
              <a:rPr lang="lv-LV" sz="2800" b="1" dirty="0" smtClean="0"/>
              <a:t>Jēzus nav pret kāzu ballēm</a:t>
            </a:r>
            <a:r>
              <a:rPr lang="lv-LV" sz="2800" dirty="0" smtClean="0"/>
              <a:t>.</a:t>
            </a:r>
            <a:endParaRPr lang="lv-LV" sz="2800" dirty="0" smtClean="0"/>
          </a:p>
          <a:p>
            <a:pPr>
              <a:buFontTx/>
              <a:buChar char="•"/>
            </a:pPr>
            <a:r>
              <a:rPr lang="lv-LV" sz="2800" dirty="0" smtClean="0"/>
              <a:t>Luters: </a:t>
            </a:r>
            <a:r>
              <a:rPr lang="lv-LV" sz="2800" b="1" dirty="0" smtClean="0"/>
              <a:t>Kāzu </a:t>
            </a:r>
            <a:r>
              <a:rPr lang="lv-LV" sz="2800" b="1" dirty="0" smtClean="0"/>
              <a:t>pārim </a:t>
            </a:r>
            <a:r>
              <a:rPr lang="lv-LV" sz="2800" dirty="0" smtClean="0"/>
              <a:t>ir jātērpjas </a:t>
            </a:r>
            <a:r>
              <a:rPr lang="lv-LV" sz="2800" b="1" dirty="0" smtClean="0"/>
              <a:t>kāzu rotās</a:t>
            </a:r>
            <a:r>
              <a:rPr lang="lv-LV" sz="2800" dirty="0" smtClean="0"/>
              <a:t>, </a:t>
            </a:r>
            <a:r>
              <a:rPr lang="lv-LV" sz="2800" b="1" dirty="0" smtClean="0"/>
              <a:t>jāēd</a:t>
            </a:r>
            <a:r>
              <a:rPr lang="lv-LV" sz="2800" dirty="0" smtClean="0"/>
              <a:t> un </a:t>
            </a:r>
            <a:r>
              <a:rPr lang="lv-LV" sz="2800" b="1" dirty="0" smtClean="0"/>
              <a:t>jādzer</a:t>
            </a:r>
            <a:r>
              <a:rPr lang="lv-LV" sz="2800" dirty="0" smtClean="0"/>
              <a:t> un </a:t>
            </a:r>
            <a:r>
              <a:rPr lang="lv-LV" sz="2800" b="1" dirty="0" smtClean="0"/>
              <a:t>jābūt priecīgiem</a:t>
            </a:r>
            <a:r>
              <a:rPr lang="lv-LV" sz="2800" dirty="0" smtClean="0"/>
              <a:t>.</a:t>
            </a:r>
          </a:p>
          <a:p>
            <a:pPr>
              <a:buFontTx/>
              <a:buChar char="•"/>
            </a:pPr>
            <a:r>
              <a:rPr lang="lv-LV" sz="2800" b="1" dirty="0" smtClean="0"/>
              <a:t>Jēzus</a:t>
            </a:r>
            <a:r>
              <a:rPr lang="lv-LV" sz="2800" dirty="0" smtClean="0"/>
              <a:t> ir mierā ar to, ka ļaudis </a:t>
            </a:r>
            <a:r>
              <a:rPr lang="lv-LV" sz="2800" b="1" dirty="0" smtClean="0"/>
              <a:t>dzerot vīnu </a:t>
            </a:r>
            <a:r>
              <a:rPr lang="lv-LV" sz="2800" dirty="0" smtClean="0"/>
              <a:t>ir kļuvuši </a:t>
            </a:r>
            <a:r>
              <a:rPr lang="lv-LV" sz="2800" b="1" dirty="0" smtClean="0"/>
              <a:t>līksmi</a:t>
            </a:r>
            <a:r>
              <a:rPr lang="lv-LV" sz="2800" dirty="0" smtClean="0"/>
              <a:t>, bet viņš </a:t>
            </a:r>
            <a:r>
              <a:rPr lang="lv-LV" sz="2800" dirty="0" smtClean="0"/>
              <a:t>noteikti </a:t>
            </a:r>
            <a:r>
              <a:rPr lang="lv-LV" sz="2800" dirty="0" smtClean="0"/>
              <a:t>būtu pret </a:t>
            </a:r>
            <a:r>
              <a:rPr lang="lv-LV" sz="2800" b="1" dirty="0" smtClean="0"/>
              <a:t>rijību</a:t>
            </a:r>
            <a:r>
              <a:rPr lang="lv-LV" sz="2800" dirty="0" smtClean="0"/>
              <a:t> </a:t>
            </a:r>
            <a:r>
              <a:rPr lang="lv-LV" sz="2800" dirty="0" smtClean="0"/>
              <a:t>un </a:t>
            </a:r>
            <a:r>
              <a:rPr lang="lv-LV" sz="2800" b="1" dirty="0" err="1" smtClean="0"/>
              <a:t>plēgurošanu</a:t>
            </a:r>
            <a:r>
              <a:rPr lang="lv-LV" sz="2800" dirty="0" smtClean="0"/>
              <a:t>.</a:t>
            </a:r>
            <a:endParaRPr lang="lv-LV" sz="2800" dirty="0" smtClean="0"/>
          </a:p>
          <a:p>
            <a:pPr>
              <a:buFontTx/>
              <a:buChar char="•"/>
            </a:pPr>
            <a:r>
              <a:rPr lang="lv-LV" sz="2800" dirty="0" smtClean="0"/>
              <a:t>Vai ir </a:t>
            </a:r>
            <a:r>
              <a:rPr lang="lv-LV" sz="2800" b="1" dirty="0" smtClean="0"/>
              <a:t>grēks dejot</a:t>
            </a:r>
            <a:r>
              <a:rPr lang="lv-LV" sz="2800" dirty="0" smtClean="0"/>
              <a:t>? </a:t>
            </a:r>
            <a:r>
              <a:rPr lang="lv-LV" sz="2800" b="1" dirty="0" smtClean="0"/>
              <a:t>Nē</a:t>
            </a:r>
            <a:r>
              <a:rPr lang="lv-LV" sz="2800" dirty="0" smtClean="0"/>
              <a:t>. Tikai lai </a:t>
            </a:r>
            <a:r>
              <a:rPr lang="lv-LV" sz="2800" b="1" dirty="0" smtClean="0"/>
              <a:t>viss notiek tikumīgi</a:t>
            </a:r>
            <a:r>
              <a:rPr lang="lv-LV" sz="2800" dirty="0" smtClean="0"/>
              <a:t>.</a:t>
            </a:r>
            <a:endParaRPr lang="lv-LV" sz="2800" dirty="0"/>
          </a:p>
        </p:txBody>
      </p:sp>
      <p:pic>
        <p:nvPicPr>
          <p:cNvPr id="5" name="Picture 4"/>
          <p:cNvPicPr>
            <a:picLocks noChangeAspect="1" noChangeArrowheads="1"/>
          </p:cNvPicPr>
          <p:nvPr/>
        </p:nvPicPr>
        <p:blipFill>
          <a:blip r:embed="rId3" cstate="print"/>
          <a:srcRect/>
          <a:stretch>
            <a:fillRect/>
          </a:stretch>
        </p:blipFill>
        <p:spPr bwMode="auto">
          <a:xfrm>
            <a:off x="-1" y="4005064"/>
            <a:ext cx="5087993" cy="2852936"/>
          </a:xfrm>
          <a:prstGeom prst="rect">
            <a:avLst/>
          </a:prstGeom>
          <a:ln>
            <a:noFill/>
          </a:ln>
          <a:effectLst>
            <a:softEdge rad="112500"/>
          </a:effectLst>
        </p:spPr>
      </p:pic>
      <p:pic>
        <p:nvPicPr>
          <p:cNvPr id="7170" name="Picture 2" descr="Kāzu deja - rihteradejuskola.lv"/>
          <p:cNvPicPr>
            <a:picLocks noChangeAspect="1" noChangeArrowheads="1"/>
          </p:cNvPicPr>
          <p:nvPr/>
        </p:nvPicPr>
        <p:blipFill>
          <a:blip r:embed="rId4" cstate="print"/>
          <a:srcRect l="15308" r="9332"/>
          <a:stretch>
            <a:fillRect/>
          </a:stretch>
        </p:blipFill>
        <p:spPr bwMode="auto">
          <a:xfrm>
            <a:off x="5292080" y="3901553"/>
            <a:ext cx="3638705" cy="2956447"/>
          </a:xfrm>
          <a:prstGeom prst="rect">
            <a:avLst/>
          </a:prstGeom>
          <a:ln>
            <a:noFill/>
          </a:ln>
          <a:effectLst>
            <a:softEdge rad="112500"/>
          </a:effectLst>
        </p:spPr>
      </p:pic>
    </p:spTree>
    <p:extLst>
      <p:ext uri="{BB962C8B-B14F-4D97-AF65-F5344CB8AC3E}">
        <p14:creationId xmlns:p14="http://schemas.microsoft.com/office/powerpoint/2010/main" xmlns="" val="107766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anim calcmode="lin" valueType="num">
                                      <p:cBhvr additive="base">
                                        <p:cTn id="1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 calcmode="lin" valueType="num">
                                      <p:cBhvr additive="base">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 calcmode="lin" valueType="num">
                                      <p:cBhvr additive="base">
                                        <p:cTn id="25"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11">
                                            <p:txEl>
                                              <p:pRg st="3" end="3"/>
                                            </p:txEl>
                                          </p:spTgt>
                                        </p:tgtEl>
                                        <p:attrNameLst>
                                          <p:attrName>style.visibility</p:attrName>
                                        </p:attrNameLst>
                                      </p:cBhvr>
                                      <p:to>
                                        <p:strVal val="visible"/>
                                      </p:to>
                                    </p:set>
                                    <p:anim calcmode="lin" valueType="num">
                                      <p:cBhvr additive="base">
                                        <p:cTn id="30"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anim calcmode="lin" valueType="num">
                                      <p:cBhvr additive="base">
                                        <p:cTn id="35"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txEl>
                                              <p:pRg st="4" end="4"/>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2000"/>
                                        <p:tgtEl>
                                          <p:spTgt spid="5"/>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170"/>
                                        </p:tgtEl>
                                        <p:attrNameLst>
                                          <p:attrName>style.visibility</p:attrName>
                                        </p:attrNameLst>
                                      </p:cBhvr>
                                      <p:to>
                                        <p:strVal val="visible"/>
                                      </p:to>
                                    </p:set>
                                    <p:animEffect transition="in" filter="fade">
                                      <p:cBhvr>
                                        <p:cTn id="43"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2205038"/>
          </a:xfrm>
        </p:spPr>
        <p:txBody>
          <a:bodyPr/>
          <a:lstStyle/>
          <a:p>
            <a:pPr algn="just">
              <a:buFontTx/>
              <a:buNone/>
            </a:pPr>
            <a:r>
              <a:rPr lang="lv-LV" i="1" dirty="0" smtClean="0"/>
              <a:t>   3 Kad nu pietrūka vīna, Jēzus māte saka Viņam: "Viņiem nav vīna</a:t>
            </a:r>
            <a:r>
              <a:rPr lang="lv-LV" i="1" dirty="0" smtClean="0"/>
              <a:t>."</a:t>
            </a:r>
            <a:endParaRPr lang="en-US" sz="2200" i="1" dirty="0" smtClean="0"/>
          </a:p>
        </p:txBody>
      </p:sp>
      <p:sp>
        <p:nvSpPr>
          <p:cNvPr id="7" name="Rectangle 6"/>
          <p:cNvSpPr>
            <a:spLocks noChangeArrowheads="1"/>
          </p:cNvSpPr>
          <p:nvPr/>
        </p:nvSpPr>
        <p:spPr bwMode="auto">
          <a:xfrm>
            <a:off x="0" y="1628800"/>
            <a:ext cx="5652120" cy="5262979"/>
          </a:xfrm>
          <a:prstGeom prst="rect">
            <a:avLst/>
          </a:prstGeom>
          <a:noFill/>
          <a:ln w="9525">
            <a:noFill/>
            <a:miter lim="800000"/>
            <a:headEnd/>
            <a:tailEnd/>
          </a:ln>
        </p:spPr>
        <p:txBody>
          <a:bodyPr wrap="square">
            <a:spAutoFit/>
          </a:bodyPr>
          <a:lstStyle/>
          <a:p>
            <a:pPr>
              <a:buFontTx/>
              <a:buChar char="•"/>
            </a:pPr>
            <a:r>
              <a:rPr lang="lv-LV" sz="2800" b="1" dirty="0" smtClean="0"/>
              <a:t>Kristus ļauj piedzīvot trūkumu</a:t>
            </a:r>
            <a:r>
              <a:rPr lang="lv-LV" sz="2800" dirty="0" smtClean="0"/>
              <a:t>, tā ka vairs nav </a:t>
            </a:r>
            <a:r>
              <a:rPr lang="lv-LV" sz="2800" b="1" dirty="0" smtClean="0"/>
              <a:t>ne padoma, </a:t>
            </a:r>
            <a:r>
              <a:rPr lang="lv-LV" sz="2800" dirty="0" smtClean="0"/>
              <a:t>ne </a:t>
            </a:r>
            <a:r>
              <a:rPr lang="lv-LV" sz="2800" b="1" dirty="0" smtClean="0"/>
              <a:t>palīdzības</a:t>
            </a:r>
            <a:r>
              <a:rPr lang="lv-LV" sz="2800" dirty="0" smtClean="0"/>
              <a:t>, lai šādi tiek atklāta </a:t>
            </a:r>
            <a:r>
              <a:rPr lang="lv-LV" sz="2800" b="1" dirty="0" smtClean="0"/>
              <a:t>Dieva žēlastības daba</a:t>
            </a:r>
            <a:r>
              <a:rPr lang="lv-LV" sz="2800" dirty="0" smtClean="0"/>
              <a:t>.</a:t>
            </a:r>
          </a:p>
          <a:p>
            <a:pPr>
              <a:buFontTx/>
              <a:buChar char="•"/>
            </a:pPr>
            <a:r>
              <a:rPr lang="lv-LV" sz="2800" b="1" dirty="0" smtClean="0"/>
              <a:t>Dieva žēlastību </a:t>
            </a:r>
            <a:r>
              <a:rPr lang="lv-LV" sz="2800" dirty="0" smtClean="0"/>
              <a:t>nevar saņemt tas, kam </a:t>
            </a:r>
            <a:r>
              <a:rPr lang="lv-LV" sz="2800" b="1" dirty="0" smtClean="0"/>
              <a:t>visa ir diezgan </a:t>
            </a:r>
            <a:r>
              <a:rPr lang="lv-LV" sz="2800" dirty="0" smtClean="0"/>
              <a:t>un kurš vēl nekad </a:t>
            </a:r>
            <a:r>
              <a:rPr lang="lv-LV" sz="2800" b="1" dirty="0" smtClean="0"/>
              <a:t>nav sajutis trūkumu</a:t>
            </a:r>
            <a:r>
              <a:rPr lang="lv-LV" sz="2800" dirty="0" smtClean="0"/>
              <a:t>.</a:t>
            </a:r>
          </a:p>
          <a:p>
            <a:pPr>
              <a:buFontTx/>
              <a:buChar char="•"/>
            </a:pPr>
            <a:r>
              <a:rPr lang="lv-LV" sz="2800" dirty="0" smtClean="0"/>
              <a:t>Kad </a:t>
            </a:r>
            <a:r>
              <a:rPr lang="lv-LV" sz="2800" b="1" dirty="0" smtClean="0"/>
              <a:t>trūkums piedzīvots</a:t>
            </a:r>
            <a:r>
              <a:rPr lang="lv-LV" sz="2800" dirty="0" smtClean="0"/>
              <a:t>, Kristus </a:t>
            </a:r>
            <a:r>
              <a:rPr lang="lv-LV" sz="2800" b="1" dirty="0" smtClean="0"/>
              <a:t>tūliņ vēl nedod </a:t>
            </a:r>
            <a:r>
              <a:rPr lang="lv-LV" sz="2800" dirty="0" smtClean="0"/>
              <a:t>to, pēc kā tiecamies, bet </a:t>
            </a:r>
            <a:r>
              <a:rPr lang="lv-LV" sz="2800" b="1" dirty="0" smtClean="0"/>
              <a:t>vilcinās</a:t>
            </a:r>
            <a:r>
              <a:rPr lang="lv-LV" sz="2800" dirty="0" smtClean="0"/>
              <a:t>; Viņš </a:t>
            </a:r>
            <a:r>
              <a:rPr lang="lv-LV" sz="2800" b="1" dirty="0" smtClean="0"/>
              <a:t>pārbauda mūsu ticību </a:t>
            </a:r>
            <a:r>
              <a:rPr lang="lv-LV" sz="2800" dirty="0" smtClean="0"/>
              <a:t>un </a:t>
            </a:r>
            <a:r>
              <a:rPr lang="lv-LV" sz="2800" b="1" dirty="0" smtClean="0"/>
              <a:t>uzticību</a:t>
            </a:r>
            <a:r>
              <a:rPr lang="lv-LV" sz="2800" dirty="0" smtClean="0"/>
              <a:t>.</a:t>
            </a:r>
            <a:endParaRPr lang="lv-LV" sz="2800" dirty="0"/>
          </a:p>
        </p:txBody>
      </p:sp>
      <p:pic>
        <p:nvPicPr>
          <p:cNvPr id="5124" name="Picture 4"/>
          <p:cNvPicPr>
            <a:picLocks noChangeAspect="1" noChangeArrowheads="1"/>
          </p:cNvPicPr>
          <p:nvPr/>
        </p:nvPicPr>
        <p:blipFill>
          <a:blip r:embed="rId2" cstate="print"/>
          <a:srcRect b="3634"/>
          <a:stretch>
            <a:fillRect/>
          </a:stretch>
        </p:blipFill>
        <p:spPr bwMode="auto">
          <a:xfrm>
            <a:off x="5334000" y="2636912"/>
            <a:ext cx="3810000" cy="4221088"/>
          </a:xfrm>
          <a:prstGeom prst="rect">
            <a:avLst/>
          </a:prstGeom>
          <a:ln>
            <a:noFill/>
          </a:ln>
          <a:effectLst>
            <a:softEdge rad="112500"/>
          </a:effectLst>
        </p:spPr>
      </p:pic>
      <p:sp>
        <p:nvSpPr>
          <p:cNvPr id="5"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Dievs ļauj piedzīvot trūkumu</a:t>
            </a:r>
            <a:endParaRPr lang="lv-LV"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124"/>
                                        </p:tgtEl>
                                        <p:attrNameLst>
                                          <p:attrName>style.visibility</p:attrName>
                                        </p:attrNameLst>
                                      </p:cBhvr>
                                      <p:to>
                                        <p:strVal val="visible"/>
                                      </p:to>
                                    </p:set>
                                    <p:animEffect transition="in" filter="fade">
                                      <p:cBhvr>
                                        <p:cTn id="26" dur="2000"/>
                                        <p:tgtEl>
                                          <p:spTgt spid="5124"/>
                                        </p:tgtEl>
                                      </p:cBhvr>
                                    </p:animEffect>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2205038"/>
          </a:xfrm>
        </p:spPr>
        <p:txBody>
          <a:bodyPr/>
          <a:lstStyle/>
          <a:p>
            <a:pPr algn="just">
              <a:buFontTx/>
              <a:buNone/>
            </a:pPr>
            <a:r>
              <a:rPr lang="lv-LV" i="1" dirty="0" smtClean="0"/>
              <a:t> </a:t>
            </a:r>
            <a:r>
              <a:rPr lang="lv-LV" i="1" dirty="0" smtClean="0"/>
              <a:t>  </a:t>
            </a:r>
            <a:r>
              <a:rPr lang="lv-LV" i="1" dirty="0" smtClean="0"/>
              <a:t>4 </a:t>
            </a:r>
            <a:r>
              <a:rPr lang="lv-LV" i="1" dirty="0" smtClean="0"/>
              <a:t>Jēzus saka tai: Kas Man ar tevi, sieva? Mana stunda vēl nav nākusi</a:t>
            </a:r>
            <a:r>
              <a:rPr lang="lv-LV" dirty="0" smtClean="0"/>
              <a:t>.</a:t>
            </a:r>
            <a:endParaRPr lang="en-US" sz="2200" i="1" dirty="0" smtClean="0"/>
          </a:p>
        </p:txBody>
      </p:sp>
      <p:sp>
        <p:nvSpPr>
          <p:cNvPr id="7" name="Rectangle 6"/>
          <p:cNvSpPr>
            <a:spLocks noChangeArrowheads="1"/>
          </p:cNvSpPr>
          <p:nvPr/>
        </p:nvSpPr>
        <p:spPr bwMode="auto">
          <a:xfrm>
            <a:off x="0" y="1628800"/>
            <a:ext cx="9144000" cy="2246769"/>
          </a:xfrm>
          <a:prstGeom prst="rect">
            <a:avLst/>
          </a:prstGeom>
          <a:noFill/>
          <a:ln w="9525">
            <a:noFill/>
            <a:miter lim="800000"/>
            <a:headEnd/>
            <a:tailEnd/>
          </a:ln>
        </p:spPr>
        <p:txBody>
          <a:bodyPr wrap="square">
            <a:spAutoFit/>
          </a:bodyPr>
          <a:lstStyle/>
          <a:p>
            <a:pPr>
              <a:buFontTx/>
              <a:buChar char="•"/>
            </a:pPr>
            <a:r>
              <a:rPr lang="lv-LV" sz="2800" dirty="0" smtClean="0"/>
              <a:t>Mums </a:t>
            </a:r>
            <a:r>
              <a:rPr lang="lv-LV" sz="2800" b="1" dirty="0" smtClean="0"/>
              <a:t>jādod gods Dievam</a:t>
            </a:r>
            <a:r>
              <a:rPr lang="lv-LV" sz="2800" dirty="0" smtClean="0"/>
              <a:t>, pat ja brīžiem šķiet, ka </a:t>
            </a:r>
            <a:r>
              <a:rPr lang="lv-LV" sz="2800" b="1" dirty="0" smtClean="0"/>
              <a:t>Viņš izturas pavisam citādi </a:t>
            </a:r>
            <a:r>
              <a:rPr lang="lv-LV" sz="2800" dirty="0" smtClean="0"/>
              <a:t>un </a:t>
            </a:r>
            <a:r>
              <a:rPr lang="lv-LV" sz="2800" b="1" dirty="0" smtClean="0"/>
              <a:t>sajūtas saka ko citu</a:t>
            </a:r>
            <a:r>
              <a:rPr lang="lv-LV" sz="2800" dirty="0" smtClean="0"/>
              <a:t>.</a:t>
            </a:r>
          </a:p>
          <a:p>
            <a:pPr>
              <a:buFontTx/>
              <a:buChar char="•"/>
            </a:pPr>
            <a:r>
              <a:rPr lang="lv-LV" sz="2800" dirty="0" smtClean="0"/>
              <a:t>Luters: Jēzus grib, lai mūsu </a:t>
            </a:r>
            <a:r>
              <a:rPr lang="lv-LV" sz="2800" b="1" dirty="0" smtClean="0"/>
              <a:t>sajūtas tiek nonāvētas </a:t>
            </a:r>
            <a:r>
              <a:rPr lang="lv-LV" sz="2800" dirty="0" smtClean="0"/>
              <a:t>un </a:t>
            </a:r>
            <a:r>
              <a:rPr lang="lv-LV" sz="2800" b="1" dirty="0" smtClean="0"/>
              <a:t>vecais cilvēks iet bojā</a:t>
            </a:r>
            <a:r>
              <a:rPr lang="lv-LV" sz="2800" dirty="0" smtClean="0"/>
              <a:t>, lai </a:t>
            </a:r>
            <a:r>
              <a:rPr lang="lv-LV" sz="2800" b="1" dirty="0" smtClean="0"/>
              <a:t>mūsos paliktu </a:t>
            </a:r>
            <a:r>
              <a:rPr lang="lv-LV" sz="2800" dirty="0" smtClean="0"/>
              <a:t>tikai </a:t>
            </a:r>
            <a:r>
              <a:rPr lang="lv-LV" sz="2800" b="1" dirty="0" smtClean="0"/>
              <a:t>ticība</a:t>
            </a:r>
            <a:r>
              <a:rPr lang="lv-LV" sz="2800" dirty="0" smtClean="0"/>
              <a:t> </a:t>
            </a:r>
            <a:r>
              <a:rPr lang="lv-LV" sz="2800" b="1" dirty="0" smtClean="0"/>
              <a:t>Dieva labestībai </a:t>
            </a:r>
            <a:r>
              <a:rPr lang="lv-LV" sz="2800" dirty="0" smtClean="0"/>
              <a:t>un </a:t>
            </a:r>
            <a:r>
              <a:rPr lang="lv-LV" sz="2800" b="1" dirty="0" smtClean="0"/>
              <a:t>žēlastībai</a:t>
            </a:r>
            <a:r>
              <a:rPr lang="lv-LV" sz="2800" dirty="0" smtClean="0"/>
              <a:t>, kas </a:t>
            </a:r>
            <a:r>
              <a:rPr lang="lv-LV" sz="2800" b="1" dirty="0" smtClean="0"/>
              <a:t>brīva no sajūtām</a:t>
            </a:r>
            <a:r>
              <a:rPr lang="lv-LV" sz="2800" dirty="0" smtClean="0"/>
              <a:t>. </a:t>
            </a:r>
            <a:endParaRPr lang="lv-LV" sz="2800" dirty="0"/>
          </a:p>
        </p:txBody>
      </p:sp>
      <p:sp>
        <p:nvSpPr>
          <p:cNvPr id="5" name="Rectangle 2"/>
          <p:cNvSpPr>
            <a:spLocks noGrp="1" noChangeArrowheads="1"/>
          </p:cNvSpPr>
          <p:nvPr>
            <p:ph type="title" idx="4294967295"/>
          </p:nvPr>
        </p:nvSpPr>
        <p:spPr>
          <a:xfrm>
            <a:off x="0" y="0"/>
            <a:ext cx="9143999" cy="850900"/>
          </a:xfrm>
        </p:spPr>
        <p:txBody>
          <a:bodyPr/>
          <a:lstStyle/>
          <a:p>
            <a:pPr eaLnBrk="1" hangingPunct="1"/>
            <a:r>
              <a:rPr lang="lv-LV" sz="4000" b="1" dirty="0" smtClean="0">
                <a:solidFill>
                  <a:schemeClr val="tx1"/>
                </a:solidFill>
              </a:rPr>
              <a:t>Dievs ir labs neskatoties uz sajūtām</a:t>
            </a:r>
            <a:endParaRPr lang="lv-LV" sz="4000" b="1" dirty="0" smtClean="0">
              <a:solidFill>
                <a:schemeClr val="tx1"/>
              </a:solidFill>
            </a:endParaRPr>
          </a:p>
        </p:txBody>
      </p:sp>
      <p:pic>
        <p:nvPicPr>
          <p:cNvPr id="26626" name="Picture 2" descr="The Wedding Feast at Cana- (John 2:1-12) – A Christian Magazine for Young  People"/>
          <p:cNvPicPr>
            <a:picLocks noChangeAspect="1" noChangeArrowheads="1"/>
          </p:cNvPicPr>
          <p:nvPr/>
        </p:nvPicPr>
        <p:blipFill>
          <a:blip r:embed="rId2" cstate="print"/>
          <a:srcRect/>
          <a:stretch>
            <a:fillRect/>
          </a:stretch>
        </p:blipFill>
        <p:spPr bwMode="auto">
          <a:xfrm>
            <a:off x="2123728" y="3874661"/>
            <a:ext cx="5121399" cy="298333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2583</TotalTime>
  <Words>898</Words>
  <Application>Microsoft Office PowerPoint</Application>
  <PresentationFormat>On-screen Show (4:3)</PresentationFormat>
  <Paragraphs>53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Jņ.2:1-11 Kāzas Kānā</vt:lpstr>
      <vt:lpstr>Jņ.2:1-11 Kāzas Kānā</vt:lpstr>
      <vt:lpstr>Jēzus 1.brīnums kāzās </vt:lpstr>
      <vt:lpstr>Laulība</vt:lpstr>
      <vt:lpstr>Laulība</vt:lpstr>
      <vt:lpstr>Laulībai vajag ticību</vt:lpstr>
      <vt:lpstr>Kādām jābūt kāzām?</vt:lpstr>
      <vt:lpstr>Dievs ļauj piedzīvot trūkumu</vt:lpstr>
      <vt:lpstr>Dievs ir labs neskatoties uz sajūtām</vt:lpstr>
      <vt:lpstr>Darīt Jēzus vadībā</vt:lpstr>
      <vt:lpstr>Dieva svētība</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71</cp:revision>
  <dcterms:created xsi:type="dcterms:W3CDTF">2010-10-07T14:46:11Z</dcterms:created>
  <dcterms:modified xsi:type="dcterms:W3CDTF">2022-01-15T15:23:40Z</dcterms:modified>
</cp:coreProperties>
</file>