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91" r:id="rId3"/>
    <p:sldId id="281" r:id="rId4"/>
    <p:sldId id="294" r:id="rId5"/>
    <p:sldId id="290" r:id="rId6"/>
    <p:sldId id="283" r:id="rId7"/>
    <p:sldId id="296" r:id="rId8"/>
    <p:sldId id="288" r:id="rId9"/>
    <p:sldId id="292" r:id="rId10"/>
    <p:sldId id="297" r:id="rId11"/>
    <p:sldId id="301" r:id="rId12"/>
    <p:sldId id="299" r:id="rId13"/>
    <p:sldId id="284" r:id="rId14"/>
    <p:sldId id="300" r:id="rId15"/>
    <p:sldId id="298" r:id="rId16"/>
    <p:sldId id="285" r:id="rId17"/>
    <p:sldId id="261"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5" d="100"/>
          <a:sy n="75" d="100"/>
        </p:scale>
        <p:origin x="108" y="74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4305D395-42C1-4342-99FE-7B9ECAD3A62A}" type="datetimeFigureOut">
              <a:rPr lang="en-US"/>
              <a:pPr>
                <a:defRPr/>
              </a:pPr>
              <a:t>2/29/2024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0800001-D037-4E75-9829-430EBE78A83A}" type="slidenum">
              <a:rPr lang="en-US" altLang="lv-LV"/>
              <a:pPr/>
              <a:t>‹#›</a:t>
            </a:fld>
            <a:endParaRPr lang="en-US" alt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51275"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278" tIns="45139" rIns="90278" bIns="45139" anchor="b"/>
          <a:lstStyle>
            <a:lvl1pPr defTabSz="903288" eaLnBrk="0" hangingPunct="0">
              <a:defRPr>
                <a:solidFill>
                  <a:schemeClr val="tx1"/>
                </a:solidFill>
                <a:latin typeface="Arial" panose="020B0604020202020204" pitchFamily="34" charset="0"/>
              </a:defRPr>
            </a:lvl1pPr>
            <a:lvl2pPr marL="742950" indent="-285750" defTabSz="903288" eaLnBrk="0" hangingPunct="0">
              <a:defRPr>
                <a:solidFill>
                  <a:schemeClr val="tx1"/>
                </a:solidFill>
                <a:latin typeface="Arial" panose="020B0604020202020204" pitchFamily="34" charset="0"/>
              </a:defRPr>
            </a:lvl2pPr>
            <a:lvl3pPr marL="1143000" indent="-228600" defTabSz="903288" eaLnBrk="0" hangingPunct="0">
              <a:defRPr>
                <a:solidFill>
                  <a:schemeClr val="tx1"/>
                </a:solidFill>
                <a:latin typeface="Arial" panose="020B0604020202020204" pitchFamily="34" charset="0"/>
              </a:defRPr>
            </a:lvl3pPr>
            <a:lvl4pPr marL="1600200" indent="-228600" defTabSz="903288" eaLnBrk="0" hangingPunct="0">
              <a:defRPr>
                <a:solidFill>
                  <a:schemeClr val="tx1"/>
                </a:solidFill>
                <a:latin typeface="Arial" panose="020B0604020202020204" pitchFamily="34" charset="0"/>
              </a:defRPr>
            </a:lvl4pPr>
            <a:lvl5pPr marL="2057400" indent="-228600" defTabSz="903288" eaLnBrk="0" hangingPunct="0">
              <a:defRPr>
                <a:solidFill>
                  <a:schemeClr val="tx1"/>
                </a:solidFill>
                <a:latin typeface="Arial" panose="020B0604020202020204" pitchFamily="34" charset="0"/>
              </a:defRPr>
            </a:lvl5pPr>
            <a:lvl6pPr marL="2514600" indent="-228600" defTabSz="903288" eaLnBrk="0" fontAlgn="base" hangingPunct="0">
              <a:spcBef>
                <a:spcPct val="0"/>
              </a:spcBef>
              <a:spcAft>
                <a:spcPct val="0"/>
              </a:spcAft>
              <a:defRPr>
                <a:solidFill>
                  <a:schemeClr val="tx1"/>
                </a:solidFill>
                <a:latin typeface="Arial" panose="020B0604020202020204" pitchFamily="34" charset="0"/>
              </a:defRPr>
            </a:lvl6pPr>
            <a:lvl7pPr marL="2971800" indent="-228600" defTabSz="903288" eaLnBrk="0" fontAlgn="base" hangingPunct="0">
              <a:spcBef>
                <a:spcPct val="0"/>
              </a:spcBef>
              <a:spcAft>
                <a:spcPct val="0"/>
              </a:spcAft>
              <a:defRPr>
                <a:solidFill>
                  <a:schemeClr val="tx1"/>
                </a:solidFill>
                <a:latin typeface="Arial" panose="020B0604020202020204" pitchFamily="34" charset="0"/>
              </a:defRPr>
            </a:lvl7pPr>
            <a:lvl8pPr marL="3429000" indent="-228600" defTabSz="903288" eaLnBrk="0" fontAlgn="base" hangingPunct="0">
              <a:spcBef>
                <a:spcPct val="0"/>
              </a:spcBef>
              <a:spcAft>
                <a:spcPct val="0"/>
              </a:spcAft>
              <a:defRPr>
                <a:solidFill>
                  <a:schemeClr val="tx1"/>
                </a:solidFill>
                <a:latin typeface="Arial" panose="020B0604020202020204" pitchFamily="34" charset="0"/>
              </a:defRPr>
            </a:lvl8pPr>
            <a:lvl9pPr marL="3886200" indent="-228600" defTabSz="903288"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E433E3D8-3FB5-41A5-B7E7-E99685552414}" type="slidenum">
              <a:rPr lang="lv-LV" altLang="lv-LV" sz="1200"/>
              <a:pPr algn="r" eaLnBrk="1" hangingPunct="1"/>
              <a:t>10</a:t>
            </a:fld>
            <a:endParaRPr lang="lv-LV" altLang="lv-LV" sz="1200"/>
          </a:p>
        </p:txBody>
      </p:sp>
      <p:sp>
        <p:nvSpPr>
          <p:cNvPr id="21507" name="Rectangle 2"/>
          <p:cNvSpPr>
            <a:spLocks noRot="1" noChangeArrowheads="1" noTextEdit="1"/>
          </p:cNvSpPr>
          <p:nvPr>
            <p:ph type="sldImg"/>
          </p:nvPr>
        </p:nvSpPr>
        <p:spPr bwMode="auto">
          <a:xfrm>
            <a:off x="919163" y="746125"/>
            <a:ext cx="4959350"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677863" y="4714875"/>
            <a:ext cx="5441950" cy="4465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278" tIns="45139" rIns="90278" bIns="45139" numCol="1" anchor="t" anchorCtr="0" compatLnSpc="1">
            <a:prstTxWarp prst="textNoShape">
              <a:avLst/>
            </a:prstTxWarp>
          </a:bodyPr>
          <a:lstStyle/>
          <a:p>
            <a:pPr eaLnBrk="1" hangingPunct="1"/>
            <a:endParaRPr lang="en-US" alt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C33D1993-FE0F-494F-ACF7-BF5F2ACBF2CF}" type="slidenum">
              <a:rPr lang="lv-LV" altLang="lv-LV"/>
              <a:pPr/>
              <a:t>‹#›</a:t>
            </a:fld>
            <a:endParaRPr lang="lv-LV" altLang="lv-LV"/>
          </a:p>
        </p:txBody>
      </p:sp>
    </p:spTree>
    <p:extLst>
      <p:ext uri="{BB962C8B-B14F-4D97-AF65-F5344CB8AC3E}">
        <p14:creationId xmlns:p14="http://schemas.microsoft.com/office/powerpoint/2010/main" val="1345575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51CD5D86-35BC-46A8-AA31-0788C34D76BA}" type="slidenum">
              <a:rPr lang="lv-LV" altLang="lv-LV"/>
              <a:pPr/>
              <a:t>‹#›</a:t>
            </a:fld>
            <a:endParaRPr lang="lv-LV" altLang="lv-LV"/>
          </a:p>
        </p:txBody>
      </p:sp>
    </p:spTree>
    <p:extLst>
      <p:ext uri="{BB962C8B-B14F-4D97-AF65-F5344CB8AC3E}">
        <p14:creationId xmlns:p14="http://schemas.microsoft.com/office/powerpoint/2010/main" val="1766678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E1FFB48D-70E6-4E6B-A56C-7D4AABE02FFB}" type="slidenum">
              <a:rPr lang="lv-LV" altLang="lv-LV"/>
              <a:pPr/>
              <a:t>‹#›</a:t>
            </a:fld>
            <a:endParaRPr lang="lv-LV" altLang="lv-LV"/>
          </a:p>
        </p:txBody>
      </p:sp>
    </p:spTree>
    <p:extLst>
      <p:ext uri="{BB962C8B-B14F-4D97-AF65-F5344CB8AC3E}">
        <p14:creationId xmlns:p14="http://schemas.microsoft.com/office/powerpoint/2010/main" val="363221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9B6775D0-5547-422F-B817-92C111893398}" type="slidenum">
              <a:rPr lang="lv-LV" altLang="lv-LV"/>
              <a:pPr/>
              <a:t>‹#›</a:t>
            </a:fld>
            <a:endParaRPr lang="lv-LV" altLang="lv-LV"/>
          </a:p>
        </p:txBody>
      </p:sp>
    </p:spTree>
    <p:extLst>
      <p:ext uri="{BB962C8B-B14F-4D97-AF65-F5344CB8AC3E}">
        <p14:creationId xmlns:p14="http://schemas.microsoft.com/office/powerpoint/2010/main" val="287694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5BF2EBAD-E2FF-457E-9C1C-45535AAA8BED}" type="slidenum">
              <a:rPr lang="lv-LV" altLang="lv-LV"/>
              <a:pPr/>
              <a:t>‹#›</a:t>
            </a:fld>
            <a:endParaRPr lang="lv-LV" altLang="lv-LV"/>
          </a:p>
        </p:txBody>
      </p:sp>
    </p:spTree>
    <p:extLst>
      <p:ext uri="{BB962C8B-B14F-4D97-AF65-F5344CB8AC3E}">
        <p14:creationId xmlns:p14="http://schemas.microsoft.com/office/powerpoint/2010/main" val="272329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D52137E9-2520-4BF4-A367-0C310505BD58}" type="slidenum">
              <a:rPr lang="lv-LV" altLang="lv-LV"/>
              <a:pPr/>
              <a:t>‹#›</a:t>
            </a:fld>
            <a:endParaRPr lang="lv-LV" altLang="lv-LV"/>
          </a:p>
        </p:txBody>
      </p:sp>
    </p:spTree>
    <p:extLst>
      <p:ext uri="{BB962C8B-B14F-4D97-AF65-F5344CB8AC3E}">
        <p14:creationId xmlns:p14="http://schemas.microsoft.com/office/powerpoint/2010/main" val="3829278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fld id="{C5628C34-5ABA-4144-AFD4-D52BA6E4351C}" type="slidenum">
              <a:rPr lang="lv-LV" altLang="lv-LV"/>
              <a:pPr/>
              <a:t>‹#›</a:t>
            </a:fld>
            <a:endParaRPr lang="lv-LV" altLang="lv-LV"/>
          </a:p>
        </p:txBody>
      </p:sp>
    </p:spTree>
    <p:extLst>
      <p:ext uri="{BB962C8B-B14F-4D97-AF65-F5344CB8AC3E}">
        <p14:creationId xmlns:p14="http://schemas.microsoft.com/office/powerpoint/2010/main" val="2663054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fld id="{160921EC-E372-4806-AD57-DE8A4F96845E}" type="slidenum">
              <a:rPr lang="lv-LV" altLang="lv-LV"/>
              <a:pPr/>
              <a:t>‹#›</a:t>
            </a:fld>
            <a:endParaRPr lang="lv-LV" altLang="lv-LV"/>
          </a:p>
        </p:txBody>
      </p:sp>
    </p:spTree>
    <p:extLst>
      <p:ext uri="{BB962C8B-B14F-4D97-AF65-F5344CB8AC3E}">
        <p14:creationId xmlns:p14="http://schemas.microsoft.com/office/powerpoint/2010/main" val="1158770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fld id="{28223363-0397-44D2-BD8A-39CDC5F2FE9F}" type="slidenum">
              <a:rPr lang="lv-LV" altLang="lv-LV"/>
              <a:pPr/>
              <a:t>‹#›</a:t>
            </a:fld>
            <a:endParaRPr lang="lv-LV" altLang="lv-LV"/>
          </a:p>
        </p:txBody>
      </p:sp>
    </p:spTree>
    <p:extLst>
      <p:ext uri="{BB962C8B-B14F-4D97-AF65-F5344CB8AC3E}">
        <p14:creationId xmlns:p14="http://schemas.microsoft.com/office/powerpoint/2010/main" val="1953359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08DF3C9D-D89A-47F2-9643-5100423DD857}" type="slidenum">
              <a:rPr lang="lv-LV" altLang="lv-LV"/>
              <a:pPr/>
              <a:t>‹#›</a:t>
            </a:fld>
            <a:endParaRPr lang="lv-LV" altLang="lv-LV"/>
          </a:p>
        </p:txBody>
      </p:sp>
    </p:spTree>
    <p:extLst>
      <p:ext uri="{BB962C8B-B14F-4D97-AF65-F5344CB8AC3E}">
        <p14:creationId xmlns:p14="http://schemas.microsoft.com/office/powerpoint/2010/main" val="4025238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1057BC37-AD9C-4F73-8E11-7D3C8A2FA3DE}" type="slidenum">
              <a:rPr lang="lv-LV" altLang="lv-LV"/>
              <a:pPr/>
              <a:t>‹#›</a:t>
            </a:fld>
            <a:endParaRPr lang="lv-LV" altLang="lv-LV"/>
          </a:p>
        </p:txBody>
      </p:sp>
    </p:spTree>
    <p:extLst>
      <p:ext uri="{BB962C8B-B14F-4D97-AF65-F5344CB8AC3E}">
        <p14:creationId xmlns:p14="http://schemas.microsoft.com/office/powerpoint/2010/main" val="1327074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lv-LV" alt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lv-LV" altLang="lv-LV" smtClean="0"/>
              <a:t>Click to edit Master text styles</a:t>
            </a:r>
          </a:p>
          <a:p>
            <a:pPr lvl="1"/>
            <a:r>
              <a:rPr lang="lv-LV" altLang="lv-LV" smtClean="0"/>
              <a:t>Second level</a:t>
            </a:r>
          </a:p>
          <a:p>
            <a:pPr lvl="2"/>
            <a:r>
              <a:rPr lang="lv-LV" altLang="lv-LV" smtClean="0"/>
              <a:t>Third level</a:t>
            </a:r>
          </a:p>
          <a:p>
            <a:pPr lvl="3"/>
            <a:r>
              <a:rPr lang="lv-LV" altLang="lv-LV" smtClean="0"/>
              <a:t>Fourth level</a:t>
            </a:r>
          </a:p>
          <a:p>
            <a:pPr lvl="4"/>
            <a:r>
              <a:rPr lang="lv-LV" alt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432EF39-D708-43A1-911D-289D45671653}" type="slidenum">
              <a:rPr lang="lv-LV" altLang="lv-LV"/>
              <a:pPr/>
              <a:t>‹#›</a:t>
            </a:fld>
            <a:endParaRPr lang="lv-LV" alt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altLang="lv-LV" b="1" smtClean="0"/>
              <a:t>Lk.11:14-28 Jēzus un ļaunie gari</a:t>
            </a:r>
          </a:p>
        </p:txBody>
      </p:sp>
      <p:pic>
        <p:nvPicPr>
          <p:cNvPr id="2051" name="Picture 3" descr="DOVE0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38" y="73025"/>
            <a:ext cx="4857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6"/>
          <p:cNvSpPr txBox="1">
            <a:spLocks noChangeArrowheads="1"/>
          </p:cNvSpPr>
          <p:nvPr/>
        </p:nvSpPr>
        <p:spPr bwMode="auto">
          <a:xfrm>
            <a:off x="7429500" y="0"/>
            <a:ext cx="1714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lv-LV" altLang="lv-LV" sz="2000"/>
              <a:t>23.mar.2014.</a:t>
            </a:r>
          </a:p>
        </p:txBody>
      </p:sp>
      <p:sp>
        <p:nvSpPr>
          <p:cNvPr id="2053" name="Rectangle 3"/>
          <p:cNvSpPr>
            <a:spLocks noChangeArrowheads="1"/>
          </p:cNvSpPr>
          <p:nvPr/>
        </p:nvSpPr>
        <p:spPr bwMode="auto">
          <a:xfrm>
            <a:off x="5580063" y="765175"/>
            <a:ext cx="35639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lv-LV" altLang="lv-LV" sz="2000" b="1">
                <a:latin typeface="Verdana" panose="020B0604030504040204" pitchFamily="34" charset="0"/>
              </a:rPr>
              <a:t>māc. Roberts Otomers</a:t>
            </a:r>
          </a:p>
        </p:txBody>
      </p:sp>
      <p:sp>
        <p:nvSpPr>
          <p:cNvPr id="20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BBBDBE8-576A-4BE3-BA57-48E0EEE2B4C1}" type="slidenum">
              <a:rPr lang="lv-LV" altLang="lv-LV"/>
              <a:pPr eaLnBrk="1" hangingPunct="1"/>
              <a:t>1</a:t>
            </a:fld>
            <a:endParaRPr lang="lv-LV" altLang="lv-LV"/>
          </a:p>
        </p:txBody>
      </p:sp>
      <p:pic>
        <p:nvPicPr>
          <p:cNvPr id="7" name="Picture 6" descr="http://www.warrens.net/glareshine.gif"/>
          <p:cNvPicPr>
            <a:picLocks noChangeAspect="1" noChangeArrowheads="1" noCrop="1"/>
          </p:cNvPicPr>
          <p:nvPr/>
        </p:nvPicPr>
        <p:blipFill>
          <a:blip r:embed="rId3"/>
          <a:srcRect/>
          <a:stretch>
            <a:fillRect/>
          </a:stretch>
        </p:blipFill>
        <p:spPr bwMode="auto">
          <a:xfrm>
            <a:off x="428596" y="1142984"/>
            <a:ext cx="8358246" cy="5715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Slide Number Placeholder 6"/>
          <p:cNvSpPr txBox="1">
            <a:spLocks noGrp="1"/>
          </p:cNvSpPr>
          <p:nvPr/>
        </p:nvSpPr>
        <p:spPr bwMode="auto">
          <a:xfrm>
            <a:off x="6553200" y="6278563"/>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9A045B29-90C0-41CE-BAAF-914E144E4D2A}" type="slidenum">
              <a:rPr lang="en-US" altLang="lv-LV" sz="1200">
                <a:latin typeface="Tahoma" panose="020B0604030504040204" pitchFamily="34" charset="0"/>
              </a:rPr>
              <a:pPr algn="r" eaLnBrk="1" hangingPunct="1"/>
              <a:t>10</a:t>
            </a:fld>
            <a:endParaRPr lang="en-US" altLang="lv-LV" sz="1200">
              <a:latin typeface="Tahoma" panose="020B0604030504040204" pitchFamily="34" charset="0"/>
            </a:endParaRPr>
          </a:p>
        </p:txBody>
      </p:sp>
      <p:sp>
        <p:nvSpPr>
          <p:cNvPr id="54274" name="Rectangle 2"/>
          <p:cNvSpPr>
            <a:spLocks noGrp="1" noChangeArrowheads="1"/>
          </p:cNvSpPr>
          <p:nvPr>
            <p:ph type="title" idx="4294967295"/>
          </p:nvPr>
        </p:nvSpPr>
        <p:spPr>
          <a:xfrm>
            <a:off x="0" y="238125"/>
            <a:ext cx="9144000" cy="619125"/>
          </a:xfrm>
        </p:spPr>
        <p:txBody>
          <a:bodyPr/>
          <a:lstStyle/>
          <a:p>
            <a:pPr algn="l" eaLnBrk="1" hangingPunct="1">
              <a:lnSpc>
                <a:spcPct val="80000"/>
              </a:lnSpc>
            </a:pPr>
            <a:r>
              <a:rPr lang="lv-LV" altLang="lv-LV" sz="2400" b="1" smtClean="0">
                <a:solidFill>
                  <a:srgbClr val="FF0000"/>
                </a:solidFill>
              </a:rPr>
              <a:t>2. Bauslis: Tev nebūs Tā Kunga, sava Dieva, vārdu tukši  un</a:t>
            </a:r>
            <a:br>
              <a:rPr lang="lv-LV" altLang="lv-LV" sz="2400" b="1" smtClean="0">
                <a:solidFill>
                  <a:srgbClr val="FF0000"/>
                </a:solidFill>
              </a:rPr>
            </a:br>
            <a:r>
              <a:rPr lang="lv-LV" altLang="lv-LV" sz="2400" b="1" smtClean="0">
                <a:solidFill>
                  <a:srgbClr val="FF0000"/>
                </a:solidFill>
              </a:rPr>
              <a:t>necienīgi lietot, jo Tas Kungs to nepametīs nesodītu, kas Viņa vārdu tukši un necienīgi lieto.</a:t>
            </a:r>
            <a:r>
              <a:rPr lang="lv-LV" altLang="lv-LV" sz="2400" smtClean="0">
                <a:solidFill>
                  <a:srgbClr val="FF0000"/>
                </a:solidFill>
              </a:rPr>
              <a:t> </a:t>
            </a:r>
          </a:p>
        </p:txBody>
      </p:sp>
      <p:sp>
        <p:nvSpPr>
          <p:cNvPr id="54275" name="Rectangle 3"/>
          <p:cNvSpPr>
            <a:spLocks noGrp="1" noChangeArrowheads="1"/>
          </p:cNvSpPr>
          <p:nvPr>
            <p:ph type="body" sz="half" idx="4294967295"/>
          </p:nvPr>
        </p:nvSpPr>
        <p:spPr>
          <a:xfrm>
            <a:off x="0" y="928688"/>
            <a:ext cx="8892480" cy="2428304"/>
          </a:xfrm>
        </p:spPr>
        <p:txBody>
          <a:bodyPr/>
          <a:lstStyle/>
          <a:p>
            <a:pPr marL="533400" indent="-533400" algn="r">
              <a:lnSpc>
                <a:spcPct val="80000"/>
              </a:lnSpc>
              <a:buFont typeface="Wingdings" pitchFamily="2" charset="2"/>
              <a:buNone/>
              <a:defRPr/>
            </a:pPr>
            <a:r>
              <a:rPr lang="lv-LV" sz="2800" b="1" i="1" dirty="0" smtClean="0">
                <a:solidFill>
                  <a:srgbClr val="00B050"/>
                </a:solidFill>
              </a:rPr>
              <a:t>Ko tas nozīmē?</a:t>
            </a:r>
            <a:endParaRPr lang="lv-LV" sz="2800" b="1" dirty="0" smtClean="0">
              <a:solidFill>
                <a:srgbClr val="00B050"/>
              </a:solidFill>
            </a:endParaRPr>
          </a:p>
          <a:p>
            <a:pPr marL="0" indent="0">
              <a:lnSpc>
                <a:spcPct val="80000"/>
              </a:lnSpc>
              <a:defRPr/>
            </a:pPr>
            <a:r>
              <a:rPr lang="lv-LV" sz="2800" dirty="0" smtClean="0"/>
              <a:t>Mums būs Dievu bīties un mīlēt, ka pie Viņa Vārda ne lādam</a:t>
            </a:r>
            <a:r>
              <a:rPr lang="lv-LV" sz="2800" dirty="0" smtClean="0"/>
              <a:t>, Ne zvēram, </a:t>
            </a:r>
            <a:r>
              <a:rPr lang="lv-LV" sz="2800" b="1" dirty="0" smtClean="0"/>
              <a:t>ne</a:t>
            </a:r>
            <a:r>
              <a:rPr lang="lv-LV" sz="2800" dirty="0" smtClean="0"/>
              <a:t> </a:t>
            </a:r>
            <a:r>
              <a:rPr lang="lv-LV" sz="2800" b="1" dirty="0" smtClean="0"/>
              <a:t>buram</a:t>
            </a:r>
            <a:r>
              <a:rPr lang="lv-LV" sz="2800" dirty="0" smtClean="0"/>
              <a:t>, ne melojam, ne maldinām, bet šajā vārdā Dievu visās bēdās piesaucam, pielūdzam, pateicamies un slavējam</a:t>
            </a:r>
            <a:r>
              <a:rPr lang="lv-LV" sz="2800" dirty="0" smtClean="0"/>
              <a:t>.</a:t>
            </a:r>
            <a:endParaRPr lang="lv-LV" sz="2800" dirty="0" smtClean="0"/>
          </a:p>
        </p:txBody>
      </p:sp>
      <p:pic>
        <p:nvPicPr>
          <p:cNvPr id="8199" name="Picture 7" descr="http://4.bp.blogspot.com/_D8VwTKAphks/TEyZlyfCreI/AAAAAAAANTc/-IvHkijmhG4/s400/raw-food-magick-candles-20090622-155141.jpg"/>
          <p:cNvPicPr>
            <a:picLocks noChangeAspect="1" noChangeArrowheads="1"/>
          </p:cNvPicPr>
          <p:nvPr/>
        </p:nvPicPr>
        <p:blipFill>
          <a:blip r:embed="rId3"/>
          <a:srcRect/>
          <a:stretch>
            <a:fillRect/>
          </a:stretch>
        </p:blipFill>
        <p:spPr bwMode="auto">
          <a:xfrm>
            <a:off x="5724128" y="2924943"/>
            <a:ext cx="2961127" cy="3353619"/>
          </a:xfrm>
          <a:prstGeom prst="rect">
            <a:avLst/>
          </a:prstGeom>
          <a:ln>
            <a:noFill/>
          </a:ln>
          <a:effectLst>
            <a:softEdge rad="112500"/>
          </a:effectLst>
        </p:spPr>
      </p:pic>
      <p:sp>
        <p:nvSpPr>
          <p:cNvPr id="6" name="Rectangle 3"/>
          <p:cNvSpPr txBox="1">
            <a:spLocks noChangeArrowheads="1"/>
          </p:cNvSpPr>
          <p:nvPr/>
        </p:nvSpPr>
        <p:spPr bwMode="auto">
          <a:xfrm>
            <a:off x="92161" y="2756097"/>
            <a:ext cx="5409399" cy="3738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defRPr/>
            </a:pPr>
            <a:r>
              <a:rPr lang="lv-LV" b="1" kern="0" dirty="0" smtClean="0"/>
              <a:t>Buram</a:t>
            </a:r>
            <a:r>
              <a:rPr lang="lv-LV" kern="0" dirty="0" smtClean="0"/>
              <a:t>:  Ļaunie spēki tiek izmantoti, lai redzamajā pasaulē panāktu kaut kādu ietekmi. VD smagi nosodīti: „</a:t>
            </a:r>
            <a:r>
              <a:rPr lang="lv-LV" i="1" kern="0" dirty="0" smtClean="0"/>
              <a:t>burvi neatstāj dzīvu.</a:t>
            </a:r>
            <a:r>
              <a:rPr lang="lv-LV" kern="0" dirty="0" smtClean="0"/>
              <a:t>” (2.Moz.22:17)</a:t>
            </a:r>
          </a:p>
          <a:p>
            <a:pPr marL="0" indent="0">
              <a:defRPr/>
            </a:pPr>
            <a:r>
              <a:rPr lang="lv-LV" u="sng" kern="0" dirty="0" smtClean="0"/>
              <a:t>Buršana ir krimināla rīcība garīgajā pasaulē.</a:t>
            </a:r>
            <a:endParaRPr lang="lv-LV" kern="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par>
                          <p:cTn id="13" fill="hold" nodeType="afterGroup">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4275">
                                            <p:txEl>
                                              <p:pRg st="1" end="1"/>
                                            </p:txEl>
                                          </p:spTgt>
                                        </p:tgtEl>
                                        <p:attrNameLst>
                                          <p:attrName>style.visibility</p:attrName>
                                        </p:attrNameLst>
                                      </p:cBhvr>
                                      <p:to>
                                        <p:strVal val="visible"/>
                                      </p:to>
                                    </p:set>
                                    <p:animEffect transition="in" filter="dissolve">
                                      <p:cBhvr>
                                        <p:cTn id="16" dur="500"/>
                                        <p:tgtEl>
                                          <p:spTgt spid="54275">
                                            <p:txEl>
                                              <p:pRg st="1" end="1"/>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dissolve">
                                      <p:cBhvr>
                                        <p:cTn id="20" dur="500"/>
                                        <p:tgtEl>
                                          <p:spTgt spid="6">
                                            <p:txEl>
                                              <p:pRg st="0" end="0"/>
                                            </p:txEl>
                                          </p:spTgt>
                                        </p:tgtEl>
                                      </p:cBhvr>
                                    </p:animEffect>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dissolve">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build="p" autoUpdateAnimBg="0" advAuto="0"/>
      <p:bldP spid="6"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0" y="142875"/>
            <a:ext cx="7429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a:latin typeface="Verdana" panose="020B0604030504040204" pitchFamily="34" charset="0"/>
              </a:rPr>
              <a:t>Bībele par okultismu</a:t>
            </a:r>
          </a:p>
        </p:txBody>
      </p:sp>
      <p:sp>
        <p:nvSpPr>
          <p:cNvPr id="35843" name="Rectangle 3"/>
          <p:cNvSpPr>
            <a:spLocks noChangeArrowheads="1"/>
          </p:cNvSpPr>
          <p:nvPr/>
        </p:nvSpPr>
        <p:spPr bwMode="auto">
          <a:xfrm>
            <a:off x="0" y="733425"/>
            <a:ext cx="9144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lv-LV" altLang="lv-LV" sz="2800" b="1">
                <a:latin typeface="Calibri" panose="020F0502020204030204" pitchFamily="34" charset="0"/>
              </a:rPr>
              <a:t>Bībelē</a:t>
            </a:r>
            <a:r>
              <a:rPr lang="lv-LV" altLang="lv-LV" sz="2800">
                <a:latin typeface="Calibri" panose="020F0502020204030204" pitchFamily="34" charset="0"/>
              </a:rPr>
              <a:t> tiek </a:t>
            </a:r>
            <a:r>
              <a:rPr lang="lv-LV" altLang="lv-LV" sz="2800" b="1">
                <a:latin typeface="Calibri" panose="020F0502020204030204" pitchFamily="34" charset="0"/>
              </a:rPr>
              <a:t>aizliegta</a:t>
            </a:r>
            <a:r>
              <a:rPr lang="lv-LV" altLang="lv-LV" sz="2800">
                <a:latin typeface="Calibri" panose="020F0502020204030204" pitchFamily="34" charset="0"/>
              </a:rPr>
              <a:t> jebkāda </a:t>
            </a:r>
            <a:r>
              <a:rPr lang="lv-LV" altLang="lv-LV" sz="2800" b="1">
                <a:latin typeface="Calibri" panose="020F0502020204030204" pitchFamily="34" charset="0"/>
              </a:rPr>
              <a:t>saistība</a:t>
            </a:r>
            <a:r>
              <a:rPr lang="lv-LV" altLang="lv-LV" sz="2800">
                <a:latin typeface="Calibri" panose="020F0502020204030204" pitchFamily="34" charset="0"/>
              </a:rPr>
              <a:t> ar </a:t>
            </a:r>
            <a:r>
              <a:rPr lang="lv-LV" altLang="lv-LV" sz="2800" b="1">
                <a:latin typeface="Calibri" panose="020F0502020204030204" pitchFamily="34" charset="0"/>
              </a:rPr>
              <a:t>okultismu</a:t>
            </a:r>
            <a:r>
              <a:rPr lang="lv-LV" altLang="lv-LV" sz="2800">
                <a:latin typeface="Calibri" panose="020F0502020204030204" pitchFamily="34" charset="0"/>
              </a:rPr>
              <a:t>:</a:t>
            </a:r>
          </a:p>
          <a:p>
            <a:pPr>
              <a:buFont typeface="Arial" panose="020B0604020202020204" pitchFamily="34" charset="0"/>
              <a:buChar char="•"/>
            </a:pPr>
            <a:r>
              <a:rPr lang="lv-LV" altLang="lv-LV" sz="2800">
                <a:latin typeface="Calibri" panose="020F0502020204030204" pitchFamily="34" charset="0"/>
              </a:rPr>
              <a:t>“</a:t>
            </a:r>
            <a:r>
              <a:rPr lang="lv-LV" altLang="lv-LV" sz="2800" i="1">
                <a:latin typeface="Calibri" panose="020F0502020204030204" pitchFamily="34" charset="0"/>
              </a:rPr>
              <a:t>Lai starp jums neatrodas neviens, kas sadedzina savu dēlu vai meitu ugunī vai kas </a:t>
            </a:r>
            <a:r>
              <a:rPr lang="lv-LV" altLang="lv-LV" sz="2800" b="1" i="1">
                <a:latin typeface="Calibri" panose="020F0502020204030204" pitchFamily="34" charset="0"/>
              </a:rPr>
              <a:t>pareģo</a:t>
            </a:r>
            <a:r>
              <a:rPr lang="lv-LV" altLang="lv-LV" sz="2800" i="1">
                <a:latin typeface="Calibri" panose="020F0502020204030204" pitchFamily="34" charset="0"/>
              </a:rPr>
              <a:t>, </a:t>
            </a:r>
            <a:r>
              <a:rPr lang="lv-LV" altLang="lv-LV" sz="2800" b="1" i="1">
                <a:latin typeface="Calibri" panose="020F0502020204030204" pitchFamily="34" charset="0"/>
              </a:rPr>
              <a:t>zīlē</a:t>
            </a:r>
            <a:r>
              <a:rPr lang="lv-LV" altLang="lv-LV" sz="2800" i="1">
                <a:latin typeface="Calibri" panose="020F0502020204030204" pitchFamily="34" charset="0"/>
              </a:rPr>
              <a:t>, </a:t>
            </a:r>
            <a:r>
              <a:rPr lang="lv-LV" altLang="lv-LV" sz="2800" b="1" i="1">
                <a:latin typeface="Calibri" panose="020F0502020204030204" pitchFamily="34" charset="0"/>
              </a:rPr>
              <a:t>bur</a:t>
            </a:r>
            <a:r>
              <a:rPr lang="lv-LV" altLang="lv-LV" sz="2800" i="1">
                <a:latin typeface="Calibri" panose="020F0502020204030204" pitchFamily="34" charset="0"/>
              </a:rPr>
              <a:t>, </a:t>
            </a:r>
            <a:r>
              <a:rPr lang="lv-LV" altLang="lv-LV" sz="2800" b="1" i="1">
                <a:latin typeface="Calibri" panose="020F0502020204030204" pitchFamily="34" charset="0"/>
              </a:rPr>
              <a:t>pesteļo</a:t>
            </a:r>
            <a:r>
              <a:rPr lang="lv-LV" altLang="lv-LV" sz="2800" i="1">
                <a:latin typeface="Calibri" panose="020F0502020204030204" pitchFamily="34" charset="0"/>
              </a:rPr>
              <a:t>, </a:t>
            </a:r>
            <a:r>
              <a:rPr lang="lv-LV" altLang="lv-LV" sz="2800" b="1" i="1">
                <a:latin typeface="Calibri" panose="020F0502020204030204" pitchFamily="34" charset="0"/>
              </a:rPr>
              <a:t>vārdo</a:t>
            </a:r>
            <a:r>
              <a:rPr lang="lv-LV" altLang="lv-LV" sz="2800" i="1">
                <a:latin typeface="Calibri" panose="020F0502020204030204" pitchFamily="34" charset="0"/>
              </a:rPr>
              <a:t>, </a:t>
            </a:r>
            <a:r>
              <a:rPr lang="lv-LV" altLang="lv-LV" sz="2800" b="1" i="1">
                <a:latin typeface="Calibri" panose="020F0502020204030204" pitchFamily="34" charset="0"/>
              </a:rPr>
              <a:t>izsauc garus</a:t>
            </a:r>
            <a:r>
              <a:rPr lang="lv-LV" altLang="lv-LV" sz="2800" i="1">
                <a:latin typeface="Calibri" panose="020F0502020204030204" pitchFamily="34" charset="0"/>
              </a:rPr>
              <a:t>, ir </a:t>
            </a:r>
            <a:r>
              <a:rPr lang="lv-LV" altLang="lv-LV" sz="2800" b="1" i="1">
                <a:latin typeface="Calibri" panose="020F0502020204030204" pitchFamily="34" charset="0"/>
              </a:rPr>
              <a:t>zintnieks</a:t>
            </a:r>
            <a:r>
              <a:rPr lang="lv-LV" altLang="lv-LV" sz="2800" i="1">
                <a:latin typeface="Calibri" panose="020F0502020204030204" pitchFamily="34" charset="0"/>
              </a:rPr>
              <a:t> vai </a:t>
            </a:r>
            <a:r>
              <a:rPr lang="lv-LV" altLang="lv-LV" sz="2800" b="1" i="1">
                <a:latin typeface="Calibri" panose="020F0502020204030204" pitchFamily="34" charset="0"/>
              </a:rPr>
              <a:t>mirušo iztaujātājs</a:t>
            </a:r>
            <a:r>
              <a:rPr lang="lv-LV" altLang="lv-LV" sz="2800" i="1">
                <a:latin typeface="Calibri" panose="020F0502020204030204" pitchFamily="34" charset="0"/>
              </a:rPr>
              <a:t>, – </a:t>
            </a:r>
            <a:r>
              <a:rPr lang="lv-LV" altLang="lv-LV" sz="2800" b="1" i="1">
                <a:latin typeface="Calibri" panose="020F0502020204030204" pitchFamily="34" charset="0"/>
              </a:rPr>
              <a:t>Tam</a:t>
            </a:r>
            <a:r>
              <a:rPr lang="lv-LV" altLang="lv-LV" sz="2800" i="1">
                <a:latin typeface="Calibri" panose="020F0502020204030204" pitchFamily="34" charset="0"/>
              </a:rPr>
              <a:t> </a:t>
            </a:r>
            <a:r>
              <a:rPr lang="lv-LV" altLang="lv-LV" sz="2800" b="1" i="1">
                <a:latin typeface="Calibri" panose="020F0502020204030204" pitchFamily="34" charset="0"/>
              </a:rPr>
              <a:t>Kungam ir pretīgi </a:t>
            </a:r>
            <a:r>
              <a:rPr lang="lv-LV" altLang="lv-LV" sz="2800" i="1">
                <a:latin typeface="Calibri" panose="020F0502020204030204" pitchFamily="34" charset="0"/>
              </a:rPr>
              <a:t>visi, kas tā dara! Šo preteklību dēļ Kungs, tavs Dievs, viņus ir padzinis tavā priekšā</a:t>
            </a:r>
            <a:r>
              <a:rPr lang="lv-LV" altLang="lv-LV" sz="2800">
                <a:latin typeface="Calibri" panose="020F0502020204030204" pitchFamily="34" charset="0"/>
              </a:rPr>
              <a:t>.” (5.Moz.18:10-12)</a:t>
            </a:r>
          </a:p>
          <a:p>
            <a:pPr>
              <a:buFont typeface="Arial" panose="020B0604020202020204" pitchFamily="34" charset="0"/>
              <a:buChar char="•"/>
            </a:pPr>
            <a:r>
              <a:rPr lang="lv-LV" altLang="lv-LV" sz="2800">
                <a:latin typeface="Calibri" panose="020F0502020204030204" pitchFamily="34" charset="0"/>
              </a:rPr>
              <a:t>“</a:t>
            </a:r>
            <a:r>
              <a:rPr lang="lv-LV" altLang="lv-LV" sz="2800" i="1">
                <a:latin typeface="Calibri" panose="020F0502020204030204" pitchFamily="34" charset="0"/>
              </a:rPr>
              <a:t>Bet bailīgajiem un neticīgajiem, negantniekiem, slepkavām un netikļiem, </a:t>
            </a:r>
            <a:r>
              <a:rPr lang="lv-LV" altLang="lv-LV" sz="2800" b="1" i="1">
                <a:latin typeface="Calibri" panose="020F0502020204030204" pitchFamily="34" charset="0"/>
              </a:rPr>
              <a:t>burvjiem</a:t>
            </a:r>
            <a:r>
              <a:rPr lang="lv-LV" altLang="lv-LV" sz="2800" i="1">
                <a:latin typeface="Calibri" panose="020F0502020204030204" pitchFamily="34" charset="0"/>
              </a:rPr>
              <a:t> un </a:t>
            </a:r>
            <a:r>
              <a:rPr lang="lv-LV" altLang="lv-LV" sz="2800" b="1" i="1">
                <a:latin typeface="Calibri" panose="020F0502020204030204" pitchFamily="34" charset="0"/>
              </a:rPr>
              <a:t>elku pielūdzējiem</a:t>
            </a:r>
            <a:r>
              <a:rPr lang="lv-LV" altLang="lv-LV" sz="2800" i="1">
                <a:latin typeface="Calibri" panose="020F0502020204030204" pitchFamily="34" charset="0"/>
              </a:rPr>
              <a:t>, un visiem </a:t>
            </a:r>
            <a:r>
              <a:rPr lang="lv-LV" altLang="lv-LV" sz="2800" b="1" i="1">
                <a:latin typeface="Calibri" panose="020F0502020204030204" pitchFamily="34" charset="0"/>
              </a:rPr>
              <a:t>meļiem</a:t>
            </a:r>
            <a:r>
              <a:rPr lang="lv-LV" altLang="lv-LV" sz="2800" i="1">
                <a:latin typeface="Calibri" panose="020F0502020204030204" pitchFamily="34" charset="0"/>
              </a:rPr>
              <a:t> būs daļa degošā uguns un sēra ezerā, kas ir otrā nāve</a:t>
            </a:r>
            <a:r>
              <a:rPr lang="lv-LV" altLang="lv-LV" sz="2800">
                <a:latin typeface="Calibri" panose="020F0502020204030204" pitchFamily="34" charset="0"/>
              </a:rPr>
              <a:t>.” (Jņ.atkl.21:8)</a:t>
            </a:r>
          </a:p>
        </p:txBody>
      </p:sp>
      <p:pic>
        <p:nvPicPr>
          <p:cNvPr id="9" name="Picture 7"/>
          <p:cNvPicPr>
            <a:picLocks noChangeAspect="1" noChangeArrowheads="1"/>
          </p:cNvPicPr>
          <p:nvPr/>
        </p:nvPicPr>
        <p:blipFill>
          <a:blip r:embed="rId2" cstate="print"/>
          <a:srcRect/>
          <a:stretch>
            <a:fillRect/>
          </a:stretch>
        </p:blipFill>
        <p:spPr bwMode="auto">
          <a:xfrm>
            <a:off x="7429520" y="0"/>
            <a:ext cx="1714479" cy="12144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22" name="Picture 6" descr="https://lh4.googleusercontent.com/-V_UxCdEp_FY/TfXOlZLZ4RI/AAAAAAAABIc/P6ksz7LcFpw/s800/okultisms.gif"/>
          <p:cNvPicPr>
            <a:picLocks noChangeAspect="1" noChangeArrowheads="1"/>
          </p:cNvPicPr>
          <p:nvPr/>
        </p:nvPicPr>
        <p:blipFill>
          <a:blip r:embed="rId3"/>
          <a:srcRect/>
          <a:stretch>
            <a:fillRect/>
          </a:stretch>
        </p:blipFill>
        <p:spPr bwMode="auto">
          <a:xfrm>
            <a:off x="3000364" y="4655495"/>
            <a:ext cx="5786478" cy="2202505"/>
          </a:xfrm>
          <a:prstGeom prst="rect">
            <a:avLst/>
          </a:prstGeom>
          <a:ln>
            <a:noFill/>
          </a:ln>
          <a:effectLst>
            <a:softEdge rad="112500"/>
          </a:effectLst>
        </p:spPr>
      </p:pic>
    </p:spTree>
    <p:extLst>
      <p:ext uri="{BB962C8B-B14F-4D97-AF65-F5344CB8AC3E}">
        <p14:creationId xmlns:p14="http://schemas.microsoft.com/office/powerpoint/2010/main" val="727551927"/>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9"/>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9222"/>
                                        </p:tgtEl>
                                        <p:attrNameLst>
                                          <p:attrName>style.visibility</p:attrName>
                                        </p:attrNameLst>
                                      </p:cBhvr>
                                      <p:to>
                                        <p:strVal val="visible"/>
                                      </p:to>
                                    </p:set>
                                    <p:animEffect transition="in" filter="fade">
                                      <p:cBhvr>
                                        <p:cTn id="14" dur="2000"/>
                                        <p:tgtEl>
                                          <p:spTgt spid="9222"/>
                                        </p:tgtEl>
                                      </p:cBhvr>
                                    </p:animEffect>
                                  </p:childTnLst>
                                </p:cTn>
                              </p:par>
                            </p:childTnLst>
                          </p:cTn>
                        </p:par>
                        <p:par>
                          <p:cTn id="15" fill="hold" nodeType="afterGroup">
                            <p:stCondLst>
                              <p:cond delay="2500"/>
                            </p:stCondLst>
                            <p:childTnLst>
                              <p:par>
                                <p:cTn id="16" presetID="2" presetClass="entr" presetSubtype="4" fill="hold" nodeType="afterEffect">
                                  <p:stCondLst>
                                    <p:cond delay="0"/>
                                  </p:stCondLst>
                                  <p:childTnLst>
                                    <p:set>
                                      <p:cBhvr>
                                        <p:cTn id="17" dur="1" fill="hold">
                                          <p:stCondLst>
                                            <p:cond delay="0"/>
                                          </p:stCondLst>
                                        </p:cTn>
                                        <p:tgtEl>
                                          <p:spTgt spid="35843">
                                            <p:txEl>
                                              <p:pRg st="0" end="0"/>
                                            </p:txEl>
                                          </p:spTgt>
                                        </p:tgtEl>
                                        <p:attrNameLst>
                                          <p:attrName>style.visibility</p:attrName>
                                        </p:attrNameLst>
                                      </p:cBhvr>
                                      <p:to>
                                        <p:strVal val="visible"/>
                                      </p:to>
                                    </p:set>
                                    <p:anim calcmode="lin" valueType="num">
                                      <p:cBhvr additive="base">
                                        <p:cTn id="18"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3000"/>
                            </p:stCondLst>
                            <p:childTnLst>
                              <p:par>
                                <p:cTn id="21" presetID="2" presetClass="entr" presetSubtype="4" fill="hold" nodeType="afterEffect">
                                  <p:stCondLst>
                                    <p:cond delay="0"/>
                                  </p:stCondLst>
                                  <p:childTnLst>
                                    <p:set>
                                      <p:cBhvr>
                                        <p:cTn id="22" dur="1" fill="hold">
                                          <p:stCondLst>
                                            <p:cond delay="0"/>
                                          </p:stCondLst>
                                        </p:cTn>
                                        <p:tgtEl>
                                          <p:spTgt spid="35843">
                                            <p:txEl>
                                              <p:pRg st="1" end="1"/>
                                            </p:txEl>
                                          </p:spTgt>
                                        </p:tgtEl>
                                        <p:attrNameLst>
                                          <p:attrName>style.visibility</p:attrName>
                                        </p:attrNameLst>
                                      </p:cBhvr>
                                      <p:to>
                                        <p:strVal val="visible"/>
                                      </p:to>
                                    </p:set>
                                    <p:anim calcmode="lin" valueType="num">
                                      <p:cBhvr additive="base">
                                        <p:cTn id="23"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3500"/>
                            </p:stCondLst>
                            <p:childTnLst>
                              <p:par>
                                <p:cTn id="26" presetID="2" presetClass="entr" presetSubtype="4" fill="hold" nodeType="afterEffect">
                                  <p:stCondLst>
                                    <p:cond delay="0"/>
                                  </p:stCondLst>
                                  <p:childTnLst>
                                    <p:set>
                                      <p:cBhvr>
                                        <p:cTn id="27" dur="1" fill="hold">
                                          <p:stCondLst>
                                            <p:cond delay="0"/>
                                          </p:stCondLst>
                                        </p:cTn>
                                        <p:tgtEl>
                                          <p:spTgt spid="35843">
                                            <p:txEl>
                                              <p:pRg st="2" end="2"/>
                                            </p:txEl>
                                          </p:spTgt>
                                        </p:tgtEl>
                                        <p:attrNameLst>
                                          <p:attrName>style.visibility</p:attrName>
                                        </p:attrNameLst>
                                      </p:cBhvr>
                                      <p:to>
                                        <p:strVal val="visible"/>
                                      </p:to>
                                    </p:set>
                                    <p:anim calcmode="lin" valueType="num">
                                      <p:cBhvr additive="base">
                                        <p:cTn id="28"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785813" y="0"/>
            <a:ext cx="7572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dirty="0" smtClean="0">
                <a:latin typeface="Verdana" panose="020B0604030504040204" pitchFamily="34" charset="0"/>
              </a:rPr>
              <a:t>Cīņa ar ļauno garu apsēstību</a:t>
            </a:r>
            <a:endParaRPr lang="lv-LV" altLang="lv-LV" sz="3200" b="1" dirty="0">
              <a:latin typeface="Verdana" panose="020B0604030504040204" pitchFamily="34" charset="0"/>
            </a:endParaRPr>
          </a:p>
        </p:txBody>
      </p:sp>
      <p:pic>
        <p:nvPicPr>
          <p:cNvPr id="40962" name="Picture 2" descr="http://wallpapers.free-review.net/wallpapers/19/Banishing_evil_spirits.jpg"/>
          <p:cNvPicPr>
            <a:picLocks noChangeAspect="1" noChangeArrowheads="1"/>
          </p:cNvPicPr>
          <p:nvPr/>
        </p:nvPicPr>
        <p:blipFill>
          <a:blip r:embed="rId2" cstate="print"/>
          <a:srcRect/>
          <a:stretch>
            <a:fillRect/>
          </a:stretch>
        </p:blipFill>
        <p:spPr bwMode="auto">
          <a:xfrm>
            <a:off x="761812" y="3857628"/>
            <a:ext cx="7596402" cy="3071834"/>
          </a:xfrm>
          <a:prstGeom prst="rect">
            <a:avLst/>
          </a:prstGeom>
          <a:ln>
            <a:noFill/>
          </a:ln>
          <a:effectLst>
            <a:softEdge rad="112500"/>
          </a:effectLst>
        </p:spPr>
      </p:pic>
      <p:sp>
        <p:nvSpPr>
          <p:cNvPr id="5" name="Taisnstūris ar noapaļotiem stūriem 4"/>
          <p:cNvSpPr/>
          <p:nvPr/>
        </p:nvSpPr>
        <p:spPr>
          <a:xfrm>
            <a:off x="1274730" y="1073318"/>
            <a:ext cx="2850123" cy="778483"/>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4000" b="1" dirty="0" smtClean="0"/>
              <a:t>1. Garīgas</a:t>
            </a:r>
            <a:endParaRPr lang="en-US" altLang="lv-LV" sz="4000" dirty="0"/>
          </a:p>
        </p:txBody>
      </p:sp>
      <p:sp>
        <p:nvSpPr>
          <p:cNvPr id="6" name="Taisnstūris ar noapaļotiem stūriem 5"/>
          <p:cNvSpPr/>
          <p:nvPr/>
        </p:nvSpPr>
        <p:spPr>
          <a:xfrm>
            <a:off x="5076016" y="1090191"/>
            <a:ext cx="2922131" cy="7879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4000" b="1" dirty="0"/>
              <a:t>2. Fiziskas</a:t>
            </a:r>
            <a:endParaRPr lang="lv-LV" altLang="lv-LV" sz="4000" b="1" dirty="0"/>
          </a:p>
        </p:txBody>
      </p:sp>
      <p:sp>
        <p:nvSpPr>
          <p:cNvPr id="7" name="Taisnstūris ar noapaļotiem stūriem 6"/>
          <p:cNvSpPr/>
          <p:nvPr/>
        </p:nvSpPr>
        <p:spPr>
          <a:xfrm>
            <a:off x="755576" y="2420888"/>
            <a:ext cx="3528392" cy="1512168"/>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600" b="1" dirty="0" smtClean="0"/>
              <a:t>Studēt Bībeli, Grēksūdze, Ticība</a:t>
            </a:r>
            <a:endParaRPr lang="en-US" altLang="lv-LV" sz="3600" dirty="0"/>
          </a:p>
        </p:txBody>
      </p:sp>
      <p:sp>
        <p:nvSpPr>
          <p:cNvPr id="8" name="Taisnstūris ar noapaļotiem stūriem 7"/>
          <p:cNvSpPr/>
          <p:nvPr/>
        </p:nvSpPr>
        <p:spPr>
          <a:xfrm>
            <a:off x="4932040" y="2348624"/>
            <a:ext cx="3384376" cy="1728447"/>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3600" b="1" dirty="0" err="1" smtClean="0"/>
              <a:t>Eksorcims</a:t>
            </a:r>
            <a:r>
              <a:rPr lang="lv-LV" altLang="lv-LV" sz="3600" b="1" dirty="0"/>
              <a:t> </a:t>
            </a:r>
            <a:r>
              <a:rPr lang="lv-LV" altLang="lv-LV" sz="3600" b="1" dirty="0" smtClean="0"/>
              <a:t>= Ļauno garu izdzīšana</a:t>
            </a:r>
            <a:endParaRPr lang="lv-LV" altLang="lv-LV" sz="3600" dirty="0"/>
          </a:p>
        </p:txBody>
      </p:sp>
      <p:sp>
        <p:nvSpPr>
          <p:cNvPr id="2" name="Lejupvērstā bultiņa 1"/>
          <p:cNvSpPr/>
          <p:nvPr/>
        </p:nvSpPr>
        <p:spPr>
          <a:xfrm>
            <a:off x="2087723" y="1928213"/>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ejupvērstā bultiņa 9"/>
          <p:cNvSpPr/>
          <p:nvPr/>
        </p:nvSpPr>
        <p:spPr>
          <a:xfrm>
            <a:off x="6012160" y="1983712"/>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1" name="Lejupvērstā bultiņa 10"/>
          <p:cNvSpPr/>
          <p:nvPr/>
        </p:nvSpPr>
        <p:spPr>
          <a:xfrm>
            <a:off x="2915816" y="596402"/>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Lejupvērstā bultiņa 11"/>
          <p:cNvSpPr/>
          <p:nvPr/>
        </p:nvSpPr>
        <p:spPr>
          <a:xfrm>
            <a:off x="5465432" y="584200"/>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p14="http://schemas.microsoft.com/office/powerpoint/2010/main" val="193426071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par>
                          <p:cTn id="31" fill="hold">
                            <p:stCondLst>
                              <p:cond delay="2000"/>
                            </p:stCondLst>
                            <p:childTnLst>
                              <p:par>
                                <p:cTn id="32" presetID="1"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nimBg="1"/>
      <p:bldP spid="6" grpId="0" animBg="1"/>
      <p:bldP spid="7" grpId="0" animBg="1"/>
      <p:bldP spid="8" grpId="0" animBg="1"/>
      <p:bldP spid="2"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spcBef>
                <a:spcPct val="0"/>
              </a:spcBef>
              <a:buFontTx/>
              <a:buNone/>
            </a:pPr>
            <a:r>
              <a:rPr lang="lv-LV" altLang="lv-LV" sz="2800" i="1" dirty="0" smtClean="0"/>
              <a:t>19 Bet, ja es izdzenu dēmonus ar Belcebula palīdzību, kā tad jūsu dēli tos izdzen? Tādēļ viņi būs jūsu tiesneši. 20 Bet, ja es izdzenu dēmonus ar Dieva pirkstu, tad jau Dieva valstība pie jums ir atnākusi. 23 Kas nav ar mani, tas ir pret mani, un, kas ar mani nesavāc, tas izkaisa. </a:t>
            </a:r>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0A0000D-A3F9-4E29-ADC5-525DDD0E9225}" type="slidenum">
              <a:rPr lang="lv-LV" altLang="lv-LV"/>
              <a:pPr eaLnBrk="1" hangingPunct="1"/>
              <a:t>13</a:t>
            </a:fld>
            <a:endParaRPr lang="lv-LV" altLang="lv-LV"/>
          </a:p>
        </p:txBody>
      </p:sp>
      <p:sp>
        <p:nvSpPr>
          <p:cNvPr id="6" name="Text Box 66"/>
          <p:cNvSpPr txBox="1">
            <a:spLocks noChangeArrowheads="1"/>
          </p:cNvSpPr>
          <p:nvPr/>
        </p:nvSpPr>
        <p:spPr bwMode="auto">
          <a:xfrm>
            <a:off x="0" y="0"/>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600" b="1" dirty="0" smtClean="0">
                <a:latin typeface="Verdana" panose="020B0604030504040204" pitchFamily="34" charset="0"/>
              </a:rPr>
              <a:t>Kā spēkā Jēzus izdzen </a:t>
            </a:r>
            <a:r>
              <a:rPr lang="lv-LV" altLang="lv-LV" sz="3600" b="1" dirty="0" err="1" smtClean="0">
                <a:latin typeface="Verdana" panose="020B0604030504040204" pitchFamily="34" charset="0"/>
              </a:rPr>
              <a:t>demonus</a:t>
            </a:r>
            <a:r>
              <a:rPr lang="lv-LV" altLang="lv-LV" sz="3600" b="1" dirty="0" smtClean="0">
                <a:latin typeface="Verdana" panose="020B0604030504040204" pitchFamily="34" charset="0"/>
              </a:rPr>
              <a:t>?</a:t>
            </a:r>
            <a:endParaRPr lang="lv-LV" altLang="lv-LV" sz="3600" b="1" dirty="0">
              <a:latin typeface="Verdana" panose="020B0604030504040204" pitchFamily="34" charset="0"/>
            </a:endParaRPr>
          </a:p>
        </p:txBody>
      </p:sp>
      <p:pic>
        <p:nvPicPr>
          <p:cNvPr id="3" name="Attēls 2"/>
          <p:cNvPicPr>
            <a:picLocks noChangeAspect="1"/>
          </p:cNvPicPr>
          <p:nvPr/>
        </p:nvPicPr>
        <p:blipFill rotWithShape="1">
          <a:blip r:embed="rId2"/>
          <a:srcRect l="9310" r="6224"/>
          <a:stretch/>
        </p:blipFill>
        <p:spPr>
          <a:xfrm>
            <a:off x="-36512" y="2564904"/>
            <a:ext cx="9145016" cy="4441071"/>
          </a:xfrm>
          <a:prstGeom prst="rect">
            <a:avLst/>
          </a:prstGeom>
        </p:spPr>
      </p:pic>
      <p:sp>
        <p:nvSpPr>
          <p:cNvPr id="9" name="Taisnstūris ar noapaļotiem stūriem 8"/>
          <p:cNvSpPr/>
          <p:nvPr/>
        </p:nvSpPr>
        <p:spPr>
          <a:xfrm>
            <a:off x="5847100" y="2780928"/>
            <a:ext cx="2757347"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Velna spēkā</a:t>
            </a:r>
            <a:endParaRPr lang="en-US" altLang="lv-LV" sz="3200" dirty="0"/>
          </a:p>
        </p:txBody>
      </p:sp>
      <p:sp>
        <p:nvSpPr>
          <p:cNvPr id="10" name="Taisnstūris ar noapaļotiem stūriem 9"/>
          <p:cNvSpPr/>
          <p:nvPr/>
        </p:nvSpPr>
        <p:spPr>
          <a:xfrm>
            <a:off x="323528" y="2780928"/>
            <a:ext cx="2821981"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Dieva spēkā</a:t>
            </a:r>
            <a:endParaRPr lang="en-US" altLang="lv-LV" sz="3200" dirty="0"/>
          </a:p>
        </p:txBody>
      </p:sp>
      <p:sp>
        <p:nvSpPr>
          <p:cNvPr id="11" name="Taisnstūris ar noapaļotiem stūriem 10"/>
          <p:cNvSpPr/>
          <p:nvPr/>
        </p:nvSpPr>
        <p:spPr>
          <a:xfrm>
            <a:off x="3779912" y="2780928"/>
            <a:ext cx="1224136"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vai</a:t>
            </a:r>
            <a:endParaRPr lang="en-US" altLang="lv-LV" sz="3200" dirty="0"/>
          </a:p>
        </p:txBody>
      </p:sp>
      <p:sp>
        <p:nvSpPr>
          <p:cNvPr id="12" name="Taisnstūris ar noapaļotiem stūriem 11"/>
          <p:cNvSpPr/>
          <p:nvPr/>
        </p:nvSpPr>
        <p:spPr>
          <a:xfrm>
            <a:off x="251520" y="6191238"/>
            <a:ext cx="843528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4000" b="1" dirty="0" smtClean="0"/>
              <a:t>Kas nav ar mani, tas ir pret mani!</a:t>
            </a:r>
            <a:endParaRPr lang="en-US" altLang="lv-LV" sz="4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1500"/>
                            </p:stCondLst>
                            <p:childTnLst>
                              <p:par>
                                <p:cTn id="22" presetID="1"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utoUpdateAnimBg="0"/>
      <p:bldP spid="9" grpId="0" animBg="1"/>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785813" y="0"/>
            <a:ext cx="7572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a:latin typeface="Verdana" panose="020B0604030504040204" pitchFamily="34" charset="0"/>
              </a:rPr>
              <a:t>Garīgā cīņa</a:t>
            </a:r>
          </a:p>
        </p:txBody>
      </p:sp>
      <p:sp>
        <p:nvSpPr>
          <p:cNvPr id="35843" name="Rectangle 3"/>
          <p:cNvSpPr>
            <a:spLocks noChangeArrowheads="1"/>
          </p:cNvSpPr>
          <p:nvPr/>
        </p:nvSpPr>
        <p:spPr bwMode="auto">
          <a:xfrm>
            <a:off x="-29055" y="584200"/>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lv-LV" altLang="lv-LV" sz="2800" b="1" dirty="0">
                <a:latin typeface="Calibri" panose="020F0502020204030204" pitchFamily="34" charset="0"/>
              </a:rPr>
              <a:t>Bībele</a:t>
            </a:r>
            <a:r>
              <a:rPr lang="lv-LV" altLang="lv-LV" sz="2800" dirty="0">
                <a:latin typeface="Calibri" panose="020F0502020204030204" pitchFamily="34" charset="0"/>
              </a:rPr>
              <a:t> mums </a:t>
            </a:r>
            <a:r>
              <a:rPr lang="lv-LV" altLang="lv-LV" sz="2800" b="1" dirty="0">
                <a:latin typeface="Calibri" panose="020F0502020204030204" pitchFamily="34" charset="0"/>
              </a:rPr>
              <a:t>māca</a:t>
            </a:r>
            <a:r>
              <a:rPr lang="lv-LV" altLang="lv-LV" sz="2800" dirty="0">
                <a:latin typeface="Calibri" panose="020F0502020204030204" pitchFamily="34" charset="0"/>
              </a:rPr>
              <a:t>, </a:t>
            </a:r>
            <a:r>
              <a:rPr lang="lv-LV" altLang="lv-LV" sz="2800" dirty="0" smtClean="0">
                <a:latin typeface="Calibri" panose="020F0502020204030204" pitchFamily="34" charset="0"/>
              </a:rPr>
              <a:t>ka </a:t>
            </a:r>
            <a:r>
              <a:rPr lang="lv-LV" altLang="lv-LV" sz="2800" b="1" dirty="0" smtClean="0">
                <a:latin typeface="Calibri" panose="020F0502020204030204" pitchFamily="34" charset="0"/>
              </a:rPr>
              <a:t>galvenā</a:t>
            </a:r>
            <a:r>
              <a:rPr lang="lv-LV" altLang="lv-LV" sz="2800" dirty="0" smtClean="0">
                <a:latin typeface="Calibri" panose="020F0502020204030204" pitchFamily="34" charset="0"/>
              </a:rPr>
              <a:t> </a:t>
            </a:r>
            <a:r>
              <a:rPr lang="lv-LV" altLang="lv-LV" sz="2800" b="1" dirty="0">
                <a:latin typeface="Calibri" panose="020F0502020204030204" pitchFamily="34" charset="0"/>
              </a:rPr>
              <a:t>cīņa</a:t>
            </a:r>
            <a:r>
              <a:rPr lang="lv-LV" altLang="lv-LV" sz="2800" dirty="0">
                <a:latin typeface="Calibri" panose="020F0502020204030204" pitchFamily="34" charset="0"/>
              </a:rPr>
              <a:t> par </a:t>
            </a:r>
            <a:r>
              <a:rPr lang="lv-LV" altLang="lv-LV" sz="2800" b="1" dirty="0">
                <a:latin typeface="Calibri" panose="020F0502020204030204" pitchFamily="34" charset="0"/>
              </a:rPr>
              <a:t>cilvēka dvēselēm</a:t>
            </a:r>
            <a:r>
              <a:rPr lang="lv-LV" altLang="lv-LV" sz="2800" dirty="0" smtClean="0">
                <a:latin typeface="Calibri" panose="020F0502020204030204" pitchFamily="34" charset="0"/>
              </a:rPr>
              <a:t>:</a:t>
            </a:r>
            <a:endParaRPr lang="lv-LV" altLang="lv-LV" sz="2800" dirty="0">
              <a:latin typeface="Calibri" panose="020F0502020204030204" pitchFamily="34" charset="0"/>
            </a:endParaRPr>
          </a:p>
        </p:txBody>
      </p:sp>
      <p:pic>
        <p:nvPicPr>
          <p:cNvPr id="2" name="Attēls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55" y="1083832"/>
            <a:ext cx="9144000" cy="5222081"/>
          </a:xfrm>
          <a:prstGeom prst="rect">
            <a:avLst/>
          </a:prstGeom>
        </p:spPr>
      </p:pic>
      <p:sp>
        <p:nvSpPr>
          <p:cNvPr id="5" name="Taisnstūris ar noapaļotiem stūriem 4"/>
          <p:cNvSpPr/>
          <p:nvPr/>
        </p:nvSpPr>
        <p:spPr>
          <a:xfrm>
            <a:off x="467544" y="5428861"/>
            <a:ext cx="8435280" cy="132449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2800" dirty="0" smtClean="0">
                <a:latin typeface="Calibri" panose="020F0502020204030204" pitchFamily="34" charset="0"/>
              </a:rPr>
              <a:t>“</a:t>
            </a:r>
            <a:r>
              <a:rPr lang="lv-LV" altLang="lv-LV" sz="2800" i="1" dirty="0" smtClean="0">
                <a:latin typeface="Calibri" panose="020F0502020204030204" pitchFamily="34" charset="0"/>
              </a:rPr>
              <a:t>jo mūsu cīņa nav pret miesu un asinīm, bet pret varām un spēkiem, pret šīs tumsas pasaules valdniekiem un ļaunuma gara spēkiem debesīs</a:t>
            </a:r>
            <a:r>
              <a:rPr lang="lv-LV" altLang="lv-LV" sz="2800" dirty="0" smtClean="0">
                <a:latin typeface="Calibri" panose="020F0502020204030204" pitchFamily="34" charset="0"/>
              </a:rPr>
              <a:t>.” (Ef.6:12)</a:t>
            </a:r>
            <a:endParaRPr lang="lv-LV" altLang="lv-LV" sz="2800" dirty="0">
              <a:latin typeface="Calibri" panose="020F0502020204030204" pitchFamily="34" charset="0"/>
            </a:endParaRPr>
          </a:p>
        </p:txBody>
      </p:sp>
    </p:spTree>
    <p:extLst>
      <p:ext uri="{BB962C8B-B14F-4D97-AF65-F5344CB8AC3E}">
        <p14:creationId xmlns:p14="http://schemas.microsoft.com/office/powerpoint/2010/main" val="350368767"/>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 name="Picture 30"/>
          <p:cNvPicPr>
            <a:picLocks noChangeAspect="1" noChangeArrowheads="1"/>
          </p:cNvPicPr>
          <p:nvPr/>
        </p:nvPicPr>
        <p:blipFill>
          <a:blip r:embed="rId2"/>
          <a:srcRect/>
          <a:stretch>
            <a:fillRect/>
          </a:stretch>
        </p:blipFill>
        <p:spPr bwMode="auto">
          <a:xfrm>
            <a:off x="6643702" y="5419725"/>
            <a:ext cx="2500298" cy="1438275"/>
          </a:xfrm>
          <a:prstGeom prst="rect">
            <a:avLst/>
          </a:prstGeom>
          <a:ln>
            <a:noFill/>
          </a:ln>
          <a:effectLst>
            <a:softEdge rad="112500"/>
          </a:effectLst>
        </p:spPr>
      </p:pic>
      <p:pic>
        <p:nvPicPr>
          <p:cNvPr id="9" name="Picture 6"/>
          <p:cNvPicPr>
            <a:picLocks noChangeAspect="1" noChangeArrowheads="1"/>
          </p:cNvPicPr>
          <p:nvPr/>
        </p:nvPicPr>
        <p:blipFill>
          <a:blip r:embed="rId3"/>
          <a:srcRect/>
          <a:stretch>
            <a:fillRect/>
          </a:stretch>
        </p:blipFill>
        <p:spPr bwMode="auto">
          <a:xfrm>
            <a:off x="6464558" y="0"/>
            <a:ext cx="2679442" cy="2428867"/>
          </a:xfrm>
          <a:prstGeom prst="rect">
            <a:avLst/>
          </a:prstGeom>
          <a:ln>
            <a:noFill/>
          </a:ln>
          <a:effectLst>
            <a:softEdge rad="112500"/>
          </a:effectLst>
        </p:spPr>
      </p:pic>
      <p:pic>
        <p:nvPicPr>
          <p:cNvPr id="11293" name="Picture 29"/>
          <p:cNvPicPr>
            <a:picLocks noChangeAspect="1" noChangeArrowheads="1"/>
          </p:cNvPicPr>
          <p:nvPr/>
        </p:nvPicPr>
        <p:blipFill>
          <a:blip r:embed="rId4"/>
          <a:srcRect/>
          <a:stretch>
            <a:fillRect/>
          </a:stretch>
        </p:blipFill>
        <p:spPr bwMode="auto">
          <a:xfrm>
            <a:off x="0" y="5419725"/>
            <a:ext cx="2743200" cy="1438275"/>
          </a:xfrm>
          <a:prstGeom prst="rect">
            <a:avLst/>
          </a:prstGeom>
          <a:ln>
            <a:noFill/>
          </a:ln>
          <a:effectLst>
            <a:softEdge rad="112500"/>
          </a:effectLst>
        </p:spPr>
      </p:pic>
      <p:sp>
        <p:nvSpPr>
          <p:cNvPr id="5122" name="Rectangle 2"/>
          <p:cNvSpPr>
            <a:spLocks noGrp="1" noChangeArrowheads="1"/>
          </p:cNvSpPr>
          <p:nvPr>
            <p:ph type="title" idx="4294967295"/>
          </p:nvPr>
        </p:nvSpPr>
        <p:spPr>
          <a:xfrm>
            <a:off x="0" y="0"/>
            <a:ext cx="6786563" cy="785813"/>
          </a:xfrm>
        </p:spPr>
        <p:txBody>
          <a:bodyPr/>
          <a:lstStyle/>
          <a:p>
            <a:pPr eaLnBrk="1" hangingPunct="1"/>
            <a:r>
              <a:rPr lang="lv-LV" altLang="lv-LV" b="1" smtClean="0"/>
              <a:t>Kāda ir mūsu pozīcija?</a:t>
            </a:r>
            <a:r>
              <a:rPr lang="lv-LV" altLang="lv-LV" smtClean="0"/>
              <a:t> </a:t>
            </a:r>
          </a:p>
        </p:txBody>
      </p:sp>
      <p:graphicFrame>
        <p:nvGraphicFramePr>
          <p:cNvPr id="9298" name="Group 82"/>
          <p:cNvGraphicFramePr>
            <a:graphicFrameLocks noGrp="1"/>
          </p:cNvGraphicFramePr>
          <p:nvPr/>
        </p:nvGraphicFramePr>
        <p:xfrm>
          <a:off x="1500188" y="3000375"/>
          <a:ext cx="6337300" cy="3670300"/>
        </p:xfrm>
        <a:graphic>
          <a:graphicData uri="http://schemas.openxmlformats.org/drawingml/2006/table">
            <a:tbl>
              <a:tblPr/>
              <a:tblGrid>
                <a:gridCol w="3168650">
                  <a:extLst>
                    <a:ext uri="{9D8B030D-6E8A-4147-A177-3AD203B41FA5}">
                      <a16:colId xmlns:a16="http://schemas.microsoft.com/office/drawing/2014/main" val="20000"/>
                    </a:ext>
                  </a:extLst>
                </a:gridCol>
                <a:gridCol w="3168650">
                  <a:extLst>
                    <a:ext uri="{9D8B030D-6E8A-4147-A177-3AD203B41FA5}">
                      <a16:colId xmlns:a16="http://schemas.microsoft.com/office/drawing/2014/main" val="20001"/>
                    </a:ext>
                  </a:extLst>
                </a:gridCol>
              </a:tblGrid>
              <a:tr h="64294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1" i="0" u="none" strike="noStrike" cap="none" normalizeH="0" baseline="0" dirty="0" smtClean="0">
                          <a:ln>
                            <a:noFill/>
                          </a:ln>
                          <a:solidFill>
                            <a:schemeClr val="tx1"/>
                          </a:solidFill>
                          <a:effectLst/>
                          <a:latin typeface="Times New Roman" pitchFamily="18" charset="0"/>
                          <a:cs typeface="Times New Roman" pitchFamily="18" charset="0"/>
                        </a:rPr>
                        <a:t>Tumsības valstība</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1" i="0" u="none" strike="noStrike" cap="none" normalizeH="0" baseline="0" dirty="0" smtClean="0">
                          <a:ln>
                            <a:noFill/>
                          </a:ln>
                          <a:solidFill>
                            <a:schemeClr val="tx1"/>
                          </a:solidFill>
                          <a:effectLst/>
                          <a:latin typeface="Times New Roman" pitchFamily="18" charset="0"/>
                          <a:cs typeface="Times New Roman" pitchFamily="18" charset="0"/>
                        </a:rPr>
                        <a:t>Gaismas valstība</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48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Sātans</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Jēzus</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642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Grēks</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Piedo</a:t>
                      </a:r>
                      <a:r>
                        <a:rPr kumimoji="0" lang="lv-LV" sz="2400" b="0" i="0" u="none" strike="noStrike" cap="none" normalizeH="0" baseline="0" dirty="0" smtClean="0">
                          <a:ln>
                            <a:noFill/>
                          </a:ln>
                          <a:solidFill>
                            <a:schemeClr val="tx1"/>
                          </a:solidFill>
                          <a:effectLst/>
                          <a:latin typeface="Arial"/>
                          <a:cs typeface="Times New Roman" pitchFamily="18" charset="0"/>
                        </a:rPr>
                        <a:t>š</a:t>
                      </a: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ana</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048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Grēka verdzība</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Dieva saime</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0642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Nāve</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Dzīvība</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0483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chemeClr val="tx1"/>
                          </a:solidFill>
                          <a:effectLst/>
                          <a:latin typeface="Times New Roman" pitchFamily="18" charset="0"/>
                          <a:cs typeface="Times New Roman" pitchFamily="18" charset="0"/>
                        </a:rPr>
                        <a:t>Posts</a:t>
                      </a:r>
                      <a:endParaRPr kumimoji="0" lang="lv-LV" sz="3600" b="0" i="0" u="none" strike="noStrike" cap="none" normalizeH="0" baseline="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Pestī</a:t>
                      </a:r>
                      <a:r>
                        <a:rPr kumimoji="0" lang="lv-LV" sz="2400" b="0" i="0" u="none" strike="noStrike" cap="none" normalizeH="0" baseline="0" dirty="0" smtClean="0">
                          <a:ln>
                            <a:noFill/>
                          </a:ln>
                          <a:solidFill>
                            <a:schemeClr val="tx1"/>
                          </a:solidFill>
                          <a:effectLst/>
                          <a:latin typeface="Arial"/>
                          <a:cs typeface="Times New Roman" pitchFamily="18" charset="0"/>
                        </a:rPr>
                        <a:t>š</a:t>
                      </a:r>
                      <a:r>
                        <a:rPr kumimoji="0" lang="lv-LV" sz="2400" b="0" i="0" u="none" strike="noStrike" cap="none" normalizeH="0" baseline="0" dirty="0" smtClean="0">
                          <a:ln>
                            <a:noFill/>
                          </a:ln>
                          <a:solidFill>
                            <a:schemeClr val="tx1"/>
                          </a:solidFill>
                          <a:effectLst/>
                          <a:latin typeface="Times New Roman" pitchFamily="18" charset="0"/>
                          <a:cs typeface="Times New Roman" pitchFamily="18" charset="0"/>
                        </a:rPr>
                        <a:t>ana</a:t>
                      </a:r>
                      <a:endParaRPr kumimoji="0" lang="lv-LV" sz="3600" b="0" i="0" u="none" strike="noStrike" cap="none" normalizeH="0" baseline="0" dirty="0" smtClean="0">
                        <a:ln>
                          <a:noFill/>
                        </a:ln>
                        <a:solidFill>
                          <a:schemeClr val="tx1"/>
                        </a:solidFill>
                        <a:effectLst/>
                        <a:latin typeface="Arial"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1292" name="Rectangle 83"/>
          <p:cNvSpPr>
            <a:spLocks noChangeArrowheads="1"/>
          </p:cNvSpPr>
          <p:nvPr/>
        </p:nvSpPr>
        <p:spPr bwMode="auto">
          <a:xfrm>
            <a:off x="0" y="928688"/>
            <a:ext cx="9144000" cy="1933575"/>
          </a:xfrm>
          <a:prstGeom prst="rect">
            <a:avLst/>
          </a:prstGeom>
          <a:noFill/>
          <a:ln w="9525">
            <a:noFill/>
            <a:miter lim="800000"/>
            <a:headEnd/>
            <a:tailEnd/>
          </a:ln>
        </p:spPr>
        <p:txBody>
          <a:bodyPr>
            <a:spAutoFit/>
          </a:bodyPr>
          <a:lstStyle/>
          <a:p>
            <a:pPr marL="342900" indent="-342900" eaLnBrk="0" hangingPunct="0">
              <a:spcBef>
                <a:spcPct val="20000"/>
              </a:spcBef>
              <a:buClr>
                <a:schemeClr val="bg2"/>
              </a:buClr>
              <a:buSzPct val="75000"/>
              <a:buFont typeface="Wingdings" pitchFamily="2" charset="2"/>
              <a:buChar char="n"/>
              <a:defRPr/>
            </a:pPr>
            <a:r>
              <a:rPr lang="lv-LV" sz="2600" b="1" dirty="0">
                <a:latin typeface="+mn-lt"/>
              </a:rPr>
              <a:t>Kristus sātanu uzvarēja pie krusta</a:t>
            </a:r>
            <a:r>
              <a:rPr lang="lv-LV" sz="2600" dirty="0">
                <a:latin typeface="+mn-lt"/>
              </a:rPr>
              <a:t>!</a:t>
            </a:r>
          </a:p>
          <a:p>
            <a:pPr marL="342900" indent="-342900" eaLnBrk="0" hangingPunct="0">
              <a:spcBef>
                <a:spcPct val="20000"/>
              </a:spcBef>
              <a:buClr>
                <a:schemeClr val="bg2"/>
              </a:buClr>
              <a:buSzPct val="75000"/>
              <a:buFont typeface="Wingdings" pitchFamily="2" charset="2"/>
              <a:buChar char="n"/>
              <a:defRPr/>
            </a:pPr>
            <a:r>
              <a:rPr lang="lv-LV" sz="2600" dirty="0">
                <a:latin typeface="+mn-lt"/>
              </a:rPr>
              <a:t>Mēs esam vai nu </a:t>
            </a:r>
            <a:r>
              <a:rPr lang="lv-LV" sz="2600" b="1" dirty="0">
                <a:latin typeface="+mn-lt"/>
              </a:rPr>
              <a:t>velna valstībā </a:t>
            </a:r>
            <a:r>
              <a:rPr lang="lv-LV" sz="2600" dirty="0">
                <a:latin typeface="+mn-lt"/>
              </a:rPr>
              <a:t>vai </a:t>
            </a:r>
            <a:r>
              <a:rPr lang="lv-LV" sz="2600" b="1" dirty="0">
                <a:latin typeface="+mn-lt"/>
              </a:rPr>
              <a:t>Dieva</a:t>
            </a:r>
            <a:r>
              <a:rPr lang="lv-LV" sz="2600" dirty="0">
                <a:latin typeface="+mn-lt"/>
              </a:rPr>
              <a:t> </a:t>
            </a:r>
            <a:endParaRPr lang="lv-LV" sz="2600" dirty="0">
              <a:latin typeface="+mn-lt"/>
            </a:endParaRPr>
          </a:p>
          <a:p>
            <a:pPr marL="342900" indent="-342900" eaLnBrk="0" hangingPunct="0">
              <a:spcBef>
                <a:spcPct val="20000"/>
              </a:spcBef>
              <a:buClr>
                <a:schemeClr val="bg2"/>
              </a:buClr>
              <a:buSzPct val="75000"/>
              <a:defRPr/>
            </a:pPr>
            <a:r>
              <a:rPr lang="lv-LV" sz="2600" b="1" dirty="0">
                <a:latin typeface="+mn-lt"/>
              </a:rPr>
              <a:t>valstībā</a:t>
            </a:r>
            <a:r>
              <a:rPr lang="lv-LV" sz="2600" dirty="0">
                <a:latin typeface="+mn-lt"/>
              </a:rPr>
              <a:t>. </a:t>
            </a:r>
            <a:r>
              <a:rPr lang="lv-LV" sz="2600" b="1" dirty="0">
                <a:latin typeface="+mn-lt"/>
              </a:rPr>
              <a:t>Neitrālas </a:t>
            </a:r>
            <a:r>
              <a:rPr lang="lv-LV" sz="2600" b="1" dirty="0">
                <a:latin typeface="+mn-lt"/>
              </a:rPr>
              <a:t>teritorijas </a:t>
            </a:r>
            <a:r>
              <a:rPr lang="lv-LV" sz="2600" b="1" dirty="0">
                <a:latin typeface="+mn-lt"/>
              </a:rPr>
              <a:t>nav</a:t>
            </a:r>
            <a:r>
              <a:rPr lang="lv-LV" sz="2600" dirty="0">
                <a:latin typeface="+mn-lt"/>
              </a:rPr>
              <a:t>!</a:t>
            </a:r>
            <a:endParaRPr lang="lv-LV" sz="2600" dirty="0">
              <a:latin typeface="+mn-lt"/>
            </a:endParaRPr>
          </a:p>
          <a:p>
            <a:pPr marL="342900" indent="-342900" eaLnBrk="0" hangingPunct="0">
              <a:spcBef>
                <a:spcPct val="20000"/>
              </a:spcBef>
              <a:buClr>
                <a:schemeClr val="bg2"/>
              </a:buClr>
              <a:buSzPct val="75000"/>
              <a:buFont typeface="Wingdings" pitchFamily="2" charset="2"/>
              <a:buChar char="n"/>
              <a:defRPr/>
            </a:pPr>
            <a:r>
              <a:rPr lang="lv-LV" sz="2600" dirty="0">
                <a:latin typeface="+mn-lt"/>
              </a:rPr>
              <a:t>Luters: </a:t>
            </a:r>
            <a:r>
              <a:rPr lang="lv-LV" sz="2600" i="1" dirty="0">
                <a:latin typeface="+mn-lt"/>
              </a:rPr>
              <a:t>Cilvēks ir kā zirgs, kurā jāj vai nu Dievs </a:t>
            </a:r>
            <a:r>
              <a:rPr lang="lv-LV" sz="2600" i="1" dirty="0">
                <a:latin typeface="Arial" charset="0"/>
              </a:rPr>
              <a:t>vai </a:t>
            </a:r>
            <a:r>
              <a:rPr lang="lv-LV" sz="2600" i="1" dirty="0">
                <a:latin typeface="Arial" charset="0"/>
              </a:rPr>
              <a:t>velns!</a:t>
            </a:r>
            <a:endParaRPr lang="lv-LV" sz="2600" i="1" dirty="0">
              <a:latin typeface="Arial"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11292">
                                            <p:txEl>
                                              <p:pRg st="0" end="0"/>
                                            </p:txEl>
                                          </p:spTgt>
                                        </p:tgtEl>
                                        <p:attrNameLst>
                                          <p:attrName>style.visibility</p:attrName>
                                        </p:attrNameLst>
                                      </p:cBhvr>
                                      <p:to>
                                        <p:strVal val="visible"/>
                                      </p:to>
                                    </p:set>
                                    <p:anim calcmode="lin" valueType="num">
                                      <p:cBhvr additive="base">
                                        <p:cTn id="11" dur="500" fill="hold"/>
                                        <p:tgtEl>
                                          <p:spTgt spid="1129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92">
                                            <p:txEl>
                                              <p:pRg st="0" end="0"/>
                                            </p:txEl>
                                          </p:spTgt>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 presetClass="entr" presetSubtype="4" fill="hold" nodeType="afterEffect">
                                  <p:stCondLst>
                                    <p:cond delay="0"/>
                                  </p:stCondLst>
                                  <p:childTnLst>
                                    <p:set>
                                      <p:cBhvr>
                                        <p:cTn id="15" dur="1" fill="hold">
                                          <p:stCondLst>
                                            <p:cond delay="0"/>
                                          </p:stCondLst>
                                        </p:cTn>
                                        <p:tgtEl>
                                          <p:spTgt spid="11292">
                                            <p:txEl>
                                              <p:pRg st="1" end="1"/>
                                            </p:txEl>
                                          </p:spTgt>
                                        </p:tgtEl>
                                        <p:attrNameLst>
                                          <p:attrName>style.visibility</p:attrName>
                                        </p:attrNameLst>
                                      </p:cBhvr>
                                      <p:to>
                                        <p:strVal val="visible"/>
                                      </p:to>
                                    </p:set>
                                    <p:anim calcmode="lin" valueType="num">
                                      <p:cBhvr additive="base">
                                        <p:cTn id="16" dur="500" fill="hold"/>
                                        <p:tgtEl>
                                          <p:spTgt spid="11292">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292">
                                            <p:txEl>
                                              <p:pRg st="1" end="1"/>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500"/>
                            </p:stCondLst>
                            <p:childTnLst>
                              <p:par>
                                <p:cTn id="19" presetID="2" presetClass="entr" presetSubtype="4" fill="hold" nodeType="afterEffect">
                                  <p:stCondLst>
                                    <p:cond delay="0"/>
                                  </p:stCondLst>
                                  <p:childTnLst>
                                    <p:set>
                                      <p:cBhvr>
                                        <p:cTn id="20" dur="1" fill="hold">
                                          <p:stCondLst>
                                            <p:cond delay="0"/>
                                          </p:stCondLst>
                                        </p:cTn>
                                        <p:tgtEl>
                                          <p:spTgt spid="11292">
                                            <p:txEl>
                                              <p:pRg st="2" end="2"/>
                                            </p:txEl>
                                          </p:spTgt>
                                        </p:tgtEl>
                                        <p:attrNameLst>
                                          <p:attrName>style.visibility</p:attrName>
                                        </p:attrNameLst>
                                      </p:cBhvr>
                                      <p:to>
                                        <p:strVal val="visible"/>
                                      </p:to>
                                    </p:set>
                                    <p:anim calcmode="lin" valueType="num">
                                      <p:cBhvr additive="base">
                                        <p:cTn id="21" dur="500" fill="hold"/>
                                        <p:tgtEl>
                                          <p:spTgt spid="1129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292">
                                            <p:txEl>
                                              <p:pRg st="2" end="2"/>
                                            </p:txEl>
                                          </p:spTgt>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2000"/>
                            </p:stCondLst>
                            <p:childTnLst>
                              <p:par>
                                <p:cTn id="24" presetID="2" presetClass="entr" presetSubtype="4" fill="hold" nodeType="afterEffect">
                                  <p:stCondLst>
                                    <p:cond delay="0"/>
                                  </p:stCondLst>
                                  <p:childTnLst>
                                    <p:set>
                                      <p:cBhvr>
                                        <p:cTn id="25" dur="1" fill="hold">
                                          <p:stCondLst>
                                            <p:cond delay="0"/>
                                          </p:stCondLst>
                                        </p:cTn>
                                        <p:tgtEl>
                                          <p:spTgt spid="11292">
                                            <p:txEl>
                                              <p:pRg st="3" end="3"/>
                                            </p:txEl>
                                          </p:spTgt>
                                        </p:tgtEl>
                                        <p:attrNameLst>
                                          <p:attrName>style.visibility</p:attrName>
                                        </p:attrNameLst>
                                      </p:cBhvr>
                                      <p:to>
                                        <p:strVal val="visible"/>
                                      </p:to>
                                    </p:set>
                                    <p:anim calcmode="lin" valueType="num">
                                      <p:cBhvr additive="base">
                                        <p:cTn id="26" dur="500" fill="hold"/>
                                        <p:tgtEl>
                                          <p:spTgt spid="11292">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292">
                                            <p:txEl>
                                              <p:pRg st="3" end="3"/>
                                            </p:txEl>
                                          </p:spTgt>
                                        </p:tgtEl>
                                        <p:attrNameLst>
                                          <p:attrName>ppt_y</p:attrName>
                                        </p:attrNameLst>
                                      </p:cBhvr>
                                      <p:tavLst>
                                        <p:tav tm="0">
                                          <p:val>
                                            <p:strVal val="1+#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par>
                          <p:cTn id="31" fill="hold" nodeType="afterGroup">
                            <p:stCondLst>
                              <p:cond delay="2500"/>
                            </p:stCondLst>
                            <p:childTnLst>
                              <p:par>
                                <p:cTn id="32" presetID="10" presetClass="entr" presetSubtype="0" fill="hold" nodeType="afterEffect">
                                  <p:stCondLst>
                                    <p:cond delay="0"/>
                                  </p:stCondLst>
                                  <p:childTnLst>
                                    <p:set>
                                      <p:cBhvr>
                                        <p:cTn id="33" dur="1" fill="hold">
                                          <p:stCondLst>
                                            <p:cond delay="0"/>
                                          </p:stCondLst>
                                        </p:cTn>
                                        <p:tgtEl>
                                          <p:spTgt spid="9298"/>
                                        </p:tgtEl>
                                        <p:attrNameLst>
                                          <p:attrName>style.visibility</p:attrName>
                                        </p:attrNameLst>
                                      </p:cBhvr>
                                      <p:to>
                                        <p:strVal val="visible"/>
                                      </p:to>
                                    </p:set>
                                    <p:animEffect transition="in" filter="fade">
                                      <p:cBhvr>
                                        <p:cTn id="34" dur="2000"/>
                                        <p:tgtEl>
                                          <p:spTgt spid="9298"/>
                                        </p:tgtEl>
                                      </p:cBhvr>
                                    </p:animEffect>
                                  </p:childTnLst>
                                </p:cTn>
                              </p:par>
                              <p:par>
                                <p:cTn id="35" presetID="10" presetClass="entr" presetSubtype="0" fill="hold" nodeType="withEffect">
                                  <p:stCondLst>
                                    <p:cond delay="0"/>
                                  </p:stCondLst>
                                  <p:childTnLst>
                                    <p:set>
                                      <p:cBhvr>
                                        <p:cTn id="36" dur="1" fill="hold">
                                          <p:stCondLst>
                                            <p:cond delay="0"/>
                                          </p:stCondLst>
                                        </p:cTn>
                                        <p:tgtEl>
                                          <p:spTgt spid="11293"/>
                                        </p:tgtEl>
                                        <p:attrNameLst>
                                          <p:attrName>style.visibility</p:attrName>
                                        </p:attrNameLst>
                                      </p:cBhvr>
                                      <p:to>
                                        <p:strVal val="visible"/>
                                      </p:to>
                                    </p:set>
                                    <p:animEffect transition="in" filter="fade">
                                      <p:cBhvr>
                                        <p:cTn id="37" dur="500"/>
                                        <p:tgtEl>
                                          <p:spTgt spid="11293"/>
                                        </p:tgtEl>
                                      </p:cBhvr>
                                    </p:animEffect>
                                  </p:childTnLst>
                                </p:cTn>
                              </p:par>
                              <p:par>
                                <p:cTn id="38" presetID="10" presetClass="entr" presetSubtype="0" fill="hold" nodeType="withEffect">
                                  <p:stCondLst>
                                    <p:cond delay="0"/>
                                  </p:stCondLst>
                                  <p:childTnLst>
                                    <p:set>
                                      <p:cBhvr>
                                        <p:cTn id="39" dur="1" fill="hold">
                                          <p:stCondLst>
                                            <p:cond delay="0"/>
                                          </p:stCondLst>
                                        </p:cTn>
                                        <p:tgtEl>
                                          <p:spTgt spid="11294"/>
                                        </p:tgtEl>
                                        <p:attrNameLst>
                                          <p:attrName>style.visibility</p:attrName>
                                        </p:attrNameLst>
                                      </p:cBhvr>
                                      <p:to>
                                        <p:strVal val="visible"/>
                                      </p:to>
                                    </p:set>
                                    <p:animEffect transition="in" filter="fade">
                                      <p:cBhvr>
                                        <p:cTn id="40" dur="500"/>
                                        <p:tgtEl>
                                          <p:spTgt spid="11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90" name="Picture 6" descr="https://www.lds.org/bc/content/shared/content/images/gospel-library/magazine/liahonlp.nfo:o:f7f.jpg"/>
          <p:cNvPicPr>
            <a:picLocks noChangeAspect="1" noChangeArrowheads="1"/>
          </p:cNvPicPr>
          <p:nvPr/>
        </p:nvPicPr>
        <p:blipFill>
          <a:blip r:embed="rId2"/>
          <a:srcRect/>
          <a:stretch>
            <a:fillRect/>
          </a:stretch>
        </p:blipFill>
        <p:spPr bwMode="auto">
          <a:xfrm>
            <a:off x="5292080" y="2459518"/>
            <a:ext cx="3672408" cy="4284476"/>
          </a:xfrm>
          <a:prstGeom prst="rect">
            <a:avLst/>
          </a:prstGeom>
          <a:ln>
            <a:noFill/>
          </a:ln>
          <a:effectLst>
            <a:softEdge rad="112500"/>
          </a:effectLst>
        </p:spPr>
      </p:pic>
      <p:sp>
        <p:nvSpPr>
          <p:cNvPr id="10244" name="Rectangle 3"/>
          <p:cNvSpPr>
            <a:spLocks noGrp="1" noChangeArrowheads="1"/>
          </p:cNvSpPr>
          <p:nvPr>
            <p:ph type="body" idx="1"/>
          </p:nvPr>
        </p:nvSpPr>
        <p:spPr>
          <a:xfrm>
            <a:off x="0" y="-71438"/>
            <a:ext cx="9144000" cy="1081088"/>
          </a:xfrm>
        </p:spPr>
        <p:txBody>
          <a:bodyPr/>
          <a:lstStyle/>
          <a:p>
            <a:pPr marL="0" indent="0" algn="just">
              <a:lnSpc>
                <a:spcPct val="90000"/>
              </a:lnSpc>
              <a:spcBef>
                <a:spcPct val="0"/>
              </a:spcBef>
              <a:buFontTx/>
              <a:buNone/>
            </a:pPr>
            <a:r>
              <a:rPr lang="lv-LV" altLang="lv-LV" sz="2800" i="1" dirty="0" smtClean="0"/>
              <a:t>24 Kad nešķīstais gars ir izgājis no cilvēka, tas apstaigā izkaltušas vietas, meklēdams mieru un, to neatradis, saka: es atgriezīšos savā mājoklī, no kura izgāju. 25 Atnācis viņš atrod to izslaucītu un uzpostu. 26 Tad viņš iet un ņem sev līdzi septiņus citus garus, par sevi vēl ļaunākus, un iegājuši tie tur mājo. Un beigās šim cilvēkam kļūst daudz ļaunāk, nekā bija sākumā.“</a:t>
            </a:r>
          </a:p>
        </p:txBody>
      </p:sp>
      <p:sp>
        <p:nvSpPr>
          <p:cNvPr id="1638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DC13B6F-8F1C-4AAA-A456-D7FE1A31C405}" type="slidenum">
              <a:rPr lang="lv-LV" altLang="lv-LV"/>
              <a:pPr eaLnBrk="1" hangingPunct="1"/>
              <a:t>16</a:t>
            </a:fld>
            <a:endParaRPr lang="lv-LV" altLang="lv-LV"/>
          </a:p>
        </p:txBody>
      </p:sp>
      <p:sp>
        <p:nvSpPr>
          <p:cNvPr id="6" name="Taisnstūris ar noapaļotiem stūriem 5"/>
          <p:cNvSpPr/>
          <p:nvPr/>
        </p:nvSpPr>
        <p:spPr>
          <a:xfrm>
            <a:off x="683569" y="2880895"/>
            <a:ext cx="4464495"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Vieta tukša nepaliek</a:t>
            </a:r>
            <a:endParaRPr lang="en-US" altLang="lv-LV" sz="3200" dirty="0"/>
          </a:p>
        </p:txBody>
      </p:sp>
      <p:sp>
        <p:nvSpPr>
          <p:cNvPr id="8" name="Taisnstūris ar noapaļotiem stūriem 7"/>
          <p:cNvSpPr/>
          <p:nvPr/>
        </p:nvSpPr>
        <p:spPr>
          <a:xfrm>
            <a:off x="1187624" y="3573016"/>
            <a:ext cx="3528392" cy="144016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Ja ļaunais gars izdzīts, vietā jānāk Sv. Garam</a:t>
            </a:r>
            <a:endParaRPr lang="en-US" altLang="lv-LV" sz="3200" dirty="0"/>
          </a:p>
        </p:txBody>
      </p:sp>
      <p:sp>
        <p:nvSpPr>
          <p:cNvPr id="9" name="Taisnstūris ar noapaļotiem stūriem 8"/>
          <p:cNvSpPr/>
          <p:nvPr/>
        </p:nvSpPr>
        <p:spPr>
          <a:xfrm>
            <a:off x="845586" y="5201241"/>
            <a:ext cx="4212468" cy="144016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600" b="1" dirty="0" smtClean="0"/>
              <a:t>Ja nē, tad vietā nāks 7 citi gari</a:t>
            </a:r>
            <a:endParaRPr lang="en-US" altLang="lv-LV"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6390"/>
                                        </p:tgtEl>
                                        <p:attrNameLst>
                                          <p:attrName>style.visibility</p:attrName>
                                        </p:attrNameLst>
                                      </p:cBhvr>
                                      <p:to>
                                        <p:strVal val="visible"/>
                                      </p:to>
                                    </p:set>
                                    <p:animEffect transition="in" filter="fade">
                                      <p:cBhvr>
                                        <p:cTn id="11" dur="2000"/>
                                        <p:tgtEl>
                                          <p:spTgt spid="16390"/>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altLang="lv-LV" sz="2800" i="1" dirty="0" smtClean="0"/>
              <a:t>27 Kad viņš tā runāja, kāda sieviete ļaužu pūlī paceltā balsī sacīja viņam: "Laimīgas tās miesas, kas tevi nēsājušas, un krūtis, kas tevi zīdījušas!" 28 Bet viņš teica: "Vēl jo vairāk laimīgi ir tie, kas Dieva vārdu dzird un to pilda!"</a:t>
            </a:r>
          </a:p>
        </p:txBody>
      </p:sp>
      <p:sp>
        <p:nvSpPr>
          <p:cNvPr id="1843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A474F1B-2D8E-4C24-A29B-9E8B5ED186F8}" type="slidenum">
              <a:rPr lang="lv-LV" altLang="lv-LV"/>
              <a:pPr eaLnBrk="1" hangingPunct="1"/>
              <a:t>17</a:t>
            </a:fld>
            <a:endParaRPr lang="lv-LV" altLang="lv-LV"/>
          </a:p>
        </p:txBody>
      </p:sp>
      <p:pic>
        <p:nvPicPr>
          <p:cNvPr id="18438" name="Picture 6" descr="https://www.lds.org/bc/content/shared/content/images/gospel-library/magazine/neweralp.nfo:o:981.jpg"/>
          <p:cNvPicPr>
            <a:picLocks noChangeAspect="1" noChangeArrowheads="1"/>
          </p:cNvPicPr>
          <p:nvPr/>
        </p:nvPicPr>
        <p:blipFill>
          <a:blip r:embed="rId2"/>
          <a:srcRect/>
          <a:stretch>
            <a:fillRect/>
          </a:stretch>
        </p:blipFill>
        <p:spPr bwMode="auto">
          <a:xfrm>
            <a:off x="4788024" y="1351455"/>
            <a:ext cx="4071967" cy="5506545"/>
          </a:xfrm>
          <a:prstGeom prst="rect">
            <a:avLst/>
          </a:prstGeom>
          <a:ln>
            <a:noFill/>
          </a:ln>
          <a:effectLst>
            <a:softEdge rad="112500"/>
          </a:effectLst>
        </p:spPr>
      </p:pic>
      <p:sp>
        <p:nvSpPr>
          <p:cNvPr id="6" name="Taisnstūris ar noapaļotiem stūriem 5"/>
          <p:cNvSpPr/>
          <p:nvPr/>
        </p:nvSpPr>
        <p:spPr>
          <a:xfrm>
            <a:off x="143507" y="2132856"/>
            <a:ext cx="4464495"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Ierunājās ticīga sirds:</a:t>
            </a:r>
            <a:endParaRPr lang="en-US" altLang="lv-LV" sz="3200" dirty="0"/>
          </a:p>
        </p:txBody>
      </p:sp>
      <p:sp>
        <p:nvSpPr>
          <p:cNvPr id="8" name="Taisnstūris ar noapaļotiem stūriem 7"/>
          <p:cNvSpPr/>
          <p:nvPr/>
        </p:nvSpPr>
        <p:spPr>
          <a:xfrm>
            <a:off x="611559" y="3329032"/>
            <a:ext cx="3528392" cy="2692255"/>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i="1" dirty="0" smtClean="0"/>
              <a:t>Laimīgas tās miesas, kas tevi nēsājušas, un krūtis, kas tevi zīdījušas!</a:t>
            </a:r>
            <a:endParaRPr lang="en-US" altLang="lv-LV"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8438"/>
                                        </p:tgtEl>
                                        <p:attrNameLst>
                                          <p:attrName>style.visibility</p:attrName>
                                        </p:attrNameLst>
                                      </p:cBhvr>
                                      <p:to>
                                        <p:strVal val="visible"/>
                                      </p:to>
                                    </p:set>
                                    <p:animEffect transition="in" filter="fade">
                                      <p:cBhvr>
                                        <p:cTn id="11" dur="2000"/>
                                        <p:tgtEl>
                                          <p:spTgt spid="18438"/>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0188" y="765175"/>
            <a:ext cx="5103812" cy="609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2"/>
          <p:cNvSpPr>
            <a:spLocks noGrp="1" noChangeArrowheads="1"/>
          </p:cNvSpPr>
          <p:nvPr>
            <p:ph type="title"/>
          </p:nvPr>
        </p:nvSpPr>
        <p:spPr>
          <a:xfrm>
            <a:off x="107950" y="2924175"/>
            <a:ext cx="5184775" cy="1143000"/>
          </a:xfrm>
        </p:spPr>
        <p:txBody>
          <a:bodyPr/>
          <a:lstStyle/>
          <a:p>
            <a:pPr eaLnBrk="1" hangingPunct="1"/>
            <a:r>
              <a:rPr lang="lv-LV" altLang="lv-LV" sz="5400" smtClean="0"/>
              <a:t>Un Dieva miers, kas ir augstāks par visu saprašanu lai pasargā jūsu sirdis un jūsu domas. </a:t>
            </a:r>
            <a:r>
              <a:rPr lang="lv-LV" altLang="lv-LV" sz="5400" b="1" smtClean="0"/>
              <a:t>Āmen</a:t>
            </a:r>
            <a:br>
              <a:rPr lang="lv-LV" altLang="lv-LV" sz="5400" b="1" smtClean="0"/>
            </a:br>
            <a:endParaRPr lang="lv-LV" altLang="lv-LV" sz="5400" b="1" smtClean="0"/>
          </a:p>
        </p:txBody>
      </p:sp>
      <p:sp>
        <p:nvSpPr>
          <p:cNvPr id="1946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3D9A460-DFD8-41A3-8C64-6FF583A7E384}" type="slidenum">
              <a:rPr lang="lv-LV" altLang="lv-LV"/>
              <a:pPr eaLnBrk="1" hangingPunct="1"/>
              <a:t>18</a:t>
            </a:fld>
            <a:endParaRPr lang="lv-LV" altLang="lv-LV"/>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altLang="lv-LV" b="1" smtClean="0"/>
              <a:t>Lk.11:14-28 Jēzus un ļaunie gari</a:t>
            </a:r>
            <a:endParaRPr lang="lv-LV" altLang="lv-LV" smtClean="0"/>
          </a:p>
        </p:txBody>
      </p:sp>
      <p:pic>
        <p:nvPicPr>
          <p:cNvPr id="3075" name="Picture 3" descr="DOVE0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63" y="73025"/>
            <a:ext cx="485776"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813E6EC-5AA7-42DB-A499-4FB77E2769FF}" type="slidenum">
              <a:rPr lang="lv-LV" altLang="lv-LV"/>
              <a:pPr eaLnBrk="1" hangingPunct="1"/>
              <a:t>2</a:t>
            </a:fld>
            <a:endParaRPr lang="lv-LV" altLang="lv-LV"/>
          </a:p>
        </p:txBody>
      </p:sp>
      <p:sp>
        <p:nvSpPr>
          <p:cNvPr id="3077" name="Rectangle 6"/>
          <p:cNvSpPr>
            <a:spLocks noChangeArrowheads="1"/>
          </p:cNvSpPr>
          <p:nvPr/>
        </p:nvSpPr>
        <p:spPr bwMode="auto">
          <a:xfrm>
            <a:off x="0" y="692150"/>
            <a:ext cx="9144000"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lv-LV" altLang="lv-LV" sz="2700" i="1"/>
              <a:t>14 Kādu reizi Jēzus izdzina dēmonu, kas bija mēms; dēmons izgāja, un mēmais sāka runāt, un ļaužu pūlis brīnījās. 15 Bet daži no tiem sacīja: "Viņš izdzen dēmonus ar Belcebula, dēmonu valdnieka, palīdzību." 16 Bet citi, viņu izaicinādami, prasīja viņam kādu zīmi no debesīm. 17 Zinādams viņu domas, viņš tiem sacīja: "Ikviena valsts, kas sevī sašķelta, iet bojā, un nams uz namu krīt. 18 Ja nu sātans sevī sašķeļas, kā tad viņa valstība pastāvēs? Jūs taču sakāt, ka es izdzenu dēmonus ar Belcebula palīdzību. 19 Bet, ja es izdzenu dēmonus ar Belcebula palīdzību, kā tad jūsu dēli tos izdzen? Tādēļ viņi būs jūsu tiesneši. 20 Bet, ja es izdzenu dēmonus ar Dieva pirkstu, tad jau Dieva valstība pie jums ir atnākusi. 23 Kas nav ar mani, tas ir pret mani, un, kas ar mani nesavāc, tas izkaisa.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altLang="lv-LV" b="1" smtClean="0"/>
              <a:t>Lk.11:14-28 Jēzus un ļaunie gari</a:t>
            </a:r>
            <a:endParaRPr lang="lv-LV" altLang="lv-LV" smtClean="0"/>
          </a:p>
        </p:txBody>
      </p:sp>
      <p:pic>
        <p:nvPicPr>
          <p:cNvPr id="4099" name="Picture 3" descr="DOVE0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63" y="73025"/>
            <a:ext cx="485776"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964443B-CCC3-4657-8EAD-C743ED2C3A4C}" type="slidenum">
              <a:rPr lang="lv-LV" altLang="lv-LV"/>
              <a:pPr eaLnBrk="1" hangingPunct="1"/>
              <a:t>3</a:t>
            </a:fld>
            <a:endParaRPr lang="lv-LV" altLang="lv-LV"/>
          </a:p>
        </p:txBody>
      </p:sp>
      <p:sp>
        <p:nvSpPr>
          <p:cNvPr id="4101" name="Rectangle 6"/>
          <p:cNvSpPr>
            <a:spLocks noChangeArrowheads="1"/>
          </p:cNvSpPr>
          <p:nvPr/>
        </p:nvSpPr>
        <p:spPr bwMode="auto">
          <a:xfrm>
            <a:off x="0" y="692150"/>
            <a:ext cx="91440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lv-LV" altLang="lv-LV" sz="2800" i="1"/>
              <a:t>24 Kad nešķīstais gars ir izgājis no cilvēka, tas apstaigā izkaltušas vietas, meklēdams mieru un, to neatradis, saka: es atgriezīšos savā mājoklī, no kura izgāju. 25 Atnācis viņš atrod to izslaucītu un uzpostu. 26 Tad viņš iet un ņem sev līdzi septiņus citus garus, par sevi vēl ļaunākus, un iegājuši tie tur mājo. Un beigās šim cilvēkam kļūst daudz ļaunāk, nekā bija sākumā.“ 27 Kad viņš tā runāja, kāda sieviete ļaužu pūlī paceltā balsī sacīja viņam: "Laimīgas tās miesas, kas tevi nēsājušas, un krūtis, kas tevi zīdījušas!" 28 Bet viņš teica: "Vēl jo vairāk laimīgi ir tie, kas Dieva vārdu dzird un to pilda!"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0" y="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dirty="0">
                <a:latin typeface="Verdana" panose="020B0604030504040204" pitchFamily="34" charset="0"/>
              </a:rPr>
              <a:t>Okultisma eksplozija</a:t>
            </a:r>
          </a:p>
        </p:txBody>
      </p:sp>
      <p:pic>
        <p:nvPicPr>
          <p:cNvPr id="12294" name="Picture 6" descr="ozzy-osbourne"/>
          <p:cNvPicPr>
            <a:picLocks noChangeAspect="1" noChangeArrowheads="1"/>
          </p:cNvPicPr>
          <p:nvPr/>
        </p:nvPicPr>
        <p:blipFill>
          <a:blip r:embed="rId2"/>
          <a:srcRect/>
          <a:stretch>
            <a:fillRect/>
          </a:stretch>
        </p:blipFill>
        <p:spPr bwMode="auto">
          <a:xfrm>
            <a:off x="971600" y="764704"/>
            <a:ext cx="1973262" cy="2447925"/>
          </a:xfrm>
          <a:prstGeom prst="rect">
            <a:avLst/>
          </a:prstGeom>
          <a:ln>
            <a:noFill/>
          </a:ln>
          <a:effectLst>
            <a:softEdge rad="112500"/>
          </a:effectLst>
        </p:spPr>
      </p:pic>
      <p:pic>
        <p:nvPicPr>
          <p:cNvPr id="12296" name="Picture 8" descr="3176173-1748009911-hp"/>
          <p:cNvPicPr>
            <a:picLocks noChangeAspect="1" noChangeArrowheads="1"/>
          </p:cNvPicPr>
          <p:nvPr/>
        </p:nvPicPr>
        <p:blipFill>
          <a:blip r:embed="rId3" cstate="print"/>
          <a:srcRect/>
          <a:stretch>
            <a:fillRect/>
          </a:stretch>
        </p:blipFill>
        <p:spPr bwMode="auto">
          <a:xfrm>
            <a:off x="5292080" y="3959147"/>
            <a:ext cx="3096344" cy="2451532"/>
          </a:xfrm>
          <a:prstGeom prst="rect">
            <a:avLst/>
          </a:prstGeom>
          <a:ln>
            <a:noFill/>
          </a:ln>
          <a:effectLst>
            <a:softEdge rad="112500"/>
          </a:effectLst>
        </p:spPr>
      </p:pic>
      <p:pic>
        <p:nvPicPr>
          <p:cNvPr id="12300" name="Picture 12" descr="http://unity.lv/newsimgs/711/137/711137/main/2.jpg"/>
          <p:cNvPicPr>
            <a:picLocks noChangeAspect="1" noChangeArrowheads="1"/>
          </p:cNvPicPr>
          <p:nvPr/>
        </p:nvPicPr>
        <p:blipFill>
          <a:blip r:embed="rId4"/>
          <a:srcRect/>
          <a:stretch>
            <a:fillRect/>
          </a:stretch>
        </p:blipFill>
        <p:spPr bwMode="auto">
          <a:xfrm>
            <a:off x="5142985" y="836712"/>
            <a:ext cx="3305140" cy="1944216"/>
          </a:xfrm>
          <a:prstGeom prst="rect">
            <a:avLst/>
          </a:prstGeom>
          <a:ln>
            <a:noFill/>
          </a:ln>
          <a:effectLst>
            <a:softEdge rad="112500"/>
          </a:effectLst>
        </p:spPr>
      </p:pic>
      <p:pic>
        <p:nvPicPr>
          <p:cNvPr id="2" name="Attēls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1520" y="4041509"/>
            <a:ext cx="3923928" cy="2207210"/>
          </a:xfrm>
          <a:prstGeom prst="rect">
            <a:avLst/>
          </a:prstGeom>
          <a:ln>
            <a:noFill/>
          </a:ln>
          <a:effectLst>
            <a:softEdge rad="112500"/>
          </a:effectLst>
        </p:spPr>
      </p:pic>
      <p:sp>
        <p:nvSpPr>
          <p:cNvPr id="3" name="Taisnstūris ar noapaļotiem stūriem 2"/>
          <p:cNvSpPr/>
          <p:nvPr/>
        </p:nvSpPr>
        <p:spPr>
          <a:xfrm>
            <a:off x="1115616" y="2996952"/>
            <a:ext cx="180020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Mūziķi</a:t>
            </a:r>
            <a:endParaRPr lang="lv-LV" sz="3200" dirty="0"/>
          </a:p>
        </p:txBody>
      </p:sp>
      <p:sp>
        <p:nvSpPr>
          <p:cNvPr id="9" name="Taisnstūris ar noapaļotiem stūriem 8"/>
          <p:cNvSpPr/>
          <p:nvPr/>
        </p:nvSpPr>
        <p:spPr>
          <a:xfrm>
            <a:off x="6156176" y="2708920"/>
            <a:ext cx="1368152"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Šovi</a:t>
            </a:r>
            <a:endParaRPr lang="lv-LV" sz="3200" dirty="0"/>
          </a:p>
        </p:txBody>
      </p:sp>
      <p:sp>
        <p:nvSpPr>
          <p:cNvPr id="10" name="Taisnstūris ar noapaļotiem stūriem 9"/>
          <p:cNvSpPr/>
          <p:nvPr/>
        </p:nvSpPr>
        <p:spPr>
          <a:xfrm>
            <a:off x="1313384" y="6163556"/>
            <a:ext cx="180020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Filmas</a:t>
            </a:r>
            <a:endParaRPr lang="lv-LV" sz="3200" dirty="0"/>
          </a:p>
        </p:txBody>
      </p:sp>
      <p:sp>
        <p:nvSpPr>
          <p:cNvPr id="11" name="Taisnstūris ar noapaļotiem stūriem 10"/>
          <p:cNvSpPr/>
          <p:nvPr/>
        </p:nvSpPr>
        <p:spPr>
          <a:xfrm>
            <a:off x="5868144" y="6111838"/>
            <a:ext cx="216024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Grāmatas</a:t>
            </a:r>
            <a:endParaRPr lang="lv-LV" sz="32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499"/>
                                          </p:stCondLst>
                                        </p:cTn>
                                        <p:tgtEl>
                                          <p:spTgt spid="1229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300"/>
                                        </p:tgtEl>
                                        <p:attrNameLst>
                                          <p:attrName>style.visibility</p:attrName>
                                        </p:attrNameLst>
                                      </p:cBhvr>
                                      <p:to>
                                        <p:strVal val="visible"/>
                                      </p:to>
                                    </p:set>
                                    <p:animEffect transition="in" filter="fade">
                                      <p:cBhvr>
                                        <p:cTn id="17" dur="2000"/>
                                        <p:tgtEl>
                                          <p:spTgt spid="12300"/>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par>
                          <p:cTn id="20" fill="hold">
                            <p:stCondLst>
                              <p:cond delay="3000"/>
                            </p:stCondLst>
                            <p:childTnLst>
                              <p:par>
                                <p:cTn id="21" presetID="1" presetClass="entr" presetSubtype="0" fill="hold" nodeType="afterEffect">
                                  <p:stCondLst>
                                    <p:cond delay="0"/>
                                  </p:stCondLst>
                                  <p:childTnLst>
                                    <p:set>
                                      <p:cBhvr>
                                        <p:cTn id="22" dur="1" fill="hold">
                                          <p:stCondLst>
                                            <p:cond delay="499"/>
                                          </p:stCondLst>
                                        </p:cTn>
                                        <p:tgtEl>
                                          <p:spTgt spid="1229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3"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43437"/>
            <a:ext cx="9144000" cy="1081088"/>
          </a:xfrm>
        </p:spPr>
        <p:txBody>
          <a:bodyPr/>
          <a:lstStyle/>
          <a:p>
            <a:pPr marL="0" indent="0">
              <a:lnSpc>
                <a:spcPct val="80000"/>
              </a:lnSpc>
              <a:buFontTx/>
              <a:buNone/>
            </a:pPr>
            <a:r>
              <a:rPr lang="lv-LV" altLang="lv-LV" sz="2800" i="1" dirty="0" smtClean="0"/>
              <a:t>14 Kādu reizi Jēzus izdzina dēmonu, kas bija mēms; dēmons izgāja, un mēmais sāka runāt, un ļaužu pūlis brīnījās. 15 Bet daži no tiem sacīja: "Viņš izdzen dēmonus ar Belcebula, dēmonu valdnieka, palīdzību." 16 Bet citi, viņu izaicinādami, prasīja viņam kādu zīmi no debesīm.</a:t>
            </a:r>
          </a:p>
        </p:txBody>
      </p:sp>
      <p:sp>
        <p:nvSpPr>
          <p:cNvPr id="61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347AF24-CE8D-4FDE-B5BD-B668753A36FE}" type="slidenum">
              <a:rPr lang="lv-LV" altLang="lv-LV"/>
              <a:pPr eaLnBrk="1" hangingPunct="1"/>
              <a:t>5</a:t>
            </a:fld>
            <a:endParaRPr lang="lv-LV" altLang="lv-LV"/>
          </a:p>
        </p:txBody>
      </p:sp>
      <p:pic>
        <p:nvPicPr>
          <p:cNvPr id="11270" name="Picture 6" descr="http://spoki.tvnet.lv/upload2/articles/61/613744/images/_origin_Kas-ir-Lucifers-3.jpg"/>
          <p:cNvPicPr>
            <a:picLocks noChangeAspect="1" noChangeArrowheads="1"/>
          </p:cNvPicPr>
          <p:nvPr/>
        </p:nvPicPr>
        <p:blipFill>
          <a:blip r:embed="rId2"/>
          <a:srcRect b="4780"/>
          <a:stretch>
            <a:fillRect/>
          </a:stretch>
        </p:blipFill>
        <p:spPr bwMode="auto">
          <a:xfrm>
            <a:off x="5786446" y="2375054"/>
            <a:ext cx="3357554" cy="4268656"/>
          </a:xfrm>
          <a:prstGeom prst="rect">
            <a:avLst/>
          </a:prstGeom>
          <a:ln>
            <a:noFill/>
          </a:ln>
          <a:effectLst>
            <a:softEdge rad="112500"/>
          </a:effectLst>
        </p:spPr>
      </p:pic>
      <p:sp>
        <p:nvSpPr>
          <p:cNvPr id="8" name="Taisnstūris ar noapaļotiem stūriem 7"/>
          <p:cNvSpPr/>
          <p:nvPr/>
        </p:nvSpPr>
        <p:spPr>
          <a:xfrm>
            <a:off x="6410825" y="6025255"/>
            <a:ext cx="241835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Belcebul</a:t>
            </a:r>
            <a:endParaRPr lang="en-US" altLang="lv-LV" sz="3200" dirty="0"/>
          </a:p>
        </p:txBody>
      </p:sp>
      <p:sp>
        <p:nvSpPr>
          <p:cNvPr id="9" name="Text Box 66"/>
          <p:cNvSpPr txBox="1">
            <a:spLocks noChangeArrowheads="1"/>
          </p:cNvSpPr>
          <p:nvPr/>
        </p:nvSpPr>
        <p:spPr bwMode="auto">
          <a:xfrm>
            <a:off x="0" y="0"/>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600" b="1" dirty="0" smtClean="0">
                <a:latin typeface="Verdana" panose="020B0604030504040204" pitchFamily="34" charset="0"/>
              </a:rPr>
              <a:t>Kā spēkā Jēzus dara brīnumus?</a:t>
            </a:r>
            <a:endParaRPr lang="lv-LV" altLang="lv-LV" sz="3600" b="1" dirty="0">
              <a:latin typeface="Verdana" panose="020B0604030504040204" pitchFamily="34" charset="0"/>
            </a:endParaRPr>
          </a:p>
        </p:txBody>
      </p:sp>
      <p:pic>
        <p:nvPicPr>
          <p:cNvPr id="10" name="Picture 8" descr="radi$ana"/>
          <p:cNvPicPr>
            <a:picLocks noChangeAspect="1" noChangeArrowheads="1"/>
          </p:cNvPicPr>
          <p:nvPr/>
        </p:nvPicPr>
        <p:blipFill>
          <a:blip r:embed="rId3" cstate="print"/>
          <a:srcRect/>
          <a:stretch>
            <a:fillRect/>
          </a:stretch>
        </p:blipFill>
        <p:spPr bwMode="auto">
          <a:xfrm>
            <a:off x="298282" y="2823073"/>
            <a:ext cx="4140200" cy="3455987"/>
          </a:xfrm>
          <a:prstGeom prst="rect">
            <a:avLst/>
          </a:prstGeom>
          <a:ln>
            <a:noFill/>
          </a:ln>
          <a:effectLst>
            <a:softEdge rad="112500"/>
          </a:effectLst>
        </p:spPr>
      </p:pic>
      <p:sp>
        <p:nvSpPr>
          <p:cNvPr id="11" name="Taisnstūris ar noapaļotiem stūriem 10"/>
          <p:cNvSpPr/>
          <p:nvPr/>
        </p:nvSpPr>
        <p:spPr>
          <a:xfrm>
            <a:off x="1159207" y="6060873"/>
            <a:ext cx="2418350"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Radītājs</a:t>
            </a:r>
            <a:endParaRPr lang="en-US" altLang="lv-LV" sz="3200" dirty="0"/>
          </a:p>
        </p:txBody>
      </p:sp>
      <p:sp>
        <p:nvSpPr>
          <p:cNvPr id="12" name="Taisnstūris ar noapaļotiem stūriem 11"/>
          <p:cNvSpPr/>
          <p:nvPr/>
        </p:nvSpPr>
        <p:spPr>
          <a:xfrm>
            <a:off x="4469845" y="4000849"/>
            <a:ext cx="1224136"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vai</a:t>
            </a:r>
            <a:endParaRPr lang="en-US" altLang="lv-LV"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8" presetClass="entr" presetSubtype="16"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in)">
                                      <p:cBhvr>
                                        <p:cTn id="16" dur="2000"/>
                                        <p:tgtEl>
                                          <p:spTgt spid="10"/>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11270"/>
                                        </p:tgtEl>
                                        <p:attrNameLst>
                                          <p:attrName>style.visibility</p:attrName>
                                        </p:attrNameLst>
                                      </p:cBhvr>
                                      <p:to>
                                        <p:strVal val="visible"/>
                                      </p:to>
                                    </p:set>
                                    <p:animEffect transition="in" filter="fade">
                                      <p:cBhvr>
                                        <p:cTn id="25" dur="2000"/>
                                        <p:tgtEl>
                                          <p:spTgt spid="11270"/>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8" grpId="0" animBg="1"/>
      <p:bldP spid="9" grpId="0" autoUpdateAnimBg="0"/>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spcBef>
                <a:spcPct val="0"/>
              </a:spcBef>
              <a:buFontTx/>
              <a:buNone/>
            </a:pPr>
            <a:r>
              <a:rPr lang="lv-LV" altLang="lv-LV" sz="2800" i="1" dirty="0" smtClean="0"/>
              <a:t>17 Zinādams viņu domas, viņš tiem sacīja: "Ikviena valsts, kas sevī sašķelta, iet bojā, un nams uz namu krīt. 18 Ja nu sātans sevī sašķeļas, kā tad viņa valstība pastāvēs? Jūs taču sakāt, ka es izdzenu dēmonus ar Belcebula palīdzību.</a:t>
            </a:r>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EA3A826-F77F-4AC0-9D89-3D0EA64E523F}" type="slidenum">
              <a:rPr lang="lv-LV" altLang="lv-LV"/>
              <a:pPr eaLnBrk="1" hangingPunct="1"/>
              <a:t>6</a:t>
            </a:fld>
            <a:endParaRPr lang="lv-LV" altLang="lv-LV"/>
          </a:p>
        </p:txBody>
      </p:sp>
      <p:pic>
        <p:nvPicPr>
          <p:cNvPr id="3" name="Attēls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2636912"/>
            <a:ext cx="8136904"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 Box 66"/>
          <p:cNvSpPr txBox="1">
            <a:spLocks noChangeArrowheads="1"/>
          </p:cNvSpPr>
          <p:nvPr/>
        </p:nvSpPr>
        <p:spPr bwMode="auto">
          <a:xfrm>
            <a:off x="0" y="0"/>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600" b="1" dirty="0" smtClean="0">
                <a:latin typeface="Verdana" panose="020B0604030504040204" pitchFamily="34" charset="0"/>
              </a:rPr>
              <a:t>Kāpēc Sātans lai karotu ar sevi?</a:t>
            </a:r>
            <a:endParaRPr lang="lv-LV" altLang="lv-LV" sz="3600" b="1" dirty="0">
              <a:latin typeface="Verdana" panose="020B0604030504040204" pitchFamily="34" charset="0"/>
            </a:endParaRPr>
          </a:p>
        </p:txBody>
      </p:sp>
      <p:sp>
        <p:nvSpPr>
          <p:cNvPr id="10" name="Taisnstūris ar noapaļotiem stūriem 9"/>
          <p:cNvSpPr/>
          <p:nvPr/>
        </p:nvSpPr>
        <p:spPr>
          <a:xfrm>
            <a:off x="899592" y="5877272"/>
            <a:ext cx="7527593"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Sātans ir visu dēmonu virspavēlnieks</a:t>
            </a:r>
            <a:endParaRPr lang="en-US" altLang="lv-LV" sz="3200" dirty="0"/>
          </a:p>
        </p:txBody>
      </p:sp>
      <p:sp>
        <p:nvSpPr>
          <p:cNvPr id="11" name="Taisnstūris ar noapaļotiem stūriem 10"/>
          <p:cNvSpPr/>
          <p:nvPr/>
        </p:nvSpPr>
        <p:spPr>
          <a:xfrm>
            <a:off x="1128121" y="2708920"/>
            <a:ext cx="7044279" cy="50405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Apsēsts cilvēks ir sātana teritorija</a:t>
            </a:r>
            <a:endParaRPr lang="en-US" altLang="lv-LV"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9" grpId="0" autoUpdateAnimBg="0"/>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785813" y="0"/>
            <a:ext cx="7572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a:latin typeface="Verdana" panose="020B0604030504040204" pitchFamily="34" charset="0"/>
              </a:rPr>
              <a:t>Izvairīšanās no galējībām</a:t>
            </a:r>
          </a:p>
        </p:txBody>
      </p:sp>
      <p:sp>
        <p:nvSpPr>
          <p:cNvPr id="35843" name="Rectangle 3"/>
          <p:cNvSpPr>
            <a:spLocks noChangeArrowheads="1"/>
          </p:cNvSpPr>
          <p:nvPr/>
        </p:nvSpPr>
        <p:spPr bwMode="auto">
          <a:xfrm>
            <a:off x="44645" y="684394"/>
            <a:ext cx="9099355" cy="635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lv-LV" altLang="lv-LV" sz="2800" b="1" dirty="0" err="1">
                <a:latin typeface="Calibri" panose="020F0502020204030204" pitchFamily="34" charset="0"/>
              </a:rPr>
              <a:t>K.S.Lūiss</a:t>
            </a:r>
            <a:r>
              <a:rPr lang="lv-LV" altLang="lv-LV" sz="2800" dirty="0">
                <a:latin typeface="Calibri" panose="020F0502020204030204" pitchFamily="34" charset="0"/>
              </a:rPr>
              <a:t>:</a:t>
            </a:r>
          </a:p>
          <a:p>
            <a:pPr algn="ctr"/>
            <a:r>
              <a:rPr lang="lv-LV" altLang="lv-LV" sz="2800" dirty="0">
                <a:latin typeface="Calibri" panose="020F0502020204030204" pitchFamily="34" charset="0"/>
              </a:rPr>
              <a:t>“Cilvēku dzimums jautājumā </a:t>
            </a:r>
            <a:r>
              <a:rPr lang="lv-LV" altLang="lv-LV" sz="2800" b="1" dirty="0">
                <a:latin typeface="Calibri" panose="020F0502020204030204" pitchFamily="34" charset="0"/>
              </a:rPr>
              <a:t>par velniem </a:t>
            </a:r>
            <a:r>
              <a:rPr lang="lv-LV" altLang="lv-LV" sz="2800" dirty="0">
                <a:latin typeface="Calibri" panose="020F0502020204030204" pitchFamily="34" charset="0"/>
              </a:rPr>
              <a:t>var pieļaut </a:t>
            </a:r>
            <a:r>
              <a:rPr lang="lv-LV" altLang="lv-LV" sz="2800" b="1" dirty="0">
                <a:latin typeface="Calibri" panose="020F0502020204030204" pitchFamily="34" charset="0"/>
              </a:rPr>
              <a:t>2 vienlīdz nozīmīgas kļūdas:</a:t>
            </a:r>
            <a:r>
              <a:rPr lang="lv-LV" altLang="lv-LV" sz="2800" dirty="0">
                <a:latin typeface="Calibri" panose="020F0502020204030204" pitchFamily="34" charset="0"/>
              </a:rPr>
              <a:t> </a:t>
            </a:r>
          </a:p>
          <a:p>
            <a:endParaRPr lang="lv-LV" altLang="lv-LV" sz="1400" b="1" dirty="0" smtClean="0">
              <a:latin typeface="Calibri" panose="020F0502020204030204" pitchFamily="34" charset="0"/>
            </a:endParaRPr>
          </a:p>
          <a:p>
            <a:endParaRPr lang="lv-LV" altLang="lv-LV" sz="2800" b="1" dirty="0">
              <a:latin typeface="Calibri" panose="020F0502020204030204" pitchFamily="34" charset="0"/>
            </a:endParaRPr>
          </a:p>
          <a:p>
            <a:endParaRPr lang="lv-LV" altLang="lv-LV" sz="2800" b="1" dirty="0" smtClean="0">
              <a:latin typeface="Calibri" panose="020F0502020204030204" pitchFamily="34" charset="0"/>
            </a:endParaRPr>
          </a:p>
          <a:p>
            <a:endParaRPr lang="lv-LV" altLang="lv-LV" sz="2800" b="1" dirty="0">
              <a:latin typeface="Calibri" panose="020F0502020204030204" pitchFamily="34" charset="0"/>
            </a:endParaRPr>
          </a:p>
          <a:p>
            <a:endParaRPr lang="lv-LV" altLang="lv-LV" sz="2800" b="1" dirty="0" smtClean="0">
              <a:latin typeface="Calibri" panose="020F0502020204030204" pitchFamily="34" charset="0"/>
            </a:endParaRPr>
          </a:p>
          <a:p>
            <a:endParaRPr lang="lv-LV" altLang="lv-LV" sz="1400" b="1" dirty="0">
              <a:latin typeface="Calibri" panose="020F0502020204030204" pitchFamily="34" charset="0"/>
            </a:endParaRPr>
          </a:p>
          <a:p>
            <a:endParaRPr lang="lv-LV" altLang="lv-LV" sz="2800" b="1" dirty="0" smtClean="0">
              <a:latin typeface="Calibri" panose="020F0502020204030204" pitchFamily="34" charset="0"/>
            </a:endParaRPr>
          </a:p>
          <a:p>
            <a:endParaRPr lang="lv-LV" altLang="lv-LV" sz="2800" b="1" dirty="0" smtClean="0">
              <a:latin typeface="Calibri" panose="020F0502020204030204" pitchFamily="34" charset="0"/>
            </a:endParaRPr>
          </a:p>
          <a:p>
            <a:endParaRPr lang="lv-LV" altLang="lv-LV" sz="2800" b="1" dirty="0">
              <a:latin typeface="Calibri" panose="020F0502020204030204" pitchFamily="34" charset="0"/>
            </a:endParaRPr>
          </a:p>
          <a:p>
            <a:endParaRPr lang="lv-LV" altLang="lv-LV" sz="2800" b="1" dirty="0" smtClean="0">
              <a:latin typeface="Calibri" panose="020F0502020204030204" pitchFamily="34" charset="0"/>
            </a:endParaRPr>
          </a:p>
          <a:p>
            <a:endParaRPr lang="lv-LV" altLang="lv-LV" sz="2800" b="1" dirty="0">
              <a:latin typeface="Calibri" panose="020F0502020204030204" pitchFamily="34" charset="0"/>
            </a:endParaRPr>
          </a:p>
          <a:p>
            <a:pPr algn="ctr"/>
            <a:r>
              <a:rPr lang="lv-LV" altLang="lv-LV" sz="2800" b="1" dirty="0" smtClean="0">
                <a:latin typeface="Calibri" panose="020F0502020204030204" pitchFamily="34" charset="0"/>
              </a:rPr>
              <a:t>Velnus</a:t>
            </a:r>
            <a:r>
              <a:rPr lang="lv-LV" altLang="lv-LV" sz="2800" dirty="0" smtClean="0">
                <a:latin typeface="Calibri" panose="020F0502020204030204" pitchFamily="34" charset="0"/>
              </a:rPr>
              <a:t> </a:t>
            </a:r>
            <a:r>
              <a:rPr lang="lv-LV" altLang="lv-LV" sz="2800" dirty="0">
                <a:latin typeface="Calibri" panose="020F0502020204030204" pitchFamily="34" charset="0"/>
              </a:rPr>
              <a:t>pašus </a:t>
            </a:r>
            <a:r>
              <a:rPr lang="lv-LV" altLang="lv-LV" sz="2800" b="1" dirty="0">
                <a:latin typeface="Calibri" panose="020F0502020204030204" pitchFamily="34" charset="0"/>
              </a:rPr>
              <a:t>iepriecina</a:t>
            </a:r>
            <a:r>
              <a:rPr lang="lv-LV" altLang="lv-LV" sz="2800" dirty="0">
                <a:latin typeface="Calibri" panose="020F0502020204030204" pitchFamily="34" charset="0"/>
              </a:rPr>
              <a:t> gan </a:t>
            </a:r>
            <a:r>
              <a:rPr lang="lv-LV" altLang="lv-LV" sz="2800" b="1" dirty="0">
                <a:latin typeface="Calibri" panose="020F0502020204030204" pitchFamily="34" charset="0"/>
              </a:rPr>
              <a:t>viens</a:t>
            </a:r>
            <a:r>
              <a:rPr lang="lv-LV" altLang="lv-LV" sz="2800" dirty="0">
                <a:latin typeface="Calibri" panose="020F0502020204030204" pitchFamily="34" charset="0"/>
              </a:rPr>
              <a:t>, gan </a:t>
            </a:r>
            <a:r>
              <a:rPr lang="lv-LV" altLang="lv-LV" sz="2800" b="1" dirty="0">
                <a:latin typeface="Calibri" panose="020F0502020204030204" pitchFamily="34" charset="0"/>
              </a:rPr>
              <a:t>otrs</a:t>
            </a:r>
            <a:r>
              <a:rPr lang="lv-LV" altLang="lv-LV" sz="2800" dirty="0">
                <a:latin typeface="Calibri" panose="020F0502020204030204" pitchFamily="34" charset="0"/>
              </a:rPr>
              <a:t>.”</a:t>
            </a:r>
          </a:p>
          <a:p>
            <a:endParaRPr lang="lv-LV" altLang="lv-LV" sz="1500" dirty="0">
              <a:latin typeface="Calibri" panose="020F0502020204030204" pitchFamily="34" charset="0"/>
            </a:endParaRPr>
          </a:p>
        </p:txBody>
      </p:sp>
      <p:pic>
        <p:nvPicPr>
          <p:cNvPr id="60418" name="Picture 2" descr="http://maconariaesatanismo.com.br/wp-content/uploads/2011/09/devil.jpg"/>
          <p:cNvPicPr>
            <a:picLocks noChangeAspect="1" noChangeArrowheads="1"/>
          </p:cNvPicPr>
          <p:nvPr/>
        </p:nvPicPr>
        <p:blipFill>
          <a:blip r:embed="rId2"/>
          <a:srcRect r="3374" b="5499"/>
          <a:stretch>
            <a:fillRect/>
          </a:stretch>
        </p:blipFill>
        <p:spPr bwMode="auto">
          <a:xfrm>
            <a:off x="667831" y="3481108"/>
            <a:ext cx="2643206" cy="2643206"/>
          </a:xfrm>
          <a:prstGeom prst="ellipse">
            <a:avLst/>
          </a:prstGeom>
          <a:ln>
            <a:noFill/>
          </a:ln>
          <a:effectLst>
            <a:softEdge rad="112500"/>
          </a:effectLst>
        </p:spPr>
      </p:pic>
      <p:sp>
        <p:nvSpPr>
          <p:cNvPr id="6" name="Taisnstūris ar noapaļotiem stūriem 5"/>
          <p:cNvSpPr/>
          <p:nvPr/>
        </p:nvSpPr>
        <p:spPr>
          <a:xfrm>
            <a:off x="676938" y="2043228"/>
            <a:ext cx="2634099" cy="143788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200" b="1" dirty="0" smtClean="0"/>
              <a:t>1.Neticība velna eksistencei</a:t>
            </a:r>
            <a:endParaRPr lang="en-US" altLang="lv-LV" sz="3200" dirty="0"/>
          </a:p>
        </p:txBody>
      </p:sp>
      <p:pic>
        <p:nvPicPr>
          <p:cNvPr id="2" name="Attēls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481108"/>
            <a:ext cx="3384376" cy="2538282"/>
          </a:xfrm>
          <a:prstGeom prst="rect">
            <a:avLst/>
          </a:prstGeom>
          <a:ln>
            <a:noFill/>
          </a:ln>
          <a:effectLst>
            <a:softEdge rad="112500"/>
          </a:effectLst>
        </p:spPr>
      </p:pic>
      <p:sp>
        <p:nvSpPr>
          <p:cNvPr id="8" name="Taisnstūris ar noapaļotiem stūriem 7"/>
          <p:cNvSpPr/>
          <p:nvPr/>
        </p:nvSpPr>
        <p:spPr>
          <a:xfrm>
            <a:off x="4947138" y="2033779"/>
            <a:ext cx="2634099" cy="143788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3200" b="1" dirty="0" smtClean="0">
                <a:latin typeface="Calibri" panose="020F0502020204030204" pitchFamily="34" charset="0"/>
              </a:rPr>
              <a:t>2.Neveselīga interese par tiem</a:t>
            </a:r>
            <a:r>
              <a:rPr lang="lv-LV" altLang="lv-LV" sz="3200" dirty="0" smtClean="0">
                <a:latin typeface="Calibri" panose="020F0502020204030204" pitchFamily="34" charset="0"/>
              </a:rPr>
              <a:t>.</a:t>
            </a:r>
            <a:endParaRPr lang="lv-LV" altLang="lv-LV" sz="3200" dirty="0">
              <a:latin typeface="Calibri" panose="020F0502020204030204"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35843">
                                            <p:txEl>
                                              <p:pRg st="1" end="1"/>
                                            </p:txEl>
                                          </p:spTgt>
                                        </p:tgtEl>
                                        <p:attrNameLst>
                                          <p:attrName>style.visibility</p:attrName>
                                        </p:attrNameLst>
                                      </p:cBhvr>
                                      <p:to>
                                        <p:strVal val="visible"/>
                                      </p:to>
                                    </p:set>
                                    <p:anim calcmode="lin" valueType="num">
                                      <p:cBhvr additive="base">
                                        <p:cTn id="17"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5843">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0418"/>
                                        </p:tgtEl>
                                        <p:attrNameLst>
                                          <p:attrName>style.visibility</p:attrName>
                                        </p:attrNameLst>
                                      </p:cBhvr>
                                      <p:to>
                                        <p:strVal val="visible"/>
                                      </p:to>
                                    </p:set>
                                    <p:animEffect transition="in" filter="fade">
                                      <p:cBhvr>
                                        <p:cTn id="21" dur="2000"/>
                                        <p:tgtEl>
                                          <p:spTgt spid="60418"/>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par>
                          <p:cTn id="24" fill="hold">
                            <p:stCondLst>
                              <p:cond delay="3000"/>
                            </p:stCondLst>
                            <p:childTnLst>
                              <p:par>
                                <p:cTn id="25" presetID="1"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5843">
                                            <p:txEl>
                                              <p:pRg st="13" end="13"/>
                                            </p:txEl>
                                          </p:spTgt>
                                        </p:tgtEl>
                                        <p:attrNameLst>
                                          <p:attrName>style.visibility</p:attrName>
                                        </p:attrNameLst>
                                      </p:cBhvr>
                                      <p:to>
                                        <p:strVal val="visible"/>
                                      </p:to>
                                    </p:set>
                                    <p:anim calcmode="lin" valueType="num">
                                      <p:cBhvr additive="base">
                                        <p:cTn id="32" dur="500" fill="hold"/>
                                        <p:tgtEl>
                                          <p:spTgt spid="35843">
                                            <p:txEl>
                                              <p:pRg st="13" end="1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584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785813" y="0"/>
            <a:ext cx="7572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lv-LV" altLang="lv-LV" sz="3200" b="1">
                <a:latin typeface="Verdana" panose="020B0604030504040204" pitchFamily="34" charset="0"/>
              </a:rPr>
              <a:t>Ļauno garu apsēstības</a:t>
            </a:r>
          </a:p>
        </p:txBody>
      </p:sp>
      <p:pic>
        <p:nvPicPr>
          <p:cNvPr id="40962" name="Picture 2" descr="http://wallpapers.free-review.net/wallpapers/19/Banishing_evil_spirits.jpg"/>
          <p:cNvPicPr>
            <a:picLocks noChangeAspect="1" noChangeArrowheads="1"/>
          </p:cNvPicPr>
          <p:nvPr/>
        </p:nvPicPr>
        <p:blipFill>
          <a:blip r:embed="rId2" cstate="print"/>
          <a:srcRect/>
          <a:stretch>
            <a:fillRect/>
          </a:stretch>
        </p:blipFill>
        <p:spPr bwMode="auto">
          <a:xfrm>
            <a:off x="761812" y="3857628"/>
            <a:ext cx="7596402" cy="3071834"/>
          </a:xfrm>
          <a:prstGeom prst="rect">
            <a:avLst/>
          </a:prstGeom>
          <a:ln>
            <a:noFill/>
          </a:ln>
          <a:effectLst>
            <a:softEdge rad="112500"/>
          </a:effectLst>
        </p:spPr>
      </p:pic>
      <p:sp>
        <p:nvSpPr>
          <p:cNvPr id="5" name="Taisnstūris ar noapaļotiem stūriem 4"/>
          <p:cNvSpPr/>
          <p:nvPr/>
        </p:nvSpPr>
        <p:spPr>
          <a:xfrm>
            <a:off x="971600" y="2857092"/>
            <a:ext cx="2850123" cy="778483"/>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4000" b="1" dirty="0" smtClean="0"/>
              <a:t>1. Garīgas</a:t>
            </a:r>
            <a:endParaRPr lang="en-US" altLang="lv-LV" sz="4000" dirty="0"/>
          </a:p>
        </p:txBody>
      </p:sp>
      <p:sp>
        <p:nvSpPr>
          <p:cNvPr id="6" name="Taisnstūris ar noapaļotiem stūriem 5"/>
          <p:cNvSpPr/>
          <p:nvPr/>
        </p:nvSpPr>
        <p:spPr>
          <a:xfrm>
            <a:off x="5436057" y="2857092"/>
            <a:ext cx="2922131" cy="7879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4000" b="1" dirty="0"/>
              <a:t>2. Fiziskas</a:t>
            </a:r>
            <a:endParaRPr lang="lv-LV" altLang="lv-LV" sz="4000" b="1" dirty="0"/>
          </a:p>
        </p:txBody>
      </p:sp>
      <p:sp>
        <p:nvSpPr>
          <p:cNvPr id="7" name="Taisnstūris ar noapaļotiem stūriem 6"/>
          <p:cNvSpPr/>
          <p:nvPr/>
        </p:nvSpPr>
        <p:spPr>
          <a:xfrm>
            <a:off x="539553" y="1074747"/>
            <a:ext cx="3816423" cy="1224136"/>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eaLnBrk="1" hangingPunct="1"/>
            <a:r>
              <a:rPr lang="lv-LV" altLang="lv-LV" sz="3600" b="1" dirty="0" smtClean="0"/>
              <a:t>Pieņemot velna gudrības</a:t>
            </a:r>
            <a:endParaRPr lang="en-US" altLang="lv-LV" sz="3600" dirty="0"/>
          </a:p>
        </p:txBody>
      </p:sp>
      <p:sp>
        <p:nvSpPr>
          <p:cNvPr id="8" name="Taisnstūris ar noapaļotiem stūriem 7"/>
          <p:cNvSpPr/>
          <p:nvPr/>
        </p:nvSpPr>
        <p:spPr>
          <a:xfrm>
            <a:off x="4499992" y="1074747"/>
            <a:ext cx="4392488" cy="111245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altLang="lv-LV" sz="4000" b="1" dirty="0" smtClean="0"/>
              <a:t>Piedaloties okultās praksēs</a:t>
            </a:r>
            <a:endParaRPr lang="lv-LV" altLang="lv-LV" sz="4000" dirty="0"/>
          </a:p>
        </p:txBody>
      </p:sp>
      <p:sp>
        <p:nvSpPr>
          <p:cNvPr id="2" name="Lejupvērstā bultiņa 1"/>
          <p:cNvSpPr/>
          <p:nvPr/>
        </p:nvSpPr>
        <p:spPr>
          <a:xfrm>
            <a:off x="1979712" y="2370891"/>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ejupvērstā bultiņa 9"/>
          <p:cNvSpPr/>
          <p:nvPr/>
        </p:nvSpPr>
        <p:spPr>
          <a:xfrm>
            <a:off x="6537082" y="2366133"/>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1" name="Lejupvērstā bultiņa 10"/>
          <p:cNvSpPr/>
          <p:nvPr/>
        </p:nvSpPr>
        <p:spPr>
          <a:xfrm>
            <a:off x="2915816" y="596402"/>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2" name="Lejupvērstā bultiņa 11"/>
          <p:cNvSpPr/>
          <p:nvPr/>
        </p:nvSpPr>
        <p:spPr>
          <a:xfrm>
            <a:off x="5465432" y="584200"/>
            <a:ext cx="720080" cy="4204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par>
                          <p:cTn id="31" fill="hold">
                            <p:stCondLst>
                              <p:cond delay="2000"/>
                            </p:stCondLst>
                            <p:childTnLst>
                              <p:par>
                                <p:cTn id="32" presetID="1"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nimBg="1"/>
      <p:bldP spid="6" grpId="0" animBg="1"/>
      <p:bldP spid="7" grpId="0" animBg="1"/>
      <p:bldP spid="8" grpId="0" animBg="1"/>
      <p:bldP spid="2"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671513"/>
            <a:ext cx="5929313" cy="618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Arial" panose="020B0604020202020204" pitchFamily="34" charset="0"/>
              <a:buChar char="•"/>
            </a:pPr>
            <a:r>
              <a:rPr lang="lv-LV" altLang="lv-LV" sz="3600" b="1">
                <a:latin typeface="Calibri" panose="020F0502020204030204" pitchFamily="34" charset="0"/>
              </a:rPr>
              <a:t>Astroloģija</a:t>
            </a:r>
          </a:p>
          <a:p>
            <a:pPr>
              <a:buFont typeface="Arial" panose="020B0604020202020204" pitchFamily="34" charset="0"/>
              <a:buChar char="•"/>
            </a:pPr>
            <a:r>
              <a:rPr lang="lv-LV" altLang="lv-LV" sz="3600" b="1">
                <a:latin typeface="Calibri" panose="020F0502020204030204" pitchFamily="34" charset="0"/>
              </a:rPr>
              <a:t>Garu izsaukšana</a:t>
            </a:r>
          </a:p>
          <a:p>
            <a:pPr>
              <a:buFont typeface="Arial" panose="020B0604020202020204" pitchFamily="34" charset="0"/>
              <a:buChar char="•"/>
            </a:pPr>
            <a:r>
              <a:rPr lang="lv-LV" altLang="lv-LV" sz="3600" b="1">
                <a:latin typeface="Calibri" panose="020F0502020204030204" pitchFamily="34" charset="0"/>
              </a:rPr>
              <a:t>Nākotnes pareģošana </a:t>
            </a:r>
          </a:p>
          <a:p>
            <a:pPr>
              <a:buFont typeface="Arial" panose="020B0604020202020204" pitchFamily="34" charset="0"/>
              <a:buChar char="•"/>
            </a:pPr>
            <a:r>
              <a:rPr lang="lv-LV" altLang="lv-LV" sz="3600" b="1">
                <a:latin typeface="Calibri" panose="020F0502020204030204" pitchFamily="34" charset="0"/>
              </a:rPr>
              <a:t>Šķīvīša dancināšana</a:t>
            </a:r>
          </a:p>
          <a:p>
            <a:pPr>
              <a:buFont typeface="Arial" panose="020B0604020202020204" pitchFamily="34" charset="0"/>
              <a:buChar char="•"/>
            </a:pPr>
            <a:r>
              <a:rPr lang="lv-LV" altLang="lv-LV" sz="3600" b="1">
                <a:latin typeface="Calibri" panose="020F0502020204030204" pitchFamily="34" charset="0"/>
              </a:rPr>
              <a:t>Ekstrasensi</a:t>
            </a:r>
          </a:p>
          <a:p>
            <a:pPr>
              <a:buFont typeface="Arial" panose="020B0604020202020204" pitchFamily="34" charset="0"/>
              <a:buChar char="•"/>
            </a:pPr>
            <a:r>
              <a:rPr lang="lv-LV" altLang="lv-LV" sz="3600" b="1">
                <a:latin typeface="Calibri" panose="020F0502020204030204" pitchFamily="34" charset="0"/>
              </a:rPr>
              <a:t>Kāršu likšana</a:t>
            </a:r>
          </a:p>
          <a:p>
            <a:pPr>
              <a:buFont typeface="Arial" panose="020B0604020202020204" pitchFamily="34" charset="0"/>
              <a:buChar char="•"/>
            </a:pPr>
            <a:r>
              <a:rPr lang="lv-LV" altLang="lv-LV" sz="3600" b="1">
                <a:latin typeface="Calibri" panose="020F0502020204030204" pitchFamily="34" charset="0"/>
              </a:rPr>
              <a:t>Zīlēšanas pēc plaukstas</a:t>
            </a:r>
          </a:p>
          <a:p>
            <a:pPr>
              <a:buFont typeface="Arial" panose="020B0604020202020204" pitchFamily="34" charset="0"/>
              <a:buChar char="•"/>
            </a:pPr>
            <a:r>
              <a:rPr lang="lv-LV" altLang="lv-LV" sz="3600" b="1">
                <a:latin typeface="Calibri" panose="020F0502020204030204" pitchFamily="34" charset="0"/>
              </a:rPr>
              <a:t>Zīlēšana ar kristāla lodi</a:t>
            </a:r>
          </a:p>
          <a:p>
            <a:pPr>
              <a:buFont typeface="Arial" panose="020B0604020202020204" pitchFamily="34" charset="0"/>
              <a:buChar char="•"/>
            </a:pPr>
            <a:r>
              <a:rPr lang="lv-LV" altLang="lv-LV" sz="3600" b="1">
                <a:latin typeface="Calibri" panose="020F0502020204030204" pitchFamily="34" charset="0"/>
              </a:rPr>
              <a:t>Sātanisms</a:t>
            </a:r>
          </a:p>
          <a:p>
            <a:pPr>
              <a:buFont typeface="Arial" panose="020B0604020202020204" pitchFamily="34" charset="0"/>
              <a:buChar char="•"/>
            </a:pPr>
            <a:r>
              <a:rPr lang="lv-LV" altLang="lv-LV" sz="3600" b="1">
                <a:latin typeface="Calibri" panose="020F0502020204030204" pitchFamily="34" charset="0"/>
              </a:rPr>
              <a:t>Spiritisms, Dēmoni</a:t>
            </a:r>
          </a:p>
          <a:p>
            <a:pPr>
              <a:buFont typeface="Arial" panose="020B0604020202020204" pitchFamily="34" charset="0"/>
              <a:buChar char="•"/>
            </a:pPr>
            <a:r>
              <a:rPr lang="lv-LV" altLang="lv-LV" sz="3600" b="1">
                <a:latin typeface="Calibri" panose="020F0502020204030204" pitchFamily="34" charset="0"/>
              </a:rPr>
              <a:t>Buršanās, Maģija</a:t>
            </a:r>
          </a:p>
        </p:txBody>
      </p:sp>
      <p:sp>
        <p:nvSpPr>
          <p:cNvPr id="6146" name="Text Box 66"/>
          <p:cNvSpPr txBox="1">
            <a:spLocks noChangeArrowheads="1"/>
          </p:cNvSpPr>
          <p:nvPr/>
        </p:nvSpPr>
        <p:spPr bwMode="auto">
          <a:xfrm>
            <a:off x="785813" y="0"/>
            <a:ext cx="7572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lv-LV" altLang="lv-LV" sz="4000" b="1" dirty="0">
                <a:latin typeface="Calibri" panose="020F0502020204030204" pitchFamily="34" charset="0"/>
              </a:rPr>
              <a:t>Okultisma </a:t>
            </a:r>
            <a:r>
              <a:rPr lang="lv-LV" altLang="lv-LV" sz="4000" b="1" dirty="0" smtClean="0">
                <a:latin typeface="Calibri" panose="020F0502020204030204" pitchFamily="34" charset="0"/>
              </a:rPr>
              <a:t>prakses:</a:t>
            </a:r>
            <a:endParaRPr lang="lv-LV" altLang="lv-LV" sz="4000" b="1" dirty="0">
              <a:latin typeface="Calibri" panose="020F0502020204030204" pitchFamily="34" charset="0"/>
            </a:endParaRPr>
          </a:p>
        </p:txBody>
      </p:sp>
      <p:pic>
        <p:nvPicPr>
          <p:cNvPr id="55298" name="Picture 2" descr="http://www.lovevedicastrology.com/images/astrology.jpg"/>
          <p:cNvPicPr>
            <a:picLocks noChangeAspect="1" noChangeArrowheads="1"/>
          </p:cNvPicPr>
          <p:nvPr/>
        </p:nvPicPr>
        <p:blipFill>
          <a:blip r:embed="rId2" cstate="print"/>
          <a:srcRect/>
          <a:stretch>
            <a:fillRect/>
          </a:stretch>
        </p:blipFill>
        <p:spPr bwMode="auto">
          <a:xfrm>
            <a:off x="4286248" y="571480"/>
            <a:ext cx="2357454" cy="2357454"/>
          </a:xfrm>
          <a:prstGeom prst="ellipse">
            <a:avLst/>
          </a:prstGeom>
          <a:ln>
            <a:noFill/>
          </a:ln>
          <a:effectLst>
            <a:softEdge rad="112500"/>
          </a:effectLst>
        </p:spPr>
      </p:pic>
      <p:pic>
        <p:nvPicPr>
          <p:cNvPr id="55302" name="Picture 6" descr="http://spoki.tvnet.lv/upload/articles/21/211757/images/5-veidi-ka-izsaukt-un-1.jpg"/>
          <p:cNvPicPr>
            <a:picLocks noChangeAspect="1" noChangeArrowheads="1"/>
          </p:cNvPicPr>
          <p:nvPr/>
        </p:nvPicPr>
        <p:blipFill>
          <a:blip r:embed="rId3"/>
          <a:srcRect/>
          <a:stretch>
            <a:fillRect/>
          </a:stretch>
        </p:blipFill>
        <p:spPr bwMode="auto">
          <a:xfrm>
            <a:off x="6743157" y="714356"/>
            <a:ext cx="2400843" cy="15974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5304" name="Picture 8" descr="http://www.aferizm.ru/chydesa/pics/extrasens-pogoni.jpg"/>
          <p:cNvPicPr>
            <a:picLocks noChangeAspect="1" noChangeArrowheads="1"/>
          </p:cNvPicPr>
          <p:nvPr/>
        </p:nvPicPr>
        <p:blipFill>
          <a:blip r:embed="rId4"/>
          <a:srcRect/>
          <a:stretch>
            <a:fillRect/>
          </a:stretch>
        </p:blipFill>
        <p:spPr bwMode="auto">
          <a:xfrm>
            <a:off x="4714876" y="2857496"/>
            <a:ext cx="2000264" cy="17169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5306" name="Picture 10" descr="http://g3.delphi.lv/images/pix/520x360/be034273/file35199881_798ff5f5.jpg"/>
          <p:cNvPicPr>
            <a:picLocks noChangeAspect="1" noChangeArrowheads="1"/>
          </p:cNvPicPr>
          <p:nvPr/>
        </p:nvPicPr>
        <p:blipFill>
          <a:blip r:embed="rId5"/>
          <a:srcRect/>
          <a:stretch>
            <a:fillRect/>
          </a:stretch>
        </p:blipFill>
        <p:spPr bwMode="auto">
          <a:xfrm>
            <a:off x="6770670" y="2857496"/>
            <a:ext cx="2373329" cy="16430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5308" name="Picture 12" descr="http://spi1uk.itvnet.lv/upload/articles/42/424326/images/Gaga-ir-iemiesojies-6.jpg"/>
          <p:cNvPicPr>
            <a:picLocks noChangeAspect="1" noChangeArrowheads="1"/>
          </p:cNvPicPr>
          <p:nvPr/>
        </p:nvPicPr>
        <p:blipFill>
          <a:blip r:embed="rId6"/>
          <a:srcRect/>
          <a:stretch>
            <a:fillRect/>
          </a:stretch>
        </p:blipFill>
        <p:spPr bwMode="auto">
          <a:xfrm>
            <a:off x="5214942" y="4681548"/>
            <a:ext cx="3643338" cy="21764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5298"/>
                                        </p:tgtEl>
                                        <p:attrNameLst>
                                          <p:attrName>style.visibility</p:attrName>
                                        </p:attrNameLst>
                                      </p:cBhvr>
                                      <p:to>
                                        <p:strVal val="visible"/>
                                      </p:to>
                                    </p:set>
                                    <p:animEffect transition="in" filter="fade">
                                      <p:cBhvr>
                                        <p:cTn id="16" dur="2000"/>
                                        <p:tgtEl>
                                          <p:spTgt spid="55298"/>
                                        </p:tgtEl>
                                      </p:cBhvr>
                                    </p:animEffect>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55302"/>
                                        </p:tgtEl>
                                        <p:attrNameLst>
                                          <p:attrName>style.visibility</p:attrName>
                                        </p:attrNameLst>
                                      </p:cBhvr>
                                      <p:to>
                                        <p:strVal val="visible"/>
                                      </p:to>
                                    </p:set>
                                    <p:animEffect transition="in" filter="fade">
                                      <p:cBhvr>
                                        <p:cTn id="24" dur="2000"/>
                                        <p:tgtEl>
                                          <p:spTgt spid="55302"/>
                                        </p:tgtEl>
                                      </p:cBhvr>
                                    </p:animEffect>
                                  </p:childTnLst>
                                </p:cTn>
                              </p:par>
                            </p:childTnLst>
                          </p:cTn>
                        </p:par>
                        <p:par>
                          <p:cTn id="25" fill="hold" nodeType="afterGroup">
                            <p:stCondLst>
                              <p:cond delay="4500"/>
                            </p:stCondLst>
                            <p:childTnLst>
                              <p:par>
                                <p:cTn id="26" presetID="2" presetClass="entr" presetSubtype="4" fill="hold" nodeType="after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 calcmode="lin" valueType="num">
                                      <p:cBhvr additive="base">
                                        <p:cTn id="2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5000"/>
                            </p:stCondLst>
                            <p:childTnLst>
                              <p:par>
                                <p:cTn id="31" presetID="2" presetClass="entr" presetSubtype="4" fill="hold" nodeType="after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5500"/>
                            </p:stCondLst>
                            <p:childTnLst>
                              <p:par>
                                <p:cTn id="36" presetID="2" presetClass="entr" presetSubtype="4" fill="hold" nodeType="after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 calcmode="lin" valueType="num">
                                      <p:cBhvr additive="base">
                                        <p:cTn id="3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6000"/>
                            </p:stCondLst>
                            <p:childTnLst>
                              <p:par>
                                <p:cTn id="41" presetID="2" presetClass="entr" presetSubtype="4" fill="hold" nodeType="after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additive="base">
                                        <p:cTn id="4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5" end="5"/>
                                            </p:txEl>
                                          </p:spTgt>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55306"/>
                                        </p:tgtEl>
                                        <p:attrNameLst>
                                          <p:attrName>style.visibility</p:attrName>
                                        </p:attrNameLst>
                                      </p:cBhvr>
                                      <p:to>
                                        <p:strVal val="visible"/>
                                      </p:to>
                                    </p:set>
                                    <p:animEffect transition="in" filter="fade">
                                      <p:cBhvr>
                                        <p:cTn id="47" dur="2000"/>
                                        <p:tgtEl>
                                          <p:spTgt spid="55306"/>
                                        </p:tgtEl>
                                      </p:cBhvr>
                                    </p:animEffect>
                                  </p:childTnLst>
                                </p:cTn>
                              </p:par>
                            </p:childTnLst>
                          </p:cTn>
                        </p:par>
                        <p:par>
                          <p:cTn id="48" fill="hold" nodeType="afterGroup">
                            <p:stCondLst>
                              <p:cond delay="8000"/>
                            </p:stCondLst>
                            <p:childTnLst>
                              <p:par>
                                <p:cTn id="49" presetID="2" presetClass="entr" presetSubtype="4" fill="hold" nodeType="afterEffect">
                                  <p:stCondLst>
                                    <p:cond delay="0"/>
                                  </p:stCondLst>
                                  <p:childTnLst>
                                    <p:set>
                                      <p:cBhvr>
                                        <p:cTn id="50" dur="1" fill="hold">
                                          <p:stCondLst>
                                            <p:cond delay="0"/>
                                          </p:stCondLst>
                                        </p:cTn>
                                        <p:tgtEl>
                                          <p:spTgt spid="5">
                                            <p:txEl>
                                              <p:pRg st="8" end="8"/>
                                            </p:txEl>
                                          </p:spTgt>
                                        </p:tgtEl>
                                        <p:attrNameLst>
                                          <p:attrName>style.visibility</p:attrName>
                                        </p:attrNameLst>
                                      </p:cBhvr>
                                      <p:to>
                                        <p:strVal val="visible"/>
                                      </p:to>
                                    </p:set>
                                    <p:anim calcmode="lin" valueType="num">
                                      <p:cBhvr additive="base">
                                        <p:cTn id="5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8500"/>
                            </p:stCondLst>
                            <p:childTnLst>
                              <p:par>
                                <p:cTn id="54" presetID="2" presetClass="entr" presetSubtype="4" fill="hold" nodeType="after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 calcmode="lin" valueType="num">
                                      <p:cBhvr additive="base">
                                        <p:cTn id="56"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5">
                                            <p:txEl>
                                              <p:pRg st="7" end="7"/>
                                            </p:txEl>
                                          </p:spTgt>
                                        </p:tgtEl>
                                        <p:attrNameLst>
                                          <p:attrName>ppt_y</p:attrName>
                                        </p:attrNameLst>
                                      </p:cBhvr>
                                      <p:tavLst>
                                        <p:tav tm="0">
                                          <p:val>
                                            <p:strVal val="1+#ppt_h/2"/>
                                          </p:val>
                                        </p:tav>
                                        <p:tav tm="100000">
                                          <p:val>
                                            <p:strVal val="#ppt_y"/>
                                          </p:val>
                                        </p:tav>
                                      </p:tavLst>
                                    </p:anim>
                                  </p:childTnLst>
                                </p:cTn>
                              </p:par>
                              <p:par>
                                <p:cTn id="58" presetID="10" presetClass="entr" presetSubtype="0" fill="hold" nodeType="withEffect">
                                  <p:stCondLst>
                                    <p:cond delay="0"/>
                                  </p:stCondLst>
                                  <p:childTnLst>
                                    <p:set>
                                      <p:cBhvr>
                                        <p:cTn id="59" dur="1" fill="hold">
                                          <p:stCondLst>
                                            <p:cond delay="0"/>
                                          </p:stCondLst>
                                        </p:cTn>
                                        <p:tgtEl>
                                          <p:spTgt spid="55308"/>
                                        </p:tgtEl>
                                        <p:attrNameLst>
                                          <p:attrName>style.visibility</p:attrName>
                                        </p:attrNameLst>
                                      </p:cBhvr>
                                      <p:to>
                                        <p:strVal val="visible"/>
                                      </p:to>
                                    </p:set>
                                    <p:animEffect transition="in" filter="fade">
                                      <p:cBhvr>
                                        <p:cTn id="60" dur="2000"/>
                                        <p:tgtEl>
                                          <p:spTgt spid="55308"/>
                                        </p:tgtEl>
                                      </p:cBhvr>
                                    </p:animEffect>
                                  </p:childTnLst>
                                </p:cTn>
                              </p:par>
                            </p:childTnLst>
                          </p:cTn>
                        </p:par>
                        <p:par>
                          <p:cTn id="61" fill="hold" nodeType="afterGroup">
                            <p:stCondLst>
                              <p:cond delay="10500"/>
                            </p:stCondLst>
                            <p:childTnLst>
                              <p:par>
                                <p:cTn id="62" presetID="2" presetClass="entr" presetSubtype="4" fill="hold" nodeType="afterEffect">
                                  <p:stCondLst>
                                    <p:cond delay="0"/>
                                  </p:stCondLst>
                                  <p:childTnLst>
                                    <p:set>
                                      <p:cBhvr>
                                        <p:cTn id="63" dur="1" fill="hold">
                                          <p:stCondLst>
                                            <p:cond delay="0"/>
                                          </p:stCondLst>
                                        </p:cTn>
                                        <p:tgtEl>
                                          <p:spTgt spid="5">
                                            <p:txEl>
                                              <p:pRg st="6" end="6"/>
                                            </p:txEl>
                                          </p:spTgt>
                                        </p:tgtEl>
                                        <p:attrNameLst>
                                          <p:attrName>style.visibility</p:attrName>
                                        </p:attrNameLst>
                                      </p:cBhvr>
                                      <p:to>
                                        <p:strVal val="visible"/>
                                      </p:to>
                                    </p:set>
                                    <p:anim calcmode="lin" valueType="num">
                                      <p:cBhvr additive="base">
                                        <p:cTn id="64"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5">
                                            <p:txEl>
                                              <p:pRg st="6" end="6"/>
                                            </p:txEl>
                                          </p:spTgt>
                                        </p:tgtEl>
                                        <p:attrNameLst>
                                          <p:attrName>ppt_y</p:attrName>
                                        </p:attrNameLst>
                                      </p:cBhvr>
                                      <p:tavLst>
                                        <p:tav tm="0">
                                          <p:val>
                                            <p:strVal val="1+#ppt_h/2"/>
                                          </p:val>
                                        </p:tav>
                                        <p:tav tm="100000">
                                          <p:val>
                                            <p:strVal val="#ppt_y"/>
                                          </p:val>
                                        </p:tav>
                                      </p:tavLst>
                                    </p:anim>
                                  </p:childTnLst>
                                </p:cTn>
                              </p:par>
                              <p:par>
                                <p:cTn id="66" presetID="10" presetClass="entr" presetSubtype="0" fill="hold" nodeType="withEffect">
                                  <p:stCondLst>
                                    <p:cond delay="0"/>
                                  </p:stCondLst>
                                  <p:childTnLst>
                                    <p:set>
                                      <p:cBhvr>
                                        <p:cTn id="67" dur="1" fill="hold">
                                          <p:stCondLst>
                                            <p:cond delay="0"/>
                                          </p:stCondLst>
                                        </p:cTn>
                                        <p:tgtEl>
                                          <p:spTgt spid="55304"/>
                                        </p:tgtEl>
                                        <p:attrNameLst>
                                          <p:attrName>style.visibility</p:attrName>
                                        </p:attrNameLst>
                                      </p:cBhvr>
                                      <p:to>
                                        <p:strVal val="visible"/>
                                      </p:to>
                                    </p:set>
                                    <p:animEffect transition="in" filter="fade">
                                      <p:cBhvr>
                                        <p:cTn id="68" dur="2000"/>
                                        <p:tgtEl>
                                          <p:spTgt spid="55304"/>
                                        </p:tgtEl>
                                      </p:cBhvr>
                                    </p:animEffect>
                                  </p:childTnLst>
                                </p:cTn>
                              </p:par>
                            </p:childTnLst>
                          </p:cTn>
                        </p:par>
                        <p:par>
                          <p:cTn id="69" fill="hold" nodeType="afterGroup">
                            <p:stCondLst>
                              <p:cond delay="12500"/>
                            </p:stCondLst>
                            <p:childTnLst>
                              <p:par>
                                <p:cTn id="70" presetID="2" presetClass="entr" presetSubtype="4" fill="hold" nodeType="afterEffect">
                                  <p:stCondLst>
                                    <p:cond delay="0"/>
                                  </p:stCondLst>
                                  <p:childTnLst>
                                    <p:set>
                                      <p:cBhvr>
                                        <p:cTn id="71" dur="1" fill="hold">
                                          <p:stCondLst>
                                            <p:cond delay="0"/>
                                          </p:stCondLst>
                                        </p:cTn>
                                        <p:tgtEl>
                                          <p:spTgt spid="5">
                                            <p:txEl>
                                              <p:pRg st="9" end="9"/>
                                            </p:txEl>
                                          </p:spTgt>
                                        </p:tgtEl>
                                        <p:attrNameLst>
                                          <p:attrName>style.visibility</p:attrName>
                                        </p:attrNameLst>
                                      </p:cBhvr>
                                      <p:to>
                                        <p:strVal val="visible"/>
                                      </p:to>
                                    </p:set>
                                    <p:anim calcmode="lin" valueType="num">
                                      <p:cBhvr additive="base">
                                        <p:cTn id="72"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par>
                          <p:cTn id="74" fill="hold" nodeType="afterGroup">
                            <p:stCondLst>
                              <p:cond delay="13000"/>
                            </p:stCondLst>
                            <p:childTnLst>
                              <p:par>
                                <p:cTn id="75" presetID="2" presetClass="entr" presetSubtype="4" fill="hold" nodeType="afterEffect">
                                  <p:stCondLst>
                                    <p:cond delay="0"/>
                                  </p:stCondLst>
                                  <p:childTnLst>
                                    <p:set>
                                      <p:cBhvr>
                                        <p:cTn id="76" dur="1" fill="hold">
                                          <p:stCondLst>
                                            <p:cond delay="0"/>
                                          </p:stCondLst>
                                        </p:cTn>
                                        <p:tgtEl>
                                          <p:spTgt spid="5">
                                            <p:txEl>
                                              <p:pRg st="10" end="10"/>
                                            </p:txEl>
                                          </p:spTgt>
                                        </p:tgtEl>
                                        <p:attrNameLst>
                                          <p:attrName>style.visibility</p:attrName>
                                        </p:attrNameLst>
                                      </p:cBhvr>
                                      <p:to>
                                        <p:strVal val="visible"/>
                                      </p:to>
                                    </p:set>
                                    <p:anim calcmode="lin" valueType="num">
                                      <p:cBhvr additive="base">
                                        <p:cTn id="7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TotalTime>
  <Words>1168</Words>
  <Application>Microsoft Office PowerPoint</Application>
  <PresentationFormat>Slaidrāde ekrānā (4:3)</PresentationFormat>
  <Paragraphs>114</Paragraphs>
  <Slides>18</Slides>
  <Notes>1</Notes>
  <HiddenSlides>0</HiddenSlides>
  <MMClips>0</MMClips>
  <ScaleCrop>false</ScaleCrop>
  <HeadingPairs>
    <vt:vector size="6" baseType="variant">
      <vt:variant>
        <vt:lpstr>Lietotie fonti</vt:lpstr>
      </vt:variant>
      <vt:variant>
        <vt:i4>6</vt:i4>
      </vt:variant>
      <vt:variant>
        <vt:lpstr>Dizains</vt:lpstr>
      </vt:variant>
      <vt:variant>
        <vt:i4>1</vt:i4>
      </vt:variant>
      <vt:variant>
        <vt:lpstr>Slaidu virsraksti</vt:lpstr>
      </vt:variant>
      <vt:variant>
        <vt:i4>18</vt:i4>
      </vt:variant>
    </vt:vector>
  </HeadingPairs>
  <TitlesOfParts>
    <vt:vector size="25" baseType="lpstr">
      <vt:lpstr>Arial</vt:lpstr>
      <vt:lpstr>Calibri</vt:lpstr>
      <vt:lpstr>Verdana</vt:lpstr>
      <vt:lpstr>Wingdings</vt:lpstr>
      <vt:lpstr>Times New Roman</vt:lpstr>
      <vt:lpstr>Tahoma</vt:lpstr>
      <vt:lpstr>Default Design</vt:lpstr>
      <vt:lpstr>Lk.11:14-28 Jēzus un ļaunie gari</vt:lpstr>
      <vt:lpstr>Lk.11:14-28 Jēzus un ļaunie gari</vt:lpstr>
      <vt:lpstr>Lk.11:14-28 Jēzus un ļaunie gari</vt:lpstr>
      <vt:lpstr>PowerPoint prezentācija</vt:lpstr>
      <vt:lpstr>PowerPoint prezentācija</vt:lpstr>
      <vt:lpstr>PowerPoint prezentācija</vt:lpstr>
      <vt:lpstr>PowerPoint prezentācija</vt:lpstr>
      <vt:lpstr>PowerPoint prezentācija</vt:lpstr>
      <vt:lpstr>PowerPoint prezentācija</vt:lpstr>
      <vt:lpstr>2. Bauslis: Tev nebūs Tā Kunga, sava Dieva, vārdu tukši  un necienīgi lietot, jo Tas Kungs to nepametīs nesodītu, kas Viņa vārdu tukši un necienīgi lieto. </vt:lpstr>
      <vt:lpstr>PowerPoint prezentācija</vt:lpstr>
      <vt:lpstr>PowerPoint prezentācija</vt:lpstr>
      <vt:lpstr>PowerPoint prezentācija</vt:lpstr>
      <vt:lpstr>PowerPoint prezentācija</vt:lpstr>
      <vt:lpstr>Kāda ir mūsu pozīcija? </vt:lpstr>
      <vt:lpstr>PowerPoint prezentācija</vt:lpstr>
      <vt:lpstr>PowerPoint prezentācija</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Skola</cp:lastModifiedBy>
  <cp:revision>122</cp:revision>
  <dcterms:created xsi:type="dcterms:W3CDTF">2010-10-07T14:46:11Z</dcterms:created>
  <dcterms:modified xsi:type="dcterms:W3CDTF">2024-02-29T12:06:52Z</dcterms:modified>
</cp:coreProperties>
</file>