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60" r:id="rId4"/>
    <p:sldId id="268" r:id="rId5"/>
    <p:sldId id="261" r:id="rId6"/>
    <p:sldId id="276" r:id="rId7"/>
    <p:sldId id="262" r:id="rId8"/>
    <p:sldId id="273" r:id="rId9"/>
    <p:sldId id="274" r:id="rId10"/>
  </p:sldIdLst>
  <p:sldSz cx="9144000" cy="6858000" type="screen4x3"/>
  <p:notesSz cx="7010400" cy="9296400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40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6EBF4-2E45-4611-9808-7865F544D00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F56142-87D1-4218-BBB3-3928249C21F3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B060D-42B7-45F7-93AB-EE32A6E59D9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CCC596-9E82-4807-AE0A-D627A8ABE533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4F4B74-CA8E-40EE-BE5F-DB7120A412B1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5D3730-8530-4AB4-B9D9-14C6571628D7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3CA237-D27B-402C-A837-7A956DB2FAB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5D9D28-0C79-48DA-93CD-5C46121FB21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84261F-6D27-4151-A0A0-574B3406A03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57B635-38A4-484E-8ED6-934345B552F1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CCCB08-1C7D-458C-B0B0-BBFCB59E513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5A7A3A0-A5B1-470A-BA0F-D2776C56638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285784" y="2500318"/>
            <a:ext cx="5000660" cy="1142996"/>
          </a:xfrm>
        </p:spPr>
        <p:txBody>
          <a:bodyPr/>
          <a:lstStyle/>
          <a:p>
            <a:pPr eaLnBrk="1" hangingPunct="1"/>
            <a:r>
              <a:rPr lang="lv-LV" sz="6600" b="1" dirty="0" smtClean="0"/>
              <a:t>Lk.18:9-14</a:t>
            </a:r>
            <a:r>
              <a:rPr lang="lv-LV" sz="6600" dirty="0" smtClean="0"/>
              <a:t> </a:t>
            </a:r>
            <a:br>
              <a:rPr lang="lv-LV" sz="6600" dirty="0" smtClean="0"/>
            </a:br>
            <a:r>
              <a:rPr lang="lv-LV" sz="6600" dirty="0" smtClean="0"/>
              <a:t>“Farizejs un muitnieks”</a:t>
            </a: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1500166" y="5929330"/>
            <a:ext cx="657225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endParaRPr lang="lv-LV" sz="1400" b="1" dirty="0">
              <a:latin typeface="Verdana" pitchFamily="34" charset="0"/>
            </a:endParaRPr>
          </a:p>
          <a:p>
            <a:pPr algn="ctr">
              <a:buFont typeface="Wingdings" pitchFamily="2" charset="2"/>
              <a:buNone/>
            </a:pPr>
            <a:r>
              <a:rPr lang="lv-LV" sz="2800" b="1" dirty="0">
                <a:latin typeface="Verdana" pitchFamily="34" charset="0"/>
              </a:rPr>
              <a:t>māc. Roberts Otomers</a:t>
            </a:r>
          </a:p>
        </p:txBody>
      </p:sp>
      <p:pic>
        <p:nvPicPr>
          <p:cNvPr id="2052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4652963"/>
            <a:ext cx="1042987" cy="148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571480"/>
            <a:ext cx="4625101" cy="5500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54" name="Rectangle 5"/>
          <p:cNvSpPr>
            <a:spLocks noChangeArrowheads="1"/>
          </p:cNvSpPr>
          <p:nvPr/>
        </p:nvSpPr>
        <p:spPr bwMode="auto">
          <a:xfrm>
            <a:off x="6858016" y="214290"/>
            <a:ext cx="208903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lv-LV" sz="2000" b="1" dirty="0" smtClean="0">
                <a:latin typeface="Verdana" pitchFamily="34" charset="0"/>
              </a:rPr>
              <a:t>18.aug</a:t>
            </a:r>
            <a:r>
              <a:rPr lang="lv-LV" sz="2000" b="1" dirty="0">
                <a:latin typeface="Verdana" pitchFamily="34" charset="0"/>
              </a:rPr>
              <a:t>. </a:t>
            </a:r>
            <a:r>
              <a:rPr lang="lv-LV" sz="2000" b="1" dirty="0" smtClean="0">
                <a:latin typeface="Verdana" pitchFamily="34" charset="0"/>
              </a:rPr>
              <a:t>2019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714375"/>
          </a:xfrm>
        </p:spPr>
        <p:txBody>
          <a:bodyPr/>
          <a:lstStyle/>
          <a:p>
            <a:pPr eaLnBrk="1" hangingPunct="1"/>
            <a:r>
              <a:rPr lang="lv-LV" sz="3600" b="1" smtClean="0"/>
              <a:t>Lk.18:9-14</a:t>
            </a:r>
            <a:r>
              <a:rPr lang="lv-LV" sz="3600" smtClean="0"/>
              <a:t> “Farizejs un muitnieks”</a:t>
            </a:r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0"/>
            <a:ext cx="531813" cy="75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0" y="890588"/>
            <a:ext cx="9144000" cy="569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lv-LV" sz="2800"/>
              <a:t>9 Un dažiem, kas sevi uzskatīja par taisniem, bet pārējos nicināja, viņš stāstīja šādu līdzību:10 "Divi cilvēki ienāca templī Dievu lūgt, viens bija farizejs un otrs – muitnieks. 11 Farizejs, nostājies savrup, lūdza tā: Dievs, es tev pateicos, ka neesmu kā pārējie cilvēki – laupītāji, ļaundari, laulības apgānītāji vai arī kā šis te muitnieks; 12 es gavēju divreiz nedēļā un dodu desmito tiesu no visa, ko iegūstu. 13 Bet muitnieks, attālāk stāvēdams, neuzdrošinājās pat acis pacelt uz debesīm, bet, sitot sev pie krūtīm, sacīja: Dievs, esi man grēciniekam žēlīgs! 14 Es jums saku: šis nogāja savās mājās attaisnots, bet tas otrs ne, jo katrs, kas pats sevi paaugstina, tiks pazemināts, bet, kas sevi pazemina, tiks paaugstināts."</a:t>
            </a: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85750" y="0"/>
            <a:ext cx="9429750" cy="12858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lv-LV" sz="3600" i="1" smtClean="0"/>
              <a:t>   </a:t>
            </a:r>
            <a:r>
              <a:rPr lang="lv-LV" sz="3600" smtClean="0"/>
              <a:t>9</a:t>
            </a:r>
            <a:r>
              <a:rPr lang="lv-LV" sz="3600" i="1" smtClean="0"/>
              <a:t> Jēzus stāstīja līdzību dažiem, kas sevi uzskatīja par taisniem, bet pārējos nicināja.</a:t>
            </a:r>
            <a:endParaRPr lang="lv-LV" sz="3600" smtClean="0"/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1635157"/>
            <a:ext cx="2428861" cy="52228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1643050"/>
            <a:ext cx="3446003" cy="5214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928813"/>
            <a:ext cx="4071938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lv-LV" sz="3200"/>
              <a:t>Farizeji ir tie: </a:t>
            </a:r>
            <a:endParaRPr lang="en-US" sz="3200"/>
          </a:p>
          <a:p>
            <a:pPr>
              <a:buFont typeface="Arial" charset="0"/>
              <a:buChar char="•"/>
            </a:pPr>
            <a:r>
              <a:rPr lang="lv-LV" sz="3200"/>
              <a:t>kas </a:t>
            </a:r>
            <a:r>
              <a:rPr lang="lv-LV" sz="3200" b="1"/>
              <a:t>paļaujas</a:t>
            </a:r>
            <a:r>
              <a:rPr lang="lv-LV" sz="3200"/>
              <a:t> paši </a:t>
            </a:r>
            <a:r>
              <a:rPr lang="lv-LV" sz="3200" b="1"/>
              <a:t>uz sevi</a:t>
            </a:r>
            <a:r>
              <a:rPr lang="lv-LV" sz="3200"/>
              <a:t> </a:t>
            </a:r>
            <a:endParaRPr lang="en-US" sz="3200"/>
          </a:p>
          <a:p>
            <a:pPr>
              <a:buFont typeface="Arial" charset="0"/>
              <a:buChar char="•"/>
            </a:pPr>
            <a:r>
              <a:rPr lang="lv-LV" sz="3200" b="1"/>
              <a:t>lielās</a:t>
            </a:r>
            <a:r>
              <a:rPr lang="lv-LV" sz="3200"/>
              <a:t> Dieva un citu priekšā </a:t>
            </a:r>
            <a:r>
              <a:rPr lang="lv-LV" sz="3200" b="1"/>
              <a:t>ar</a:t>
            </a:r>
            <a:r>
              <a:rPr lang="lv-LV" sz="3200"/>
              <a:t> saviem </a:t>
            </a:r>
            <a:r>
              <a:rPr lang="lv-LV" sz="3200" b="1"/>
              <a:t>darbiem</a:t>
            </a:r>
            <a:endParaRPr lang="en-US" sz="3200"/>
          </a:p>
          <a:p>
            <a:pPr>
              <a:buFont typeface="Arial" charset="0"/>
              <a:buChar char="•"/>
            </a:pPr>
            <a:r>
              <a:rPr lang="lv-LV" sz="3200" b="1"/>
              <a:t>ar nicināšanu noskatās</a:t>
            </a:r>
            <a:r>
              <a:rPr lang="lv-LV" sz="3200"/>
              <a:t> uz visiem </a:t>
            </a:r>
            <a:r>
              <a:rPr lang="lv-LV" sz="3200" b="1"/>
              <a:t>citiem</a:t>
            </a:r>
            <a:endParaRPr lang="en-US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285750" y="0"/>
            <a:ext cx="9429750" cy="1500188"/>
          </a:xfrm>
        </p:spPr>
        <p:txBody>
          <a:bodyPr/>
          <a:lstStyle/>
          <a:p>
            <a:pPr>
              <a:buFontTx/>
              <a:buNone/>
            </a:pPr>
            <a:r>
              <a:rPr lang="lv-LV" i="1" smtClean="0"/>
              <a:t>    10 Jēzus viņiem stāstīja šādu līdzību: "Divi cilvēki ienāca templī Dievu lūgt. Viens bija farizejs, bet otrs - muitnieks.</a:t>
            </a:r>
            <a:endParaRPr lang="en-US" smtClean="0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915602"/>
            <a:ext cx="8689166" cy="39423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571625"/>
            <a:ext cx="91440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lv-LV" sz="2800"/>
              <a:t>Šeit Jēzus izdala </a:t>
            </a:r>
            <a:r>
              <a:rPr lang="lv-LV" sz="2800" b="1"/>
              <a:t>2 cilvēku grupas</a:t>
            </a:r>
            <a:r>
              <a:rPr lang="lv-LV" sz="2800"/>
              <a:t>: </a:t>
            </a:r>
            <a:endParaRPr lang="en-US" sz="2800"/>
          </a:p>
          <a:p>
            <a:r>
              <a:rPr lang="lv-LV" sz="2800"/>
              <a:t>1. </a:t>
            </a:r>
            <a:r>
              <a:rPr lang="lv-LV" sz="2800" b="1"/>
              <a:t>Reliģiozie</a:t>
            </a:r>
            <a:r>
              <a:rPr lang="lv-LV" sz="2800"/>
              <a:t> cilvēki, kas dzīvo, cilvēku veidotās reliģijās. </a:t>
            </a:r>
            <a:endParaRPr lang="en-US" sz="2800"/>
          </a:p>
          <a:p>
            <a:r>
              <a:rPr lang="lv-LV" sz="2800"/>
              <a:t>2. </a:t>
            </a:r>
            <a:r>
              <a:rPr lang="lv-LV" sz="2800" b="1"/>
              <a:t>Ticīgie grēcinieki</a:t>
            </a:r>
            <a:r>
              <a:rPr lang="lv-LV" sz="2800"/>
              <a:t>, kas </a:t>
            </a:r>
            <a:r>
              <a:rPr lang="lv-LV" sz="2800" b="1"/>
              <a:t>dzenās</a:t>
            </a:r>
            <a:r>
              <a:rPr lang="lv-LV" sz="2800"/>
              <a:t> pēc </a:t>
            </a:r>
            <a:r>
              <a:rPr lang="lv-LV" sz="2800" b="1"/>
              <a:t>Dieva valstības </a:t>
            </a:r>
            <a:r>
              <a:rPr lang="lv-LV" sz="2800"/>
              <a:t>un </a:t>
            </a:r>
            <a:r>
              <a:rPr lang="lv-LV" sz="2800" b="1"/>
              <a:t>taisnības</a:t>
            </a:r>
            <a:r>
              <a:rPr lang="lv-LV" sz="2800"/>
              <a:t>..</a:t>
            </a: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57188" y="0"/>
            <a:ext cx="9501188" cy="1665288"/>
          </a:xfrm>
        </p:spPr>
        <p:txBody>
          <a:bodyPr/>
          <a:lstStyle/>
          <a:p>
            <a:pPr algn="just">
              <a:buFontTx/>
              <a:buNone/>
            </a:pPr>
            <a:r>
              <a:rPr lang="lv-LV" sz="2700" i="1" smtClean="0"/>
              <a:t>   11 Farizejs, nostājies savrup, lūdza tā: Dievs, es tev pateicos, ka neesmu kā pārējie cilvēki - laupītāji, ļaundari, laulības pārkāpēji vai arī kā šis te muitnieks 12 es gavēju divreiz nedēļā un dodu desmito tiesu no visa, ko iegūstu.</a:t>
            </a:r>
            <a:endParaRPr lang="en-US" sz="2700" smtClean="0"/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6" y="2354554"/>
            <a:ext cx="1928794" cy="4236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0" y="1643063"/>
            <a:ext cx="7358063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lv-LV" sz="3200" b="1" dirty="0"/>
              <a:t>Farizejs</a:t>
            </a:r>
            <a:r>
              <a:rPr lang="lv-LV" sz="2800" dirty="0"/>
              <a:t>:</a:t>
            </a:r>
          </a:p>
          <a:p>
            <a:pPr marL="514350" indent="-514350">
              <a:buFontTx/>
              <a:buAutoNum type="arabicParenR"/>
              <a:defRPr/>
            </a:pPr>
            <a:r>
              <a:rPr lang="lv-LV" sz="2800" b="1" dirty="0"/>
              <a:t>lūdza tā</a:t>
            </a:r>
            <a:r>
              <a:rPr lang="lv-LV" sz="2800" dirty="0"/>
              <a:t>, lai </a:t>
            </a:r>
            <a:r>
              <a:rPr lang="lv-LV" sz="2800" b="1" dirty="0" smtClean="0"/>
              <a:t>izrādītos</a:t>
            </a:r>
            <a:endParaRPr lang="lv-LV" sz="2800" b="1" dirty="0"/>
          </a:p>
          <a:p>
            <a:pPr marL="514350" indent="-514350">
              <a:buFontTx/>
              <a:buAutoNum type="arabicParenR"/>
              <a:defRPr/>
            </a:pPr>
            <a:r>
              <a:rPr lang="lv-LV" sz="2800" b="1" dirty="0"/>
              <a:t>izceļ savu personu</a:t>
            </a:r>
          </a:p>
          <a:p>
            <a:pPr marL="514350" indent="-514350">
              <a:buFontTx/>
              <a:buAutoNum type="arabicParenR"/>
              <a:defRPr/>
            </a:pPr>
            <a:r>
              <a:rPr lang="lv-LV" sz="2800" b="1" dirty="0"/>
              <a:t>neko nelūdz, tikai lielās</a:t>
            </a:r>
          </a:p>
          <a:p>
            <a:pPr marL="514350" indent="-514350">
              <a:buFontTx/>
              <a:buAutoNum type="arabicParenR"/>
              <a:defRPr/>
            </a:pPr>
            <a:r>
              <a:rPr lang="lv-LV" sz="2800" b="1" dirty="0"/>
              <a:t>uzskata sevi</a:t>
            </a:r>
            <a:r>
              <a:rPr lang="lv-LV" sz="2800" dirty="0"/>
              <a:t> par </a:t>
            </a:r>
            <a:r>
              <a:rPr lang="lv-LV" sz="2800" b="1" dirty="0"/>
              <a:t>pilnīgu</a:t>
            </a:r>
            <a:r>
              <a:rPr lang="lv-LV" sz="2800" dirty="0"/>
              <a:t> un </a:t>
            </a:r>
            <a:r>
              <a:rPr lang="lv-LV" sz="2800" b="1" dirty="0"/>
              <a:t>nevainojamu</a:t>
            </a:r>
          </a:p>
          <a:p>
            <a:pPr marL="514350" indent="-514350">
              <a:buFontTx/>
              <a:buAutoNum type="arabicParenR"/>
              <a:defRPr/>
            </a:pPr>
            <a:r>
              <a:rPr lang="lv-LV" sz="2800" dirty="0"/>
              <a:t>nošķir sevi no 3 ļaužu tipiem: </a:t>
            </a:r>
            <a:r>
              <a:rPr lang="lv-LV" sz="2800" b="1" dirty="0"/>
              <a:t>laupītājiem, ļaundariem</a:t>
            </a:r>
            <a:r>
              <a:rPr lang="lv-LV" sz="2800" dirty="0"/>
              <a:t> un </a:t>
            </a:r>
            <a:r>
              <a:rPr lang="lv-LV" sz="2800" b="1" dirty="0"/>
              <a:t>laulības pārkāpējiem</a:t>
            </a:r>
          </a:p>
          <a:p>
            <a:pPr marL="514350" indent="-514350">
              <a:buFontTx/>
              <a:buAutoNum type="arabicParenR"/>
              <a:defRPr/>
            </a:pPr>
            <a:r>
              <a:rPr lang="lv-LV" sz="2800" b="1" dirty="0"/>
              <a:t>nav tāds</a:t>
            </a:r>
            <a:r>
              <a:rPr lang="lv-LV" sz="2800" dirty="0"/>
              <a:t>, </a:t>
            </a:r>
            <a:r>
              <a:rPr lang="lv-LV" sz="2800" b="1" dirty="0"/>
              <a:t>kā</a:t>
            </a:r>
            <a:r>
              <a:rPr lang="lv-LV" sz="2800" dirty="0"/>
              <a:t> šis </a:t>
            </a:r>
            <a:r>
              <a:rPr lang="lv-LV" sz="2800" b="1" dirty="0"/>
              <a:t>muitnieks</a:t>
            </a:r>
          </a:p>
          <a:p>
            <a:pPr marL="514350" indent="-514350">
              <a:buFontTx/>
              <a:buAutoNum type="arabicParenR"/>
              <a:defRPr/>
            </a:pPr>
            <a:r>
              <a:rPr lang="lv-LV" sz="2800" b="1" dirty="0"/>
              <a:t>sniedz apkārtējiem</a:t>
            </a:r>
            <a:r>
              <a:rPr lang="lv-LV" sz="2800" dirty="0"/>
              <a:t> savas ticības </a:t>
            </a:r>
            <a:r>
              <a:rPr lang="lv-LV" sz="2800" b="1" dirty="0"/>
              <a:t>pierādījumus</a:t>
            </a:r>
            <a:r>
              <a:rPr lang="lv-LV" sz="2800" dirty="0"/>
              <a:t>: viņš </a:t>
            </a:r>
            <a:r>
              <a:rPr lang="lv-LV" sz="2800" b="1" dirty="0"/>
              <a:t>gavē 2x nedēļā</a:t>
            </a:r>
            <a:r>
              <a:rPr lang="lv-LV" sz="2800" dirty="0"/>
              <a:t> un </a:t>
            </a:r>
            <a:r>
              <a:rPr lang="lv-LV" sz="2800" b="1" dirty="0"/>
              <a:t>maksā 10. tiesu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7786742" cy="1143000"/>
          </a:xfrm>
        </p:spPr>
        <p:txBody>
          <a:bodyPr/>
          <a:lstStyle/>
          <a:p>
            <a:r>
              <a:rPr lang="lv-LV" b="1" dirty="0" smtClean="0"/>
              <a:t>Salīdzināšanās</a:t>
            </a:r>
            <a:endParaRPr lang="en-US" b="1" dirty="0"/>
          </a:p>
        </p:txBody>
      </p:sp>
      <p:sp>
        <p:nvSpPr>
          <p:cNvPr id="4" name="Flowchart: Extract 3"/>
          <p:cNvSpPr/>
          <p:nvPr/>
        </p:nvSpPr>
        <p:spPr>
          <a:xfrm>
            <a:off x="3071802" y="4429132"/>
            <a:ext cx="1214446" cy="1857388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357554" y="3643314"/>
            <a:ext cx="8002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v-LV" sz="3600" b="1" dirty="0" smtClean="0"/>
              <a:t>ES</a:t>
            </a:r>
            <a:endParaRPr lang="en-US" sz="3600" dirty="0"/>
          </a:p>
        </p:txBody>
      </p:sp>
      <p:sp>
        <p:nvSpPr>
          <p:cNvPr id="6" name="Rectangle 5"/>
          <p:cNvSpPr/>
          <p:nvPr/>
        </p:nvSpPr>
        <p:spPr>
          <a:xfrm>
            <a:off x="714348" y="4572008"/>
            <a:ext cx="19030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v-LV" sz="3600" b="1" dirty="0" smtClean="0"/>
              <a:t>kaimiņš</a:t>
            </a:r>
            <a:endParaRPr lang="en-US" sz="3600" dirty="0"/>
          </a:p>
        </p:txBody>
      </p:sp>
      <p:sp>
        <p:nvSpPr>
          <p:cNvPr id="7" name="Rectangle 6"/>
          <p:cNvSpPr/>
          <p:nvPr/>
        </p:nvSpPr>
        <p:spPr>
          <a:xfrm>
            <a:off x="4286248" y="2000240"/>
            <a:ext cx="27921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v-LV" sz="3600" b="1" dirty="0" smtClean="0"/>
              <a:t>Māte Terēze</a:t>
            </a:r>
            <a:endParaRPr lang="en-US" sz="3600" dirty="0"/>
          </a:p>
        </p:txBody>
      </p:sp>
      <p:sp>
        <p:nvSpPr>
          <p:cNvPr id="8" name="Rectangle 7"/>
          <p:cNvSpPr/>
          <p:nvPr/>
        </p:nvSpPr>
        <p:spPr>
          <a:xfrm>
            <a:off x="6962584" y="1000108"/>
            <a:ext cx="14670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v-LV" sz="3600" b="1" dirty="0" smtClean="0"/>
              <a:t>Jēzus</a:t>
            </a:r>
            <a:endParaRPr lang="en-US" sz="3600" dirty="0"/>
          </a:p>
        </p:txBody>
      </p:sp>
      <p:sp>
        <p:nvSpPr>
          <p:cNvPr id="9" name="Flowchart: Extract 8"/>
          <p:cNvSpPr/>
          <p:nvPr/>
        </p:nvSpPr>
        <p:spPr>
          <a:xfrm>
            <a:off x="1000100" y="5357826"/>
            <a:ext cx="1214446" cy="928694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Extract 9"/>
          <p:cNvSpPr/>
          <p:nvPr/>
        </p:nvSpPr>
        <p:spPr>
          <a:xfrm>
            <a:off x="5143504" y="2643182"/>
            <a:ext cx="1214446" cy="3643338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Extract 10"/>
          <p:cNvSpPr/>
          <p:nvPr/>
        </p:nvSpPr>
        <p:spPr>
          <a:xfrm>
            <a:off x="7072330" y="1643050"/>
            <a:ext cx="1214446" cy="4643470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/>
      <p:bldP spid="6" grpId="0"/>
      <p:bldP spid="7" grpId="0"/>
      <p:bldP spid="8" grpId="0"/>
      <p:bldP spid="9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14313" y="0"/>
            <a:ext cx="9358313" cy="14287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lv-LV" sz="2800" i="1" smtClean="0"/>
              <a:t>    13 Bet muitnieks, iztālēm stāvēdams, neuzdrošinājās pat acis pacelt uz debesīm, bet, sitot sev pa krūtīm, sacīja: Dievs, esi man grēciniekam, žēlīgs!</a:t>
            </a:r>
            <a:endParaRPr lang="lv-LV" sz="4400" smtClean="0"/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1350285"/>
            <a:ext cx="3286116" cy="55077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1571625"/>
            <a:ext cx="5929313" cy="446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lv-LV" sz="3200" b="1"/>
              <a:t>Muitnieks</a:t>
            </a:r>
            <a:r>
              <a:rPr lang="lv-LV" sz="2800"/>
              <a:t>:</a:t>
            </a:r>
          </a:p>
          <a:p>
            <a:pPr>
              <a:buFontTx/>
              <a:buAutoNum type="arabicParenR"/>
            </a:pPr>
            <a:r>
              <a:rPr lang="lv-LV" sz="2800"/>
              <a:t>stāv </a:t>
            </a:r>
            <a:r>
              <a:rPr lang="lv-LV" sz="2800" b="1"/>
              <a:t>nomaļus</a:t>
            </a:r>
            <a:r>
              <a:rPr lang="lv-LV" sz="2800"/>
              <a:t>, lai </a:t>
            </a:r>
            <a:r>
              <a:rPr lang="lv-LV" sz="2800" b="1"/>
              <a:t>neviens</a:t>
            </a:r>
            <a:r>
              <a:rPr lang="lv-LV" sz="2800"/>
              <a:t> viņu </a:t>
            </a:r>
            <a:r>
              <a:rPr lang="lv-LV" sz="2800" b="1"/>
              <a:t>neredzētu</a:t>
            </a:r>
            <a:r>
              <a:rPr lang="lv-LV" sz="2800"/>
              <a:t> </a:t>
            </a:r>
          </a:p>
          <a:p>
            <a:pPr>
              <a:buFontTx/>
              <a:buAutoNum type="arabicParenR"/>
            </a:pPr>
            <a:r>
              <a:rPr lang="lv-LV" sz="2800" b="1"/>
              <a:t>neuzskata sevi par labāku</a:t>
            </a:r>
          </a:p>
          <a:p>
            <a:pPr>
              <a:buFontTx/>
              <a:buAutoNum type="arabicParenR"/>
            </a:pPr>
            <a:r>
              <a:rPr lang="lv-LV" sz="2800" b="1"/>
              <a:t>neuzdrošinās</a:t>
            </a:r>
            <a:r>
              <a:rPr lang="lv-LV" sz="2800"/>
              <a:t> savas </a:t>
            </a:r>
            <a:r>
              <a:rPr lang="lv-LV" sz="2800" b="1"/>
              <a:t>acis pacelt</a:t>
            </a:r>
            <a:r>
              <a:rPr lang="lv-LV" sz="2800"/>
              <a:t> uz debesīm</a:t>
            </a:r>
            <a:endParaRPr lang="lv-LV" sz="2800" b="1"/>
          </a:p>
          <a:p>
            <a:pPr>
              <a:buFontTx/>
              <a:buAutoNum type="arabicParenR"/>
            </a:pPr>
            <a:r>
              <a:rPr lang="lv-LV" sz="2800" b="1"/>
              <a:t>sit</a:t>
            </a:r>
            <a:r>
              <a:rPr lang="lv-LV" sz="2800"/>
              <a:t> sev </a:t>
            </a:r>
            <a:r>
              <a:rPr lang="lv-LV" sz="2800" b="1"/>
              <a:t>pie krūtīm</a:t>
            </a:r>
            <a:r>
              <a:rPr lang="lv-LV" sz="2800"/>
              <a:t> grēku nožēlā</a:t>
            </a:r>
            <a:endParaRPr lang="lv-LV" sz="2800" b="1"/>
          </a:p>
          <a:p>
            <a:pPr>
              <a:buFontTx/>
              <a:buAutoNum type="arabicParenR"/>
            </a:pPr>
            <a:r>
              <a:rPr lang="lv-LV" sz="2800"/>
              <a:t>var pateikt </a:t>
            </a:r>
            <a:r>
              <a:rPr lang="lv-LV" sz="2800" b="1"/>
              <a:t>tikai 1 teikumu</a:t>
            </a:r>
            <a:r>
              <a:rPr lang="lv-LV" sz="2800"/>
              <a:t>: </a:t>
            </a:r>
          </a:p>
          <a:p>
            <a:r>
              <a:rPr lang="lv-LV" sz="2800"/>
              <a:t>  „</a:t>
            </a:r>
            <a:r>
              <a:rPr lang="lv-LV" sz="2800" i="1"/>
              <a:t>Dievs, esi man grēciniekam, žēlīgs!</a:t>
            </a:r>
            <a:r>
              <a:rPr lang="lv-LV" sz="2800"/>
              <a:t>”</a:t>
            </a: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14313" y="0"/>
            <a:ext cx="9358313" cy="1357313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lv-LV" sz="2800" i="1" smtClean="0"/>
              <a:t>    14 viņš nogāja savās mājās attaisnots, bet tas otrs ne, jo katrs, kas pats sevi paaugstina, tiks pazemināts, bet, kas sevi pazemina, tiks paaugstināts."</a:t>
            </a:r>
            <a:endParaRPr lang="en-US" sz="28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lv-LV" sz="4400" smtClean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177902"/>
            <a:ext cx="4071934" cy="5680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1785938"/>
            <a:ext cx="5643563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lv-LV" sz="3600" b="1" dirty="0"/>
              <a:t>Jēzus</a:t>
            </a:r>
            <a:r>
              <a:rPr lang="lv-LV" sz="3600" dirty="0"/>
              <a:t> šeit </a:t>
            </a:r>
            <a:r>
              <a:rPr lang="lv-LV" sz="3600" b="1" dirty="0"/>
              <a:t>nošķir</a:t>
            </a:r>
            <a:r>
              <a:rPr lang="lv-LV" sz="3600" dirty="0"/>
              <a:t> </a:t>
            </a:r>
            <a:r>
              <a:rPr lang="lv-LV" sz="3600" b="1" dirty="0"/>
              <a:t>reliģiozitāti</a:t>
            </a:r>
            <a:r>
              <a:rPr lang="lv-LV" sz="3600" dirty="0"/>
              <a:t> no </a:t>
            </a:r>
            <a:r>
              <a:rPr lang="lv-LV" sz="3600" b="1" dirty="0"/>
              <a:t>ticības!</a:t>
            </a:r>
          </a:p>
          <a:p>
            <a:r>
              <a:rPr lang="lv-LV" sz="3600" b="1" dirty="0"/>
              <a:t>1.Farizejs – reliģiozais</a:t>
            </a:r>
          </a:p>
          <a:p>
            <a:r>
              <a:rPr lang="lv-LV" sz="3600" b="1" dirty="0"/>
              <a:t>2.Muitnieks – ticīgais</a:t>
            </a:r>
          </a:p>
          <a:p>
            <a:r>
              <a:rPr lang="lv-LV" sz="3600" b="1" dirty="0"/>
              <a:t>Reliģija neglābj.</a:t>
            </a:r>
          </a:p>
          <a:p>
            <a:r>
              <a:rPr lang="lv-LV" sz="3600" b="1" dirty="0"/>
              <a:t>Jēzus glābj.</a:t>
            </a:r>
          </a:p>
          <a:p>
            <a:r>
              <a:rPr lang="lv-LV" sz="3600" b="1" dirty="0"/>
              <a:t>Glābj tāda ticība, kas pieķeras Jēzum.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6378</TotalTime>
  <Words>522</Words>
  <Application>Microsoft Office PowerPoint</Application>
  <PresentationFormat>On-screen Show (4:3)</PresentationFormat>
  <Paragraphs>45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Default Design</vt:lpstr>
      <vt:lpstr>Lk.18:9-14  “Farizejs un muitnieks”</vt:lpstr>
      <vt:lpstr>Lk.18:9-14 “Farizejs un muitnieks”</vt:lpstr>
      <vt:lpstr>Slide 3</vt:lpstr>
      <vt:lpstr>Slide 4</vt:lpstr>
      <vt:lpstr>Slide 5</vt:lpstr>
      <vt:lpstr>Salīdzināšanās</vt:lpstr>
      <vt:lpstr>Slide 7</vt:lpstr>
      <vt:lpstr>Slide 8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Lk.17:11-19  “Desmit spitālīgie”</dc:title>
  <dc:creator>RobertsO</dc:creator>
  <cp:lastModifiedBy>Ro Oto</cp:lastModifiedBy>
  <cp:revision>31</cp:revision>
  <dcterms:created xsi:type="dcterms:W3CDTF">2010-10-07T14:46:11Z</dcterms:created>
  <dcterms:modified xsi:type="dcterms:W3CDTF">2019-08-20T10:08:13Z</dcterms:modified>
</cp:coreProperties>
</file>