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2" r:id="rId2"/>
    <p:sldId id="281" r:id="rId3"/>
    <p:sldId id="283" r:id="rId4"/>
    <p:sldId id="290" r:id="rId5"/>
    <p:sldId id="287" r:id="rId6"/>
    <p:sldId id="288" r:id="rId7"/>
    <p:sldId id="276" r:id="rId8"/>
    <p:sldId id="273" r:id="rId9"/>
    <p:sldId id="294" r:id="rId10"/>
    <p:sldId id="291" r:id="rId11"/>
    <p:sldId id="305" r:id="rId12"/>
    <p:sldId id="306" r:id="rId13"/>
    <p:sldId id="261" r:id="rId14"/>
    <p:sldId id="285" r:id="rId15"/>
    <p:sldId id="310" r:id="rId16"/>
    <p:sldId id="292" r:id="rId17"/>
    <p:sldId id="293" r:id="rId18"/>
    <p:sldId id="295" r:id="rId19"/>
    <p:sldId id="297" r:id="rId20"/>
    <p:sldId id="299" r:id="rId21"/>
    <p:sldId id="300" r:id="rId22"/>
    <p:sldId id="308" r:id="rId23"/>
    <p:sldId id="303" r:id="rId24"/>
    <p:sldId id="309" r:id="rId25"/>
    <p:sldId id="304" r:id="rId26"/>
    <p:sldId id="272" r:id="rId2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4CE1038A-7BDA-4053-A775-AD97A77AED89}" type="datetimeFigureOut">
              <a:rPr lang="en-US"/>
              <a:pPr>
                <a:defRPr/>
              </a:pPr>
              <a:t>2/2/2022</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smtClean="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10B6C620-A887-49BB-84E8-846F4E0F52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6400D1-6907-4AED-B831-5B732E0396D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32FED2-A360-4EF2-8CA1-64E7A00D0C9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C790F4B-2955-4C1E-8883-B6365D057D58}"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1BAD19D-8665-4013-94DC-36303BA49C9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F863897-72FA-46AA-973F-2AB98E98320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6A7B375-40F1-49D5-856E-780D15C09CC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0CB63EE-B566-4F81-8709-B70C5E7E04B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FD28363-23A9-45F1-8AF3-D01AC1ECA32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582539B-CC33-4A58-BA3F-ADD04D4288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98524C6-5094-4DAB-A608-1AEDFFDC64C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1CA695-44D8-40DF-BEBA-0EA94055D1E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494B9433-78BF-48F7-B5E2-6BF106576AC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wmf"/><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9750" y="0"/>
            <a:ext cx="8175625" cy="1071563"/>
          </a:xfrm>
        </p:spPr>
        <p:txBody>
          <a:bodyPr/>
          <a:lstStyle/>
          <a:p>
            <a:pPr eaLnBrk="1" hangingPunct="1"/>
            <a:r>
              <a:rPr lang="lv-LV" sz="4000" b="1" dirty="0" smtClean="0"/>
              <a:t>Lk.15:11-32 </a:t>
            </a:r>
            <a:r>
              <a:rPr lang="lv-LV" sz="4000" b="1" dirty="0" smtClean="0"/>
              <a:t>Īsta dzīve</a:t>
            </a:r>
            <a:endParaRPr lang="lv-LV" sz="4000"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6</a:t>
            </a:r>
            <a:r>
              <a:rPr lang="lv-LV" sz="2000" dirty="0" smtClean="0"/>
              <a:t>.feb.2022.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34BBBD2A-815A-49C3-92F1-2BC9749ACBF1}" type="slidenum">
              <a:rPr lang="lv-LV" smtClean="0"/>
              <a:pPr/>
              <a:t>1</a:t>
            </a:fld>
            <a:endParaRPr lang="lv-LV" smtClean="0"/>
          </a:p>
        </p:txBody>
      </p:sp>
      <p:pic>
        <p:nvPicPr>
          <p:cNvPr id="3081" name="Picture 9" descr="murillo"/>
          <p:cNvPicPr>
            <a:picLocks noChangeAspect="1" noChangeArrowheads="1"/>
          </p:cNvPicPr>
          <p:nvPr/>
        </p:nvPicPr>
        <p:blipFill>
          <a:blip r:embed="rId3" cstate="print"/>
          <a:srcRect/>
          <a:stretch>
            <a:fillRect/>
          </a:stretch>
        </p:blipFill>
        <p:spPr bwMode="auto">
          <a:xfrm>
            <a:off x="395288" y="1125538"/>
            <a:ext cx="8497887" cy="55181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800" i="1" dirty="0" smtClean="0"/>
              <a:t> </a:t>
            </a:r>
            <a:r>
              <a:rPr lang="lv-LV" sz="2800" i="1" dirty="0" smtClean="0"/>
              <a:t>  23 </a:t>
            </a:r>
            <a:r>
              <a:rPr lang="lv-LV" sz="2800" i="1" dirty="0" smtClean="0"/>
              <a:t>Vediet baroto teļu, nokaujiet to, tad ēdīsim un priecāsimies, 24 </a:t>
            </a:r>
            <a:r>
              <a:rPr lang="lv-LV" sz="2800" i="1" dirty="0" smtClean="0"/>
              <a:t>jo šis mans dēls bija </a:t>
            </a:r>
            <a:r>
              <a:rPr lang="lv-LV" sz="2800" b="1" i="1" dirty="0" smtClean="0"/>
              <a:t>miris</a:t>
            </a:r>
            <a:r>
              <a:rPr lang="lv-LV" sz="2800" i="1" dirty="0" smtClean="0"/>
              <a:t> un atkal ir </a:t>
            </a:r>
            <a:r>
              <a:rPr lang="lv-LV" sz="2800" b="1" i="1" dirty="0" smtClean="0"/>
              <a:t>dzīvs</a:t>
            </a:r>
            <a:r>
              <a:rPr lang="lv-LV" sz="2800" i="1" dirty="0" smtClean="0"/>
              <a:t>, viņš bija pazudis un nu ir </a:t>
            </a:r>
            <a:r>
              <a:rPr lang="lv-LV" sz="2800" i="1" dirty="0" smtClean="0"/>
              <a:t>atradies</a:t>
            </a:r>
            <a:endParaRPr lang="lv-LV" sz="2800" dirty="0" smtClean="0"/>
          </a:p>
        </p:txBody>
      </p:sp>
      <p:sp>
        <p:nvSpPr>
          <p:cNvPr id="7" name="Rectangle 6"/>
          <p:cNvSpPr>
            <a:spLocks noChangeArrowheads="1"/>
          </p:cNvSpPr>
          <p:nvPr/>
        </p:nvSpPr>
        <p:spPr bwMode="auto">
          <a:xfrm>
            <a:off x="0" y="1340768"/>
            <a:ext cx="4644008" cy="5262979"/>
          </a:xfrm>
          <a:prstGeom prst="rect">
            <a:avLst/>
          </a:prstGeom>
          <a:noFill/>
          <a:ln w="9525">
            <a:noFill/>
            <a:miter lim="800000"/>
            <a:headEnd/>
            <a:tailEnd/>
          </a:ln>
        </p:spPr>
        <p:txBody>
          <a:bodyPr wrap="square">
            <a:spAutoFit/>
          </a:bodyPr>
          <a:lstStyle/>
          <a:p>
            <a:pPr>
              <a:spcBef>
                <a:spcPts val="600"/>
              </a:spcBef>
              <a:buFontTx/>
              <a:buChar char="•"/>
            </a:pPr>
            <a:r>
              <a:rPr lang="lv-LV" sz="2800" b="1" dirty="0" smtClean="0"/>
              <a:t>Tēvs</a:t>
            </a:r>
            <a:r>
              <a:rPr lang="lv-LV" sz="2800" dirty="0" smtClean="0"/>
              <a:t> saka: </a:t>
            </a:r>
            <a:r>
              <a:rPr lang="lv-LV" sz="2800" i="1" dirty="0" smtClean="0"/>
              <a:t>Viņš bija miris, un ir atkal dzīvs</a:t>
            </a:r>
            <a:r>
              <a:rPr lang="lv-LV" sz="2800" dirty="0" smtClean="0"/>
              <a:t>.</a:t>
            </a:r>
          </a:p>
          <a:p>
            <a:pPr>
              <a:spcBef>
                <a:spcPts val="600"/>
              </a:spcBef>
              <a:buFontTx/>
              <a:buChar char="•"/>
            </a:pPr>
            <a:r>
              <a:rPr lang="lv-LV" sz="2800" dirty="0" smtClean="0"/>
              <a:t>Vai viņš bija </a:t>
            </a:r>
            <a:r>
              <a:rPr lang="lv-LV" sz="2800" b="1" dirty="0" smtClean="0"/>
              <a:t>fiziski nomiris</a:t>
            </a:r>
            <a:r>
              <a:rPr lang="lv-LV" sz="2800" dirty="0" smtClean="0"/>
              <a:t>? </a:t>
            </a:r>
            <a:r>
              <a:rPr lang="lv-LV" sz="2800" dirty="0" smtClean="0">
                <a:sym typeface="Wingdings" pitchFamily="2" charset="2"/>
              </a:rPr>
              <a:t></a:t>
            </a:r>
            <a:r>
              <a:rPr lang="lv-LV" sz="2800" dirty="0" smtClean="0"/>
              <a:t>Nē</a:t>
            </a:r>
            <a:endParaRPr lang="lv-LV" sz="2800" dirty="0" smtClean="0"/>
          </a:p>
          <a:p>
            <a:pPr>
              <a:spcBef>
                <a:spcPts val="600"/>
              </a:spcBef>
              <a:buFontTx/>
              <a:buChar char="•"/>
            </a:pPr>
            <a:r>
              <a:rPr lang="lv-LV" sz="2800" dirty="0" smtClean="0"/>
              <a:t>Viņš bija </a:t>
            </a:r>
            <a:r>
              <a:rPr lang="lv-LV" sz="2800" b="1" dirty="0" smtClean="0"/>
              <a:t>garīgi miris</a:t>
            </a:r>
            <a:r>
              <a:rPr lang="lv-LV" sz="2800" dirty="0" smtClean="0"/>
              <a:t>, kaut arī </a:t>
            </a:r>
            <a:r>
              <a:rPr lang="lv-LV" sz="2800" b="1" dirty="0" smtClean="0"/>
              <a:t>bioloģiski dzīvs</a:t>
            </a:r>
            <a:r>
              <a:rPr lang="lv-LV" sz="2800" dirty="0" smtClean="0"/>
              <a:t>.</a:t>
            </a:r>
          </a:p>
          <a:p>
            <a:pPr>
              <a:spcBef>
                <a:spcPts val="600"/>
              </a:spcBef>
              <a:buFontTx/>
              <a:buChar char="•"/>
            </a:pPr>
            <a:r>
              <a:rPr lang="lv-LV" sz="2800" dirty="0" smtClean="0"/>
              <a:t>Viņš bija                 </a:t>
            </a:r>
            <a:r>
              <a:rPr lang="lv-LV" sz="3600" b="1" dirty="0" smtClean="0"/>
              <a:t>staigājošs mironis</a:t>
            </a:r>
            <a:r>
              <a:rPr lang="lv-LV" sz="3600" dirty="0" smtClean="0"/>
              <a:t>!</a:t>
            </a:r>
            <a:endParaRPr lang="lv-LV" sz="2800" dirty="0" smtClean="0"/>
          </a:p>
          <a:p>
            <a:pPr>
              <a:spcBef>
                <a:spcPts val="600"/>
              </a:spcBef>
              <a:buFontTx/>
              <a:buChar char="•"/>
            </a:pPr>
            <a:r>
              <a:rPr lang="lv-LV" sz="2800" dirty="0" smtClean="0"/>
              <a:t>Vai daudzi arī nedzīvo tā šodien? </a:t>
            </a:r>
            <a:r>
              <a:rPr lang="lv-LV" sz="2800" b="1" dirty="0" smtClean="0"/>
              <a:t>Vai tad es nevaru dzīvot k</a:t>
            </a:r>
            <a:r>
              <a:rPr lang="lv-LV" sz="2800" b="1" dirty="0" smtClean="0"/>
              <a:t>ā gribu?</a:t>
            </a:r>
            <a:endParaRPr lang="lv-LV" sz="2800" b="1" dirty="0"/>
          </a:p>
        </p:txBody>
      </p:sp>
      <p:sp>
        <p:nvSpPr>
          <p:cNvPr id="10244" name="Slide Number Placeholder 3"/>
          <p:cNvSpPr>
            <a:spLocks noGrp="1"/>
          </p:cNvSpPr>
          <p:nvPr>
            <p:ph type="sldNum" sz="quarter" idx="12"/>
          </p:nvPr>
        </p:nvSpPr>
        <p:spPr>
          <a:noFill/>
        </p:spPr>
        <p:txBody>
          <a:bodyPr/>
          <a:lstStyle/>
          <a:p>
            <a:fld id="{8190B75F-972C-4DF7-81ED-E772E9D5F538}" type="slidenum">
              <a:rPr lang="lv-LV" smtClean="0"/>
              <a:pPr/>
              <a:t>10</a:t>
            </a:fld>
            <a:endParaRPr lang="lv-LV" smtClean="0"/>
          </a:p>
        </p:txBody>
      </p:sp>
      <p:pic>
        <p:nvPicPr>
          <p:cNvPr id="8199" name="Picture 7" descr="prodigal+son+cropped"/>
          <p:cNvPicPr>
            <a:picLocks noChangeAspect="1" noChangeArrowheads="1"/>
          </p:cNvPicPr>
          <p:nvPr/>
        </p:nvPicPr>
        <p:blipFill>
          <a:blip r:embed="rId2" cstate="print"/>
          <a:srcRect/>
          <a:stretch>
            <a:fillRect/>
          </a:stretch>
        </p:blipFill>
        <p:spPr bwMode="auto">
          <a:xfrm>
            <a:off x="4572000" y="1628800"/>
            <a:ext cx="4572000" cy="44640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9"/>
                                        </p:tgtEl>
                                        <p:attrNameLst>
                                          <p:attrName>style.visibility</p:attrName>
                                        </p:attrNameLst>
                                      </p:cBhvr>
                                      <p:to>
                                        <p:strVal val="visible"/>
                                      </p:to>
                                    </p:set>
                                    <p:animEffect transition="in" filter="fade">
                                      <p:cBhvr>
                                        <p:cTn id="11" dur="2000"/>
                                        <p:tgtEl>
                                          <p:spTgt spid="819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 calcmode="lin" valueType="num">
                                      <p:cBhvr additive="base">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72249"/>
            <a:ext cx="8820472" cy="2554545"/>
          </a:xfrm>
          <a:prstGeom prst="rect">
            <a:avLst/>
          </a:prstGeom>
          <a:noFill/>
          <a:ln w="9525">
            <a:noFill/>
            <a:miter lim="800000"/>
            <a:headEnd/>
            <a:tailEnd/>
          </a:ln>
        </p:spPr>
        <p:txBody>
          <a:bodyPr wrap="square">
            <a:spAutoFit/>
          </a:bodyPr>
          <a:lstStyle/>
          <a:p>
            <a:pPr algn="ctr"/>
            <a:r>
              <a:rPr lang="lv-LV" sz="2800" b="1" dirty="0" smtClean="0"/>
              <a:t>Jaunākais dēls </a:t>
            </a:r>
            <a:r>
              <a:rPr lang="lv-LV" sz="2800" dirty="0" smtClean="0"/>
              <a:t>arī teica: </a:t>
            </a:r>
            <a:r>
              <a:rPr lang="lv-LV" sz="2800" b="1" dirty="0" smtClean="0"/>
              <a:t>Es mīlu pats sevi!</a:t>
            </a:r>
          </a:p>
          <a:p>
            <a:pPr algn="ctr">
              <a:buFontTx/>
              <a:buChar char="•"/>
            </a:pPr>
            <a:endParaRPr lang="lv-LV" sz="1000" b="1" dirty="0" smtClean="0"/>
          </a:p>
          <a:p>
            <a:pPr algn="ctr"/>
            <a:r>
              <a:rPr lang="lv-LV" sz="4000" b="1" dirty="0" smtClean="0"/>
              <a:t>Mīlestība pret sevi ir ilūzija!</a:t>
            </a:r>
          </a:p>
          <a:p>
            <a:pPr algn="ctr">
              <a:buFontTx/>
              <a:buChar char="•"/>
            </a:pPr>
            <a:endParaRPr lang="lv-LV" sz="1000" b="1" dirty="0" smtClean="0"/>
          </a:p>
          <a:p>
            <a:pPr algn="ctr"/>
            <a:r>
              <a:rPr lang="lv-LV" sz="3600" dirty="0" smtClean="0"/>
              <a:t>Jo </a:t>
            </a:r>
            <a:r>
              <a:rPr lang="lv-LV" sz="3600" b="1" dirty="0" smtClean="0"/>
              <a:t>viss</a:t>
            </a:r>
            <a:r>
              <a:rPr lang="lv-LV" sz="3600" dirty="0" smtClean="0"/>
              <a:t>, ko tu </a:t>
            </a:r>
            <a:r>
              <a:rPr lang="lv-LV" sz="3600" b="1" dirty="0" smtClean="0"/>
              <a:t>dari</a:t>
            </a:r>
            <a:r>
              <a:rPr lang="lv-LV" sz="3600" dirty="0" smtClean="0"/>
              <a:t>, lai </a:t>
            </a:r>
            <a:r>
              <a:rPr lang="lv-LV" sz="3600" b="1" dirty="0" smtClean="0"/>
              <a:t>sevi mīlētu</a:t>
            </a:r>
            <a:r>
              <a:rPr lang="lv-LV" sz="3600" dirty="0" smtClean="0"/>
              <a:t>, </a:t>
            </a:r>
            <a:r>
              <a:rPr lang="lv-LV" sz="3600" b="1" dirty="0" smtClean="0"/>
              <a:t>patiesībā tevi iznīcina</a:t>
            </a:r>
            <a:r>
              <a:rPr lang="lv-LV" sz="3600" dirty="0" smtClean="0"/>
              <a:t>!</a:t>
            </a:r>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11</a:t>
            </a:fld>
            <a:endParaRPr lang="lv-LV" dirty="0"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Mīlestība pret sevi</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33794" name="Picture 2" descr="Mīlēt sevi vai mīlēt tikai sevi. A.Mitriķe. Dzīves elpa. 2019. - YouTube"/>
          <p:cNvPicPr>
            <a:picLocks noChangeAspect="1" noChangeArrowheads="1"/>
          </p:cNvPicPr>
          <p:nvPr/>
        </p:nvPicPr>
        <p:blipFill>
          <a:blip r:embed="rId2" cstate="print"/>
          <a:srcRect t="42948" b="5063"/>
          <a:stretch>
            <a:fillRect/>
          </a:stretch>
        </p:blipFill>
        <p:spPr bwMode="auto">
          <a:xfrm>
            <a:off x="899592" y="3573016"/>
            <a:ext cx="7914618" cy="230425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3794"/>
                                        </p:tgtEl>
                                        <p:attrNameLst>
                                          <p:attrName>style.visibility</p:attrName>
                                        </p:attrNameLst>
                                      </p:cBhvr>
                                      <p:to>
                                        <p:strVal val="visible"/>
                                      </p:to>
                                    </p:set>
                                    <p:animEffect transition="in" filter="fade">
                                      <p:cBhvr>
                                        <p:cTn id="16" dur="2000"/>
                                        <p:tgtEl>
                                          <p:spTgt spid="3379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9144000" cy="3847207"/>
          </a:xfrm>
          <a:prstGeom prst="rect">
            <a:avLst/>
          </a:prstGeom>
          <a:noFill/>
          <a:ln w="9525">
            <a:noFill/>
            <a:miter lim="800000"/>
            <a:headEnd/>
            <a:tailEnd/>
          </a:ln>
        </p:spPr>
        <p:txBody>
          <a:bodyPr wrap="square">
            <a:spAutoFit/>
          </a:bodyPr>
          <a:lstStyle/>
          <a:p>
            <a:pPr>
              <a:buFontTx/>
              <a:buChar char="•"/>
            </a:pPr>
            <a:r>
              <a:rPr lang="lv-LV" sz="2800" dirty="0" smtClean="0"/>
              <a:t>Kāpēc? </a:t>
            </a:r>
            <a:r>
              <a:rPr lang="lv-LV" sz="2800" dirty="0" smtClean="0">
                <a:sym typeface="Wingdings" pitchFamily="2" charset="2"/>
              </a:rPr>
              <a:t> </a:t>
            </a:r>
            <a:r>
              <a:rPr lang="lv-LV" sz="2800" b="1" dirty="0" smtClean="0"/>
              <a:t>Es mīlu dzīvot sev! Tāds es esmu. </a:t>
            </a:r>
          </a:p>
          <a:p>
            <a:pPr>
              <a:buFontTx/>
              <a:buChar char="•"/>
            </a:pPr>
            <a:r>
              <a:rPr lang="lv-LV" sz="3200" dirty="0" smtClean="0"/>
              <a:t>Bet viņš </a:t>
            </a:r>
            <a:r>
              <a:rPr lang="lv-LV" sz="3200" b="1" dirty="0" smtClean="0"/>
              <a:t>jauc ārā ģimeni</a:t>
            </a:r>
            <a:r>
              <a:rPr lang="lv-LV" sz="3200" dirty="0" smtClean="0"/>
              <a:t>!</a:t>
            </a:r>
          </a:p>
          <a:p>
            <a:pPr>
              <a:buFontTx/>
              <a:buChar char="•"/>
            </a:pPr>
            <a:r>
              <a:rPr lang="lv-LV" sz="2800" b="1" dirty="0" smtClean="0"/>
              <a:t>Sieva nezina</a:t>
            </a:r>
            <a:r>
              <a:rPr lang="lv-LV" sz="2800" dirty="0" smtClean="0"/>
              <a:t>, bet </a:t>
            </a:r>
            <a:r>
              <a:rPr lang="lv-LV" sz="2800" b="1" dirty="0" smtClean="0"/>
              <a:t>nojauš</a:t>
            </a:r>
            <a:r>
              <a:rPr lang="lv-LV" sz="2800" dirty="0" smtClean="0"/>
              <a:t>, ka viņu </a:t>
            </a:r>
            <a:r>
              <a:rPr lang="lv-LV" sz="2800" b="1" dirty="0" smtClean="0"/>
              <a:t>krāpj</a:t>
            </a:r>
            <a:r>
              <a:rPr lang="lv-LV" sz="2800" dirty="0" smtClean="0"/>
              <a:t>.</a:t>
            </a:r>
          </a:p>
          <a:p>
            <a:pPr>
              <a:buFontTx/>
              <a:buChar char="•"/>
            </a:pPr>
            <a:r>
              <a:rPr lang="lv-LV" sz="2800" dirty="0" smtClean="0"/>
              <a:t>Viņa </a:t>
            </a:r>
            <a:r>
              <a:rPr lang="lv-LV" sz="2800" b="1" dirty="0" smtClean="0"/>
              <a:t>meita lieto nomierinošas zāles</a:t>
            </a:r>
            <a:r>
              <a:rPr lang="lv-LV" sz="2800" dirty="0" smtClean="0"/>
              <a:t>, jo zina par </a:t>
            </a:r>
            <a:r>
              <a:rPr lang="lv-LV" sz="2800" b="1" dirty="0" smtClean="0"/>
              <a:t>tēva dubulto dzīvi</a:t>
            </a:r>
            <a:r>
              <a:rPr lang="lv-LV" sz="2800" dirty="0" smtClean="0"/>
              <a:t>. </a:t>
            </a:r>
            <a:r>
              <a:rPr lang="lv-LV" sz="2800" b="1" dirty="0" smtClean="0"/>
              <a:t>Dēls stipri pārdzīvo </a:t>
            </a:r>
            <a:r>
              <a:rPr lang="lv-LV" sz="2800" dirty="0" smtClean="0"/>
              <a:t>tēva prombūtni.</a:t>
            </a:r>
          </a:p>
          <a:p>
            <a:pPr>
              <a:buFontTx/>
              <a:buChar char="•"/>
            </a:pPr>
            <a:r>
              <a:rPr lang="lv-LV" sz="3600" dirty="0" smtClean="0"/>
              <a:t>Kas tā par </a:t>
            </a:r>
            <a:r>
              <a:rPr lang="lv-LV" sz="3600" b="1" dirty="0" smtClean="0"/>
              <a:t>mīlestību pret sevi</a:t>
            </a:r>
            <a:r>
              <a:rPr lang="lv-LV" sz="3600" dirty="0" smtClean="0"/>
              <a:t>, kas </a:t>
            </a:r>
            <a:r>
              <a:rPr lang="lv-LV" sz="3600" b="1" dirty="0" smtClean="0"/>
              <a:t>tevi iznīcina </a:t>
            </a:r>
            <a:r>
              <a:rPr lang="lv-LV" sz="3600" dirty="0" smtClean="0"/>
              <a:t>un </a:t>
            </a:r>
            <a:r>
              <a:rPr lang="lv-LV" sz="3600" b="1" dirty="0" smtClean="0"/>
              <a:t>iznīcina arī tavu ģimeni</a:t>
            </a:r>
            <a:r>
              <a:rPr lang="lv-LV" sz="3600" dirty="0" smtClean="0"/>
              <a:t>?</a:t>
            </a:r>
          </a:p>
          <a:p>
            <a:pPr>
              <a:buFontTx/>
              <a:buChar char="•"/>
            </a:pPr>
            <a:r>
              <a:rPr lang="lv-LV" sz="2800" dirty="0" smtClean="0"/>
              <a:t>Tā ir </a:t>
            </a:r>
            <a:r>
              <a:rPr lang="lv-LV" sz="2800" b="1" dirty="0" smtClean="0"/>
              <a:t>staigājoša miroņa pazīme</a:t>
            </a:r>
            <a:r>
              <a:rPr lang="lv-LV" sz="2800" dirty="0" smtClean="0"/>
              <a:t>!</a:t>
            </a:r>
            <a:endParaRPr lang="lv-LV" sz="2800" dirty="0" smtClean="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12</a:t>
            </a:fld>
            <a:endParaRPr lang="lv-LV" dirty="0"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Piemērs: Vīrs krāpj sievu</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5" name="Picture 9"/>
          <p:cNvPicPr>
            <a:picLocks noChangeAspect="1" noChangeArrowheads="1"/>
          </p:cNvPicPr>
          <p:nvPr/>
        </p:nvPicPr>
        <p:blipFill>
          <a:blip r:embed="rId2" cstate="print"/>
          <a:srcRect/>
          <a:stretch>
            <a:fillRect/>
          </a:stretch>
        </p:blipFill>
        <p:spPr bwMode="auto">
          <a:xfrm>
            <a:off x="1835696" y="4365104"/>
            <a:ext cx="5500694" cy="24928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14 </a:t>
            </a:r>
            <a:r>
              <a:rPr lang="lv-LV" sz="2800" i="1" dirty="0" smtClean="0"/>
              <a:t>Kad viņš visu bija iztērējis, tajā zemē izcēlās liels bads, un viņam sāka ciest trūkumu. 16 Viņš kāroja pieēsties mizu, ko cūkas ēda, bet neviens viņam tās nedeva.</a:t>
            </a:r>
            <a:r>
              <a:rPr lang="lv-LV" sz="2800" dirty="0" smtClean="0"/>
              <a:t> </a:t>
            </a:r>
            <a:endParaRPr lang="en-US" sz="2800" dirty="0" smtClean="0"/>
          </a:p>
        </p:txBody>
      </p:sp>
      <p:sp>
        <p:nvSpPr>
          <p:cNvPr id="7" name="Rectangle 6"/>
          <p:cNvSpPr>
            <a:spLocks noChangeArrowheads="1"/>
          </p:cNvSpPr>
          <p:nvPr/>
        </p:nvSpPr>
        <p:spPr bwMode="auto">
          <a:xfrm>
            <a:off x="0" y="1700808"/>
            <a:ext cx="9144000" cy="1815882"/>
          </a:xfrm>
          <a:prstGeom prst="rect">
            <a:avLst/>
          </a:prstGeom>
          <a:noFill/>
          <a:ln w="9525">
            <a:noFill/>
            <a:miter lim="800000"/>
            <a:headEnd/>
            <a:tailEnd/>
          </a:ln>
        </p:spPr>
        <p:txBody>
          <a:bodyPr wrap="square">
            <a:spAutoFit/>
          </a:bodyPr>
          <a:lstStyle/>
          <a:p>
            <a:pPr>
              <a:buFontTx/>
              <a:buChar char="•"/>
            </a:pPr>
            <a:r>
              <a:rPr lang="lv-LV" sz="2800" b="1" dirty="0" smtClean="0"/>
              <a:t>Grēks</a:t>
            </a:r>
            <a:r>
              <a:rPr lang="lv-LV" sz="2800" dirty="0" smtClean="0"/>
              <a:t> </a:t>
            </a:r>
            <a:r>
              <a:rPr lang="lv-LV" sz="2800" dirty="0"/>
              <a:t>ir “</a:t>
            </a:r>
            <a:r>
              <a:rPr lang="lv-LV" sz="2800" b="1" i="1" dirty="0"/>
              <a:t>salds</a:t>
            </a:r>
            <a:r>
              <a:rPr lang="lv-LV" sz="2800" dirty="0"/>
              <a:t>” uz </a:t>
            </a:r>
            <a:r>
              <a:rPr lang="lv-LV" sz="2800" b="1" dirty="0"/>
              <a:t>īsu brīdi</a:t>
            </a:r>
            <a:r>
              <a:rPr lang="lv-LV" sz="2800" dirty="0"/>
              <a:t>, bet </a:t>
            </a:r>
            <a:r>
              <a:rPr lang="lv-LV" sz="2800" b="1" dirty="0"/>
              <a:t>pēc tam</a:t>
            </a:r>
            <a:r>
              <a:rPr lang="lv-LV" sz="2800" dirty="0"/>
              <a:t> </a:t>
            </a:r>
            <a:r>
              <a:rPr lang="lv-LV" sz="2800" dirty="0" smtClean="0"/>
              <a:t>ir </a:t>
            </a:r>
            <a:r>
              <a:rPr lang="lv-LV" sz="2800" dirty="0"/>
              <a:t>“</a:t>
            </a:r>
            <a:r>
              <a:rPr lang="lv-LV" sz="2800" b="1" i="1" dirty="0"/>
              <a:t>paģiras</a:t>
            </a:r>
            <a:r>
              <a:rPr lang="lv-LV" sz="2800" dirty="0" smtClean="0"/>
              <a:t>”.</a:t>
            </a:r>
          </a:p>
          <a:p>
            <a:pPr>
              <a:buFontTx/>
              <a:buChar char="•"/>
            </a:pPr>
            <a:r>
              <a:rPr lang="lv-LV" sz="2800" dirty="0" smtClean="0"/>
              <a:t>Viņam, kā </a:t>
            </a:r>
            <a:r>
              <a:rPr lang="lv-LV" sz="2800" b="1" dirty="0" smtClean="0"/>
              <a:t>ebrejam</a:t>
            </a:r>
            <a:r>
              <a:rPr lang="lv-LV" sz="2800" dirty="0" smtClean="0"/>
              <a:t> bija </a:t>
            </a:r>
            <a:r>
              <a:rPr lang="lv-LV" sz="2800" b="1" dirty="0" smtClean="0"/>
              <a:t>jāgana nešķīsti dzīvnieki</a:t>
            </a:r>
            <a:r>
              <a:rPr lang="lv-LV" sz="2800" dirty="0" smtClean="0"/>
              <a:t> – cūkas, </a:t>
            </a:r>
            <a:r>
              <a:rPr lang="lv-LV" sz="2800" b="1" dirty="0" smtClean="0"/>
              <a:t>kalpojot pagānam </a:t>
            </a:r>
            <a:r>
              <a:rPr lang="lv-LV" sz="2800" dirty="0" smtClean="0"/>
              <a:t>– kas par </a:t>
            </a:r>
            <a:r>
              <a:rPr lang="lv-LV" sz="2800" b="1" dirty="0" smtClean="0"/>
              <a:t>pazemojumu</a:t>
            </a:r>
            <a:r>
              <a:rPr lang="lv-LV" sz="2800" dirty="0" smtClean="0"/>
              <a:t>!</a:t>
            </a:r>
            <a:endParaRPr lang="lv-LV" sz="2800" dirty="0" smtClean="0"/>
          </a:p>
          <a:p>
            <a:pPr>
              <a:buFontTx/>
              <a:buChar char="•"/>
            </a:pPr>
            <a:r>
              <a:rPr lang="lv-LV" sz="2800" dirty="0" smtClean="0"/>
              <a:t>Un viņam vēl </a:t>
            </a:r>
            <a:r>
              <a:rPr lang="lv-LV" sz="2800" b="1" dirty="0" smtClean="0"/>
              <a:t>nedod ēst pat cūku barību</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FE9D333C-63DE-4F77-950A-CC93883E5883}" type="slidenum">
              <a:rPr lang="lv-LV" smtClean="0"/>
              <a:pPr/>
              <a:t>13</a:t>
            </a:fld>
            <a:endParaRPr lang="lv-LV" smtClean="0"/>
          </a:p>
        </p:txBody>
      </p:sp>
      <p:pic>
        <p:nvPicPr>
          <p:cNvPr id="6" name="Picture 6" descr="prodigal_son_4"/>
          <p:cNvPicPr>
            <a:picLocks noChangeAspect="1" noChangeArrowheads="1"/>
          </p:cNvPicPr>
          <p:nvPr/>
        </p:nvPicPr>
        <p:blipFill>
          <a:blip r:embed="rId2" cstate="print"/>
          <a:srcRect/>
          <a:stretch>
            <a:fillRect/>
          </a:stretch>
        </p:blipFill>
        <p:spPr bwMode="auto">
          <a:xfrm>
            <a:off x="642910" y="3573016"/>
            <a:ext cx="7572428"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400" i="1" smtClean="0"/>
              <a:t>    </a:t>
            </a:r>
            <a:r>
              <a:rPr lang="lv-LV" sz="2800" i="1" smtClean="0"/>
              <a:t>29 lūk, tik daudz gadu es tev kalpoju un nekad neesmu pārkāpis tavas pavēles, bet tu man pat kazlēnu neesi devis, lai es ar draugiem palīksmotos. 30 Bet šis tavs dēls, kas tavu iedzīvi aprija, uzdzīvodams ar netiklēm, nu ir pārnācis mājās, un tu liki viņam nokaut baroto teļu! </a:t>
            </a:r>
          </a:p>
        </p:txBody>
      </p:sp>
      <p:sp>
        <p:nvSpPr>
          <p:cNvPr id="7" name="Rectangle 6"/>
          <p:cNvSpPr>
            <a:spLocks noChangeArrowheads="1"/>
          </p:cNvSpPr>
          <p:nvPr/>
        </p:nvSpPr>
        <p:spPr bwMode="auto">
          <a:xfrm>
            <a:off x="0" y="1714500"/>
            <a:ext cx="5436096" cy="5078313"/>
          </a:xfrm>
          <a:prstGeom prst="rect">
            <a:avLst/>
          </a:prstGeom>
          <a:noFill/>
          <a:ln w="9525">
            <a:noFill/>
            <a:miter lim="800000"/>
            <a:headEnd/>
            <a:tailEnd/>
          </a:ln>
        </p:spPr>
        <p:txBody>
          <a:bodyPr wrap="square">
            <a:spAutoFit/>
          </a:bodyPr>
          <a:lstStyle/>
          <a:p>
            <a:pPr>
              <a:buFontTx/>
              <a:buChar char="•"/>
            </a:pPr>
            <a:r>
              <a:rPr lang="lv-LV" sz="2700" dirty="0"/>
              <a:t>Arī </a:t>
            </a:r>
            <a:r>
              <a:rPr lang="lv-LV" sz="2700" b="1" dirty="0" smtClean="0"/>
              <a:t>vecākais brālis nedzīvo īstu dzīvi</a:t>
            </a:r>
            <a:r>
              <a:rPr lang="lv-LV" sz="2700" dirty="0" smtClean="0"/>
              <a:t>, paskatīsimies:</a:t>
            </a:r>
            <a:endParaRPr lang="lv-LV" sz="2700" dirty="0"/>
          </a:p>
          <a:p>
            <a:pPr>
              <a:buFontTx/>
              <a:buChar char="•"/>
            </a:pPr>
            <a:r>
              <a:rPr lang="lv-LV" sz="2700" dirty="0" err="1"/>
              <a:t>V.b</a:t>
            </a:r>
            <a:r>
              <a:rPr lang="lv-LV" sz="2700" dirty="0"/>
              <a:t>. </a:t>
            </a:r>
            <a:r>
              <a:rPr lang="lv-LV" sz="2700" b="1" dirty="0"/>
              <a:t>nevar piedot </a:t>
            </a:r>
            <a:r>
              <a:rPr lang="lv-LV" sz="2700" dirty="0"/>
              <a:t>un </a:t>
            </a:r>
            <a:r>
              <a:rPr lang="lv-LV" sz="2700" b="1" dirty="0"/>
              <a:t>aizmirst</a:t>
            </a:r>
            <a:r>
              <a:rPr lang="lv-LV" sz="2700" dirty="0"/>
              <a:t>, viņš ilgi tur </a:t>
            </a:r>
            <a:r>
              <a:rPr lang="lv-LV" sz="2700" b="1" dirty="0"/>
              <a:t>nosodījumu sevī.</a:t>
            </a:r>
          </a:p>
          <a:p>
            <a:pPr>
              <a:buFontTx/>
              <a:buChar char="•"/>
            </a:pPr>
            <a:r>
              <a:rPr lang="lv-LV" sz="2700" dirty="0" err="1"/>
              <a:t>V.b</a:t>
            </a:r>
            <a:r>
              <a:rPr lang="lv-LV" sz="2700" dirty="0"/>
              <a:t>. grib </a:t>
            </a:r>
            <a:r>
              <a:rPr lang="lv-LV" sz="2700" b="1" dirty="0" smtClean="0"/>
              <a:t>Tēva naudu</a:t>
            </a:r>
            <a:r>
              <a:rPr lang="lv-LV" sz="2700" dirty="0" smtClean="0"/>
              <a:t> vairāk nevis Tēva </a:t>
            </a:r>
            <a:r>
              <a:rPr lang="lv-LV" sz="2700" b="1" dirty="0" smtClean="0"/>
              <a:t>mīlestību</a:t>
            </a:r>
            <a:r>
              <a:rPr lang="lv-LV" sz="2700" dirty="0" smtClean="0"/>
              <a:t>. </a:t>
            </a:r>
            <a:endParaRPr lang="lv-LV" sz="2700" dirty="0"/>
          </a:p>
          <a:p>
            <a:pPr>
              <a:buFontTx/>
              <a:buChar char="•"/>
            </a:pPr>
            <a:r>
              <a:rPr lang="lv-LV" sz="2700" dirty="0" err="1"/>
              <a:t>V.b</a:t>
            </a:r>
            <a:r>
              <a:rPr lang="lv-LV" sz="2700" dirty="0"/>
              <a:t>. paliek </a:t>
            </a:r>
            <a:r>
              <a:rPr lang="lv-LV" sz="2700" b="1" dirty="0"/>
              <a:t>ļoti </a:t>
            </a:r>
            <a:r>
              <a:rPr lang="lv-LV" sz="2700" b="1" dirty="0" smtClean="0"/>
              <a:t>dusmīgs</a:t>
            </a:r>
            <a:r>
              <a:rPr lang="lv-LV" sz="2700" dirty="0" smtClean="0"/>
              <a:t>, </a:t>
            </a:r>
            <a:r>
              <a:rPr lang="lv-LV" sz="2700" dirty="0"/>
              <a:t>ja viņus </a:t>
            </a:r>
            <a:r>
              <a:rPr lang="lv-LV" sz="2700" b="1" dirty="0"/>
              <a:t>kritizē</a:t>
            </a:r>
            <a:r>
              <a:rPr lang="lv-LV" sz="2700" dirty="0"/>
              <a:t>, jo tas </a:t>
            </a:r>
            <a:r>
              <a:rPr lang="lv-LV" sz="2700" b="1" dirty="0"/>
              <a:t>apdraud</a:t>
            </a:r>
            <a:r>
              <a:rPr lang="lv-LV" sz="2700" dirty="0"/>
              <a:t> viņu </a:t>
            </a:r>
            <a:r>
              <a:rPr lang="lv-LV" sz="2700" b="1" dirty="0"/>
              <a:t>statusu</a:t>
            </a:r>
            <a:r>
              <a:rPr lang="lv-LV" sz="2700" dirty="0"/>
              <a:t>, no kā </a:t>
            </a:r>
            <a:r>
              <a:rPr lang="lv-LV" sz="2700" b="1" dirty="0"/>
              <a:t>atkarīgs</a:t>
            </a:r>
            <a:r>
              <a:rPr lang="lv-LV" sz="2700" dirty="0"/>
              <a:t> viņu iegūtais </a:t>
            </a:r>
            <a:r>
              <a:rPr lang="lv-LV" sz="2700" b="1" dirty="0"/>
              <a:t>labuma</a:t>
            </a:r>
            <a:r>
              <a:rPr lang="lv-LV" sz="2700" dirty="0"/>
              <a:t> </a:t>
            </a:r>
            <a:r>
              <a:rPr lang="lv-LV" sz="2700" b="1" dirty="0"/>
              <a:t>daudzums</a:t>
            </a:r>
            <a:r>
              <a:rPr lang="lv-LV" sz="2700" dirty="0"/>
              <a:t>.</a:t>
            </a:r>
          </a:p>
          <a:p>
            <a:pPr>
              <a:buFontTx/>
              <a:buChar char="•"/>
            </a:pPr>
            <a:r>
              <a:rPr lang="lv-LV" sz="2700" dirty="0" err="1"/>
              <a:t>V.b</a:t>
            </a:r>
            <a:r>
              <a:rPr lang="lv-LV" sz="2700" dirty="0"/>
              <a:t>. </a:t>
            </a:r>
            <a:r>
              <a:rPr lang="lv-LV" sz="2700" b="1" dirty="0"/>
              <a:t>lūgšanās</a:t>
            </a:r>
            <a:r>
              <a:rPr lang="lv-LV" sz="2700" dirty="0"/>
              <a:t> </a:t>
            </a:r>
            <a:r>
              <a:rPr lang="lv-LV" sz="2700" b="1" dirty="0"/>
              <a:t>nav</a:t>
            </a:r>
            <a:r>
              <a:rPr lang="lv-LV" sz="2700" dirty="0"/>
              <a:t> </a:t>
            </a:r>
            <a:r>
              <a:rPr lang="lv-LV" sz="2700" b="1" dirty="0" smtClean="0"/>
              <a:t>pateicības</a:t>
            </a:r>
            <a:r>
              <a:rPr lang="lv-LV" sz="2700" dirty="0" smtClean="0"/>
              <a:t>, </a:t>
            </a:r>
            <a:r>
              <a:rPr lang="lv-LV" sz="2700" b="1" dirty="0" smtClean="0"/>
              <a:t>tikai </a:t>
            </a:r>
            <a:r>
              <a:rPr lang="lv-LV" sz="2700" b="1" dirty="0"/>
              <a:t>prasības </a:t>
            </a:r>
            <a:r>
              <a:rPr lang="lv-LV" sz="2700" dirty="0"/>
              <a:t>sev!</a:t>
            </a:r>
          </a:p>
        </p:txBody>
      </p:sp>
      <p:sp>
        <p:nvSpPr>
          <p:cNvPr id="12292" name="Slide Number Placeholder 3"/>
          <p:cNvSpPr>
            <a:spLocks noGrp="1"/>
          </p:cNvSpPr>
          <p:nvPr>
            <p:ph type="sldNum" sz="quarter" idx="12"/>
          </p:nvPr>
        </p:nvSpPr>
        <p:spPr>
          <a:noFill/>
        </p:spPr>
        <p:txBody>
          <a:bodyPr/>
          <a:lstStyle/>
          <a:p>
            <a:fld id="{B99DD524-91B6-4344-B8D5-ED8CBC64BAD9}" type="slidenum">
              <a:rPr lang="lv-LV" smtClean="0"/>
              <a:pPr/>
              <a:t>14</a:t>
            </a:fld>
            <a:endParaRPr lang="lv-LV" smtClean="0"/>
          </a:p>
        </p:txBody>
      </p:sp>
      <p:pic>
        <p:nvPicPr>
          <p:cNvPr id="28674" name="Picture 2" descr="http://freebibleimages.org/storydata/photos/FB_Prodigal_Son/overview_images/003-prodigal-son.jpg?1329761196"/>
          <p:cNvPicPr>
            <a:picLocks noChangeAspect="1" noChangeArrowheads="1"/>
          </p:cNvPicPr>
          <p:nvPr/>
        </p:nvPicPr>
        <p:blipFill>
          <a:blip r:embed="rId2" cstate="print"/>
          <a:srcRect/>
          <a:stretch>
            <a:fillRect/>
          </a:stretch>
        </p:blipFill>
        <p:spPr bwMode="auto">
          <a:xfrm>
            <a:off x="5359729" y="2214554"/>
            <a:ext cx="3784271" cy="43107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4"/>
                                        </p:tgtEl>
                                        <p:attrNameLst>
                                          <p:attrName>style.visibility</p:attrName>
                                        </p:attrNameLst>
                                      </p:cBhvr>
                                      <p:to>
                                        <p:strVal val="visible"/>
                                      </p:to>
                                    </p:set>
                                    <p:animEffect transition="in" filter="fade">
                                      <p:cBhvr>
                                        <p:cTn id="11" dur="2000"/>
                                        <p:tgtEl>
                                          <p:spTgt spid="286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908720"/>
            <a:ext cx="7524328" cy="5447645"/>
          </a:xfrm>
          <a:prstGeom prst="rect">
            <a:avLst/>
          </a:prstGeom>
          <a:noFill/>
          <a:ln w="9525">
            <a:noFill/>
            <a:miter lim="800000"/>
            <a:headEnd/>
            <a:tailEnd/>
          </a:ln>
        </p:spPr>
        <p:txBody>
          <a:bodyPr wrap="square">
            <a:spAutoFit/>
          </a:bodyPr>
          <a:lstStyle/>
          <a:p>
            <a:pPr>
              <a:spcBef>
                <a:spcPts val="1200"/>
              </a:spcBef>
            </a:pPr>
            <a:r>
              <a:rPr lang="lv-LV" sz="2800" dirty="0" smtClean="0"/>
              <a:t>Jēzus: </a:t>
            </a:r>
            <a:r>
              <a:rPr lang="lv-LV" sz="2800" i="1" dirty="0" smtClean="0"/>
              <a:t>grūti bagātam ieiet debesu valstībā</a:t>
            </a:r>
            <a:r>
              <a:rPr lang="lv-LV" sz="2800" dirty="0" smtClean="0"/>
              <a:t>. (Mk.10:24)</a:t>
            </a:r>
          </a:p>
          <a:p>
            <a:pPr>
              <a:spcBef>
                <a:spcPts val="1200"/>
              </a:spcBef>
              <a:buFontTx/>
              <a:buChar char="•"/>
            </a:pPr>
            <a:r>
              <a:rPr lang="lv-LV" sz="2800" dirty="0" smtClean="0"/>
              <a:t>Ir daudz </a:t>
            </a:r>
            <a:r>
              <a:rPr lang="lv-LV" sz="2800" b="1" dirty="0" smtClean="0"/>
              <a:t>video</a:t>
            </a:r>
            <a:r>
              <a:rPr lang="lv-LV" sz="2800" dirty="0" smtClean="0"/>
              <a:t>, kas apsola </a:t>
            </a:r>
            <a:r>
              <a:rPr lang="lv-LV" sz="2800" b="1" dirty="0" err="1" smtClean="0"/>
              <a:t>finansu</a:t>
            </a:r>
            <a:r>
              <a:rPr lang="lv-LV" sz="2800" b="1" dirty="0" smtClean="0"/>
              <a:t> brīvību</a:t>
            </a:r>
            <a:r>
              <a:rPr lang="lv-LV" sz="2800" dirty="0" smtClean="0"/>
              <a:t>!</a:t>
            </a:r>
          </a:p>
          <a:p>
            <a:pPr>
              <a:spcBef>
                <a:spcPts val="1200"/>
              </a:spcBef>
              <a:buFontTx/>
              <a:buChar char="•"/>
            </a:pPr>
            <a:r>
              <a:rPr lang="lv-LV" sz="2800" b="1" dirty="0" smtClean="0"/>
              <a:t>Īsta dzīve nav </a:t>
            </a:r>
            <a:r>
              <a:rPr lang="lv-LV" sz="2800" b="1" dirty="0" err="1" smtClean="0"/>
              <a:t>finansu</a:t>
            </a:r>
            <a:r>
              <a:rPr lang="lv-LV" sz="2800" b="1" dirty="0" smtClean="0"/>
              <a:t> brīvība!</a:t>
            </a:r>
          </a:p>
          <a:p>
            <a:pPr>
              <a:spcBef>
                <a:spcPts val="1200"/>
              </a:spcBef>
              <a:buFontTx/>
              <a:buChar char="•"/>
            </a:pPr>
            <a:r>
              <a:rPr lang="lv-LV" sz="2800" b="1" dirty="0" smtClean="0"/>
              <a:t>Īsta dzīve </a:t>
            </a:r>
            <a:r>
              <a:rPr lang="lv-LV" sz="2800" dirty="0" smtClean="0"/>
              <a:t>ir </a:t>
            </a:r>
            <a:r>
              <a:rPr lang="lv-LV" sz="2800" b="1" dirty="0" smtClean="0"/>
              <a:t>brīvība</a:t>
            </a:r>
            <a:r>
              <a:rPr lang="lv-LV" sz="2800" dirty="0" smtClean="0"/>
              <a:t> no </a:t>
            </a:r>
            <a:r>
              <a:rPr lang="lv-LV" sz="2800" b="1" dirty="0" smtClean="0"/>
              <a:t>atkarības no naudas</a:t>
            </a:r>
            <a:r>
              <a:rPr lang="lv-LV" sz="2800" dirty="0" smtClean="0"/>
              <a:t> </a:t>
            </a:r>
            <a:r>
              <a:rPr lang="lv-LV" sz="2800" dirty="0" smtClean="0"/>
              <a:t>-</a:t>
            </a:r>
            <a:r>
              <a:rPr lang="lv-LV" sz="2800" dirty="0" smtClean="0"/>
              <a:t> </a:t>
            </a:r>
            <a:r>
              <a:rPr lang="lv-LV" sz="2800" b="1" dirty="0" smtClean="0"/>
              <a:t>brīvība</a:t>
            </a:r>
            <a:r>
              <a:rPr lang="lv-LV" sz="2800" dirty="0" smtClean="0"/>
              <a:t> no domas, ka n</a:t>
            </a:r>
            <a:r>
              <a:rPr lang="lv-LV" sz="2800" b="1" dirty="0" smtClean="0"/>
              <a:t>auda atrisinās visas problēmas</a:t>
            </a:r>
            <a:r>
              <a:rPr lang="lv-LV" sz="2800" dirty="0" smtClean="0"/>
              <a:t>.</a:t>
            </a:r>
          </a:p>
          <a:p>
            <a:pPr>
              <a:spcBef>
                <a:spcPts val="1200"/>
              </a:spcBef>
              <a:buFontTx/>
              <a:buChar char="•"/>
            </a:pPr>
            <a:r>
              <a:rPr lang="lv-LV" sz="2800" dirty="0" smtClean="0"/>
              <a:t>Ir </a:t>
            </a:r>
            <a:r>
              <a:rPr lang="lv-LV" sz="2800" b="1" dirty="0" smtClean="0"/>
              <a:t>daudz slimības</a:t>
            </a:r>
            <a:r>
              <a:rPr lang="lv-LV" sz="2800" dirty="0" smtClean="0"/>
              <a:t>, ko </a:t>
            </a:r>
            <a:r>
              <a:rPr lang="lv-LV" sz="2800" b="1" dirty="0" smtClean="0"/>
              <a:t>nevar izārstēt </a:t>
            </a:r>
            <a:r>
              <a:rPr lang="lv-LV" sz="2800" dirty="0" smtClean="0"/>
              <a:t> pat ar </a:t>
            </a:r>
            <a:r>
              <a:rPr lang="lv-LV" sz="2800" b="1" dirty="0" smtClean="0"/>
              <a:t>lielu naudu </a:t>
            </a:r>
            <a:r>
              <a:rPr lang="lv-LV" sz="2800" dirty="0" smtClean="0"/>
              <a:t>– </a:t>
            </a:r>
            <a:r>
              <a:rPr lang="lv-LV" sz="2800" b="1" dirty="0" smtClean="0"/>
              <a:t>vēzis</a:t>
            </a:r>
            <a:r>
              <a:rPr lang="lv-LV" sz="2800" dirty="0" smtClean="0"/>
              <a:t>, </a:t>
            </a:r>
            <a:r>
              <a:rPr lang="lv-LV" sz="2800" b="1" dirty="0" smtClean="0"/>
              <a:t>šizofrēnija</a:t>
            </a:r>
            <a:r>
              <a:rPr lang="lv-LV" sz="2800" dirty="0" smtClean="0"/>
              <a:t>, </a:t>
            </a:r>
            <a:r>
              <a:rPr lang="lv-LV" sz="2800" b="1" dirty="0" smtClean="0"/>
              <a:t>autisms</a:t>
            </a:r>
            <a:r>
              <a:rPr lang="lv-LV" sz="2800" dirty="0" smtClean="0"/>
              <a:t>, </a:t>
            </a:r>
            <a:r>
              <a:rPr lang="lv-LV" sz="2800" b="1" dirty="0" smtClean="0"/>
              <a:t>alkoholisms</a:t>
            </a:r>
            <a:r>
              <a:rPr lang="lv-LV" sz="2800" dirty="0" smtClean="0"/>
              <a:t>. Tās ir </a:t>
            </a:r>
            <a:r>
              <a:rPr lang="lv-LV" sz="2800" b="1" dirty="0" smtClean="0"/>
              <a:t>slimības</a:t>
            </a:r>
            <a:r>
              <a:rPr lang="lv-LV" sz="2800" dirty="0" smtClean="0"/>
              <a:t>, ko </a:t>
            </a:r>
            <a:r>
              <a:rPr lang="lv-LV" sz="2800" b="1" dirty="0" smtClean="0"/>
              <a:t>bez Dieva </a:t>
            </a:r>
            <a:r>
              <a:rPr lang="lv-LV" sz="2800" b="1" dirty="0" smtClean="0"/>
              <a:t>gribas</a:t>
            </a:r>
            <a:r>
              <a:rPr lang="lv-LV" sz="2800" dirty="0" smtClean="0"/>
              <a:t>, tikai </a:t>
            </a:r>
            <a:r>
              <a:rPr lang="lv-LV" sz="2800" b="1" dirty="0" smtClean="0"/>
              <a:t>ar naudu nevar izārstēt</a:t>
            </a:r>
            <a:r>
              <a:rPr lang="lv-LV" sz="2800" dirty="0" smtClean="0"/>
              <a:t>.</a:t>
            </a:r>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15</a:t>
            </a:fld>
            <a:endParaRPr lang="lv-LV" smtClean="0"/>
          </a:p>
        </p:txBody>
      </p:sp>
      <p:sp>
        <p:nvSpPr>
          <p:cNvPr id="6" name="Rectangle 2"/>
          <p:cNvSpPr txBox="1">
            <a:spLocks noChangeArrowheads="1"/>
          </p:cNvSpPr>
          <p:nvPr/>
        </p:nvSpPr>
        <p:spPr bwMode="auto">
          <a:xfrm>
            <a:off x="0" y="0"/>
            <a:ext cx="7308304"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300" b="1" dirty="0" smtClean="0"/>
              <a:t>Nauda – īstas dzīves ilūzija</a:t>
            </a:r>
            <a:endParaRPr kumimoji="0" lang="lv-LV" sz="43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50178" name="Picture 2" descr="No Euro sign icon. EUR currency symbol. Stock Photo by ©Blankstock 40976855"/>
          <p:cNvPicPr>
            <a:picLocks noChangeAspect="1" noChangeArrowheads="1"/>
          </p:cNvPicPr>
          <p:nvPr/>
        </p:nvPicPr>
        <p:blipFill>
          <a:blip r:embed="rId2" cstate="print"/>
          <a:srcRect l="10001" t="10001" r="10001" b="10001"/>
          <a:stretch>
            <a:fillRect/>
          </a:stretch>
        </p:blipFill>
        <p:spPr bwMode="auto">
          <a:xfrm>
            <a:off x="6867128" y="216024"/>
            <a:ext cx="2276872" cy="2276872"/>
          </a:xfrm>
          <a:prstGeom prst="ellipse">
            <a:avLst/>
          </a:prstGeom>
          <a:ln>
            <a:noFill/>
          </a:ln>
          <a:effectLst>
            <a:softEdge rad="112500"/>
          </a:effectLst>
        </p:spPr>
      </p:pic>
      <p:pic>
        <p:nvPicPr>
          <p:cNvPr id="50180" name="Picture 4" descr="Sick man in bed illustration, Common cold Influenza Disease Illustration, Sick  bed rest transparent background PNG clipart | HiClipart"/>
          <p:cNvPicPr>
            <a:picLocks noChangeAspect="1" noChangeArrowheads="1"/>
          </p:cNvPicPr>
          <p:nvPr/>
        </p:nvPicPr>
        <p:blipFill>
          <a:blip r:embed="rId3" cstate="print"/>
          <a:srcRect l="14175" r="14006"/>
          <a:stretch>
            <a:fillRect/>
          </a:stretch>
        </p:blipFill>
        <p:spPr bwMode="auto">
          <a:xfrm>
            <a:off x="7125202" y="4005064"/>
            <a:ext cx="2199326" cy="26910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0180"/>
                                        </p:tgtEl>
                                        <p:attrNameLst>
                                          <p:attrName>style.visibility</p:attrName>
                                        </p:attrNameLst>
                                      </p:cBhvr>
                                      <p:to>
                                        <p:strVal val="visible"/>
                                      </p:to>
                                    </p:set>
                                    <p:animEffect transition="in" filter="fade">
                                      <p:cBhvr>
                                        <p:cTn id="16" dur="2000"/>
                                        <p:tgtEl>
                                          <p:spTgt spid="5018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0178"/>
                                        </p:tgtEl>
                                        <p:attrNameLst>
                                          <p:attrName>style.visibility</p:attrName>
                                        </p:attrNameLst>
                                      </p:cBhvr>
                                      <p:to>
                                        <p:strVal val="visible"/>
                                      </p:to>
                                    </p:set>
                                    <p:animEffect transition="in" filter="fade">
                                      <p:cBhvr>
                                        <p:cTn id="39" dur="2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ElderBrother"/>
          <p:cNvPicPr>
            <a:picLocks noChangeAspect="1" noChangeArrowheads="1"/>
          </p:cNvPicPr>
          <p:nvPr/>
        </p:nvPicPr>
        <p:blipFill>
          <a:blip r:embed="rId2" cstate="print"/>
          <a:srcRect/>
          <a:stretch>
            <a:fillRect/>
          </a:stretch>
        </p:blipFill>
        <p:spPr bwMode="auto">
          <a:xfrm>
            <a:off x="5868144" y="1988840"/>
            <a:ext cx="3275856" cy="4793540"/>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764704"/>
            <a:ext cx="9540875" cy="1204913"/>
          </a:xfrm>
        </p:spPr>
        <p:txBody>
          <a:bodyPr/>
          <a:lstStyle/>
          <a:p>
            <a:pPr algn="just" eaLnBrk="1" hangingPunct="1">
              <a:lnSpc>
                <a:spcPct val="80000"/>
              </a:lnSpc>
              <a:buFontTx/>
              <a:buNone/>
            </a:pPr>
            <a:r>
              <a:rPr lang="lv-LV" sz="2800" i="1" dirty="0" smtClean="0"/>
              <a:t>   31 Tēvs viņam atbildēja: dēls, tu vienmēr esi pie manis, un viss, kas ir mans, ir arī tavs. 32 Bet ir jālīksmojas un jāpriecājas, jo šis tavs brālis bija </a:t>
            </a:r>
            <a:r>
              <a:rPr lang="lv-LV" sz="2800" b="1" i="1" dirty="0" smtClean="0"/>
              <a:t>miris</a:t>
            </a:r>
            <a:r>
              <a:rPr lang="lv-LV" sz="2800" i="1" dirty="0" smtClean="0"/>
              <a:t> un ir atkal </a:t>
            </a:r>
            <a:r>
              <a:rPr lang="lv-LV" sz="2800" b="1" i="1" dirty="0" smtClean="0"/>
              <a:t>dzīvs</a:t>
            </a:r>
            <a:r>
              <a:rPr lang="lv-LV" sz="2800" i="1" dirty="0" smtClean="0"/>
              <a:t>, viņš bija pazudis un ir atkal atradies."</a:t>
            </a:r>
          </a:p>
        </p:txBody>
      </p:sp>
      <p:sp>
        <p:nvSpPr>
          <p:cNvPr id="7" name="Rectangle 6"/>
          <p:cNvSpPr>
            <a:spLocks noChangeArrowheads="1"/>
          </p:cNvSpPr>
          <p:nvPr/>
        </p:nvSpPr>
        <p:spPr bwMode="auto">
          <a:xfrm>
            <a:off x="0" y="2204864"/>
            <a:ext cx="6084168" cy="4431983"/>
          </a:xfrm>
          <a:prstGeom prst="rect">
            <a:avLst/>
          </a:prstGeom>
          <a:noFill/>
          <a:ln w="9525">
            <a:noFill/>
            <a:miter lim="800000"/>
            <a:headEnd/>
            <a:tailEnd/>
          </a:ln>
        </p:spPr>
        <p:txBody>
          <a:bodyPr wrap="square">
            <a:spAutoFit/>
          </a:bodyPr>
          <a:lstStyle/>
          <a:p>
            <a:pPr>
              <a:spcBef>
                <a:spcPts val="900"/>
              </a:spcBef>
              <a:buFontTx/>
              <a:buChar char="•"/>
            </a:pPr>
            <a:r>
              <a:rPr lang="lv-LV" sz="2800" b="1" dirty="0" smtClean="0"/>
              <a:t>Kristus 2x uzsver</a:t>
            </a:r>
            <a:r>
              <a:rPr lang="lv-LV" sz="2800" dirty="0" smtClean="0"/>
              <a:t>, ka </a:t>
            </a:r>
            <a:r>
              <a:rPr lang="lv-LV" sz="2800" b="1" dirty="0" smtClean="0"/>
              <a:t>jaunākais</a:t>
            </a:r>
            <a:r>
              <a:rPr lang="lv-LV" sz="2800" dirty="0" smtClean="0"/>
              <a:t> </a:t>
            </a:r>
            <a:r>
              <a:rPr lang="lv-LV" sz="2800" b="1" dirty="0" smtClean="0"/>
              <a:t>dēls</a:t>
            </a:r>
            <a:r>
              <a:rPr lang="lv-LV" sz="2800" dirty="0" smtClean="0"/>
              <a:t> bija </a:t>
            </a:r>
            <a:r>
              <a:rPr lang="lv-LV" sz="2800" b="1" dirty="0" smtClean="0"/>
              <a:t>miris</a:t>
            </a:r>
            <a:r>
              <a:rPr lang="lv-LV" sz="2800" dirty="0" smtClean="0"/>
              <a:t> un nu ir </a:t>
            </a:r>
            <a:r>
              <a:rPr lang="lv-LV" sz="2800" b="1" dirty="0" smtClean="0"/>
              <a:t>dzīvs</a:t>
            </a:r>
            <a:r>
              <a:rPr lang="lv-LV" sz="2800" dirty="0" smtClean="0"/>
              <a:t>, </a:t>
            </a:r>
          </a:p>
          <a:p>
            <a:pPr>
              <a:spcBef>
                <a:spcPts val="900"/>
              </a:spcBef>
              <a:buFontTx/>
              <a:buChar char="•"/>
            </a:pPr>
            <a:r>
              <a:rPr lang="lv-LV" sz="2800" dirty="0" smtClean="0"/>
              <a:t>Kristus </a:t>
            </a:r>
            <a:r>
              <a:rPr lang="lv-LV" sz="2800" b="1" dirty="0" smtClean="0"/>
              <a:t>uzsver šo domu</a:t>
            </a:r>
            <a:r>
              <a:rPr lang="lv-LV" sz="2800" dirty="0" smtClean="0"/>
              <a:t>, jo grib, lai visi to </a:t>
            </a:r>
            <a:r>
              <a:rPr lang="lv-LV" sz="2800" b="1" dirty="0" smtClean="0"/>
              <a:t>saprastu</a:t>
            </a:r>
            <a:r>
              <a:rPr lang="lv-LV" sz="2800" dirty="0" smtClean="0"/>
              <a:t>!</a:t>
            </a:r>
            <a:endParaRPr lang="lv-LV" sz="1000" dirty="0" smtClean="0"/>
          </a:p>
          <a:p>
            <a:pPr>
              <a:spcBef>
                <a:spcPts val="900"/>
              </a:spcBef>
              <a:buFontTx/>
              <a:buChar char="•"/>
            </a:pPr>
            <a:r>
              <a:rPr lang="lv-LV" sz="2800" dirty="0" smtClean="0"/>
              <a:t>Kristu </a:t>
            </a:r>
            <a:r>
              <a:rPr lang="lv-LV" sz="2800" b="1" dirty="0" smtClean="0"/>
              <a:t>nesatrauc fiziska nāve! </a:t>
            </a:r>
            <a:r>
              <a:rPr lang="lv-LV" sz="2800" dirty="0" smtClean="0"/>
              <a:t>(P.Lācars guļ, meitenīte uz nāvi guļ)</a:t>
            </a:r>
            <a:endParaRPr lang="lv-LV" sz="1000" dirty="0" smtClean="0"/>
          </a:p>
          <a:p>
            <a:pPr>
              <a:spcBef>
                <a:spcPts val="900"/>
              </a:spcBef>
              <a:buFontTx/>
              <a:buChar char="•"/>
            </a:pPr>
            <a:r>
              <a:rPr lang="lv-LV" sz="2800" b="1" dirty="0" smtClean="0"/>
              <a:t>Kristu satrauc staigājošie miroņi!</a:t>
            </a:r>
          </a:p>
          <a:p>
            <a:pPr>
              <a:spcBef>
                <a:spcPts val="900"/>
              </a:spcBef>
              <a:buFontTx/>
              <a:buChar char="•"/>
            </a:pPr>
            <a:r>
              <a:rPr lang="lv-LV" sz="2800" dirty="0" smtClean="0"/>
              <a:t>Kristu satrauca </a:t>
            </a:r>
            <a:r>
              <a:rPr lang="lv-LV" sz="2800" b="1" dirty="0" smtClean="0"/>
              <a:t>abu dēlu dvēseles stāvoklis</a:t>
            </a:r>
            <a:r>
              <a:rPr lang="lv-LV" sz="2800" dirty="0" smtClean="0"/>
              <a:t>, jo </a:t>
            </a:r>
            <a:r>
              <a:rPr lang="lv-LV" sz="2800" b="1" dirty="0" smtClean="0"/>
              <a:t>abi</a:t>
            </a:r>
            <a:r>
              <a:rPr lang="lv-LV" sz="2800" dirty="0" smtClean="0"/>
              <a:t> viņi bija </a:t>
            </a:r>
            <a:r>
              <a:rPr lang="lv-LV" sz="2800" b="1" dirty="0" smtClean="0"/>
              <a:t>pazuduši</a:t>
            </a:r>
            <a:r>
              <a:rPr lang="lv-LV" sz="2800" dirty="0" smtClean="0"/>
              <a:t>.</a:t>
            </a:r>
            <a:endParaRPr lang="lv-LV" sz="2800" dirty="0"/>
          </a:p>
        </p:txBody>
      </p:sp>
      <p:sp>
        <p:nvSpPr>
          <p:cNvPr id="13317" name="Slide Number Placeholder 3"/>
          <p:cNvSpPr>
            <a:spLocks noGrp="1"/>
          </p:cNvSpPr>
          <p:nvPr>
            <p:ph type="sldNum" sz="quarter" idx="12"/>
          </p:nvPr>
        </p:nvSpPr>
        <p:spPr>
          <a:noFill/>
        </p:spPr>
        <p:txBody>
          <a:bodyPr/>
          <a:lstStyle/>
          <a:p>
            <a:fld id="{896375AF-7A75-4405-9F96-EE1616AF36A3}" type="slidenum">
              <a:rPr lang="lv-LV" smtClean="0"/>
              <a:pPr/>
              <a:t>16</a:t>
            </a:fld>
            <a:endParaRPr lang="lv-LV" smtClean="0"/>
          </a:p>
        </p:txBody>
      </p:sp>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3600" b="1" dirty="0" smtClean="0"/>
              <a:t>Kristu satrauc mūsu dvēseles stāvoklis</a:t>
            </a:r>
            <a:endParaRPr kumimoji="0" lang="lv-LV" sz="36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23"/>
                                        </p:tgtEl>
                                        <p:attrNameLst>
                                          <p:attrName>style.visibility</p:attrName>
                                        </p:attrNameLst>
                                      </p:cBhvr>
                                      <p:to>
                                        <p:strVal val="visible"/>
                                      </p:to>
                                    </p:set>
                                    <p:animEffect transition="in" filter="fade">
                                      <p:cBhvr>
                                        <p:cTn id="16" dur="2000"/>
                                        <p:tgtEl>
                                          <p:spTgt spid="9223"/>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 calcmode="lin" valueType="num">
                                      <p:cBhvr additive="base">
                                        <p:cTn id="4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dirty="0" smtClean="0"/>
              <a:t>   28 </a:t>
            </a:r>
            <a:r>
              <a:rPr lang="lv-LV" sz="2800" i="1" dirty="0" smtClean="0"/>
              <a:t>Tad viņš sadusmojās un negribēja iet iekšā, bet viņa tēvs iznāca un mēģināja viņu pierunāt.</a:t>
            </a:r>
            <a:endParaRPr lang="lv-LV" i="1" dirty="0" smtClean="0"/>
          </a:p>
        </p:txBody>
      </p:sp>
      <p:sp>
        <p:nvSpPr>
          <p:cNvPr id="7" name="Rectangle 6"/>
          <p:cNvSpPr>
            <a:spLocks noChangeArrowheads="1"/>
          </p:cNvSpPr>
          <p:nvPr/>
        </p:nvSpPr>
        <p:spPr bwMode="auto">
          <a:xfrm>
            <a:off x="0" y="1010245"/>
            <a:ext cx="6372200" cy="5847755"/>
          </a:xfrm>
          <a:prstGeom prst="rect">
            <a:avLst/>
          </a:prstGeom>
          <a:noFill/>
          <a:ln w="9525">
            <a:noFill/>
            <a:miter lim="800000"/>
            <a:headEnd/>
            <a:tailEnd/>
          </a:ln>
        </p:spPr>
        <p:txBody>
          <a:bodyPr wrap="square">
            <a:spAutoFit/>
          </a:bodyPr>
          <a:lstStyle/>
          <a:p>
            <a:pPr>
              <a:buFontTx/>
              <a:buChar char="•"/>
            </a:pPr>
            <a:r>
              <a:rPr lang="lv-LV" sz="2800" b="1" dirty="0" smtClean="0"/>
              <a:t>Vecākais dēls </a:t>
            </a:r>
            <a:r>
              <a:rPr lang="lv-LV" sz="2800" dirty="0" smtClean="0"/>
              <a:t>bija </a:t>
            </a:r>
            <a:r>
              <a:rPr lang="lv-LV" sz="2800" b="1" dirty="0" smtClean="0"/>
              <a:t>blakus tēvam</a:t>
            </a:r>
            <a:r>
              <a:rPr lang="lv-LV" sz="2800" dirty="0" smtClean="0"/>
              <a:t>, bet tajā pašā laikā bija </a:t>
            </a:r>
            <a:r>
              <a:rPr lang="lv-LV" sz="2800" b="1" dirty="0" smtClean="0"/>
              <a:t>tālu no tēva garīgi</a:t>
            </a:r>
            <a:r>
              <a:rPr lang="lv-LV" sz="2800" dirty="0" smtClean="0"/>
              <a:t>, viņu arī </a:t>
            </a:r>
            <a:r>
              <a:rPr lang="lv-LV" sz="2800" b="1" dirty="0" smtClean="0"/>
              <a:t>interesēja tikai tēva nauda</a:t>
            </a:r>
            <a:r>
              <a:rPr lang="lv-LV" sz="2800" dirty="0" smtClean="0"/>
              <a:t>.</a:t>
            </a:r>
          </a:p>
          <a:p>
            <a:pPr>
              <a:buFontTx/>
              <a:buChar char="•"/>
            </a:pPr>
            <a:r>
              <a:rPr lang="lv-LV" sz="2800" b="1" dirty="0" smtClean="0"/>
              <a:t>Nauda</a:t>
            </a:r>
            <a:r>
              <a:rPr lang="lv-LV" sz="2800" dirty="0" smtClean="0"/>
              <a:t> </a:t>
            </a:r>
            <a:r>
              <a:rPr lang="lv-LV" sz="2800" dirty="0" smtClean="0"/>
              <a:t>pati </a:t>
            </a:r>
            <a:r>
              <a:rPr lang="lv-LV" sz="2800" b="1" dirty="0" smtClean="0"/>
              <a:t>nav vainīga</a:t>
            </a:r>
            <a:r>
              <a:rPr lang="lv-LV" sz="2800" dirty="0" smtClean="0"/>
              <a:t>!</a:t>
            </a:r>
            <a:endParaRPr lang="lv-LV" sz="2800" dirty="0" smtClean="0"/>
          </a:p>
          <a:p>
            <a:pPr>
              <a:buFontTx/>
              <a:buChar char="•"/>
            </a:pPr>
            <a:r>
              <a:rPr lang="lv-LV" sz="2800" dirty="0" smtClean="0"/>
              <a:t>Bet gan </a:t>
            </a:r>
            <a:r>
              <a:rPr lang="lv-LV" sz="2800" b="1" dirty="0" smtClean="0"/>
              <a:t>Mīlestība </a:t>
            </a:r>
            <a:r>
              <a:rPr lang="lv-LV" sz="2800" b="1" dirty="0" smtClean="0"/>
              <a:t>pret </a:t>
            </a:r>
            <a:r>
              <a:rPr lang="lv-LV" sz="2800" b="1" dirty="0" smtClean="0"/>
              <a:t>naudu</a:t>
            </a:r>
            <a:r>
              <a:rPr lang="lv-LV" sz="2800" dirty="0" smtClean="0"/>
              <a:t>!</a:t>
            </a:r>
          </a:p>
          <a:p>
            <a:pPr>
              <a:buFontTx/>
              <a:buChar char="•"/>
            </a:pPr>
            <a:endParaRPr lang="lv-LV" sz="1000" dirty="0" smtClean="0"/>
          </a:p>
          <a:p>
            <a:pPr>
              <a:buFontTx/>
              <a:buChar char="•"/>
            </a:pPr>
            <a:r>
              <a:rPr lang="lv-LV" sz="2800" dirty="0" smtClean="0"/>
              <a:t>Viņš domāja, ka ir </a:t>
            </a:r>
            <a:r>
              <a:rPr lang="lv-LV" sz="2800" b="1" dirty="0" smtClean="0"/>
              <a:t>dzīvs</a:t>
            </a:r>
            <a:r>
              <a:rPr lang="lv-LV" sz="2800" dirty="0" smtClean="0"/>
              <a:t>, bet viņa </a:t>
            </a:r>
            <a:r>
              <a:rPr lang="lv-LV" sz="2800" b="1" dirty="0" smtClean="0"/>
              <a:t>apziņa</a:t>
            </a:r>
            <a:r>
              <a:rPr lang="lv-LV" sz="2800" dirty="0" smtClean="0"/>
              <a:t>, </a:t>
            </a:r>
            <a:r>
              <a:rPr lang="lv-LV" sz="2800" b="1" dirty="0" smtClean="0"/>
              <a:t>elpošana</a:t>
            </a:r>
            <a:r>
              <a:rPr lang="lv-LV" sz="2800" dirty="0" smtClean="0"/>
              <a:t> un </a:t>
            </a:r>
            <a:r>
              <a:rPr lang="lv-LV" sz="2800" b="1" dirty="0" smtClean="0"/>
              <a:t>asinsrite</a:t>
            </a:r>
            <a:r>
              <a:rPr lang="lv-LV" sz="2800" dirty="0" smtClean="0"/>
              <a:t> darbojās </a:t>
            </a:r>
            <a:r>
              <a:rPr lang="lv-LV" sz="2800" b="1" dirty="0" smtClean="0"/>
              <a:t>citā virzienā</a:t>
            </a:r>
            <a:r>
              <a:rPr lang="lv-LV" sz="2800" dirty="0" smtClean="0"/>
              <a:t>.</a:t>
            </a:r>
          </a:p>
          <a:p>
            <a:pPr>
              <a:buFontTx/>
              <a:buChar char="•"/>
            </a:pPr>
            <a:r>
              <a:rPr lang="lv-LV" sz="2800" dirty="0" smtClean="0"/>
              <a:t>Viņš </a:t>
            </a:r>
            <a:r>
              <a:rPr lang="lv-LV" sz="2800" b="1" dirty="0" smtClean="0"/>
              <a:t>neelpoja Kristus garā</a:t>
            </a:r>
            <a:r>
              <a:rPr lang="lv-LV" sz="2800" dirty="0" smtClean="0"/>
              <a:t>, viņa </a:t>
            </a:r>
            <a:r>
              <a:rPr lang="lv-LV" sz="2800" b="1" dirty="0" smtClean="0"/>
              <a:t>sirds bija </a:t>
            </a:r>
            <a:r>
              <a:rPr lang="lv-LV" sz="2800" b="1" dirty="0" err="1" smtClean="0"/>
              <a:t>akmeņa</a:t>
            </a:r>
            <a:r>
              <a:rPr lang="lv-LV" sz="2800" b="1" dirty="0" smtClean="0"/>
              <a:t> aukstumā</a:t>
            </a:r>
            <a:r>
              <a:rPr lang="lv-LV" sz="2800" dirty="0" smtClean="0"/>
              <a:t>. </a:t>
            </a:r>
          </a:p>
          <a:p>
            <a:pPr>
              <a:buFontTx/>
              <a:buChar char="•"/>
            </a:pPr>
            <a:r>
              <a:rPr lang="lv-LV" sz="2800" b="1" dirty="0" smtClean="0"/>
              <a:t>Vecākais </a:t>
            </a:r>
            <a:r>
              <a:rPr lang="lv-LV" sz="2800" b="1" dirty="0" smtClean="0"/>
              <a:t>dēls </a:t>
            </a:r>
            <a:r>
              <a:rPr lang="lv-LV" sz="2800" dirty="0" smtClean="0"/>
              <a:t>bija, </a:t>
            </a:r>
            <a:r>
              <a:rPr lang="lv-LV" sz="2800" dirty="0" smtClean="0"/>
              <a:t>kā </a:t>
            </a:r>
            <a:r>
              <a:rPr lang="lv-LV" sz="2800" b="1" dirty="0" err="1" smtClean="0"/>
              <a:t>Sardas</a:t>
            </a:r>
            <a:r>
              <a:rPr lang="lv-LV" sz="2800" b="1" dirty="0" smtClean="0"/>
              <a:t> </a:t>
            </a:r>
            <a:r>
              <a:rPr lang="lv-LV" sz="2800" b="1" dirty="0" smtClean="0"/>
              <a:t>draudze</a:t>
            </a:r>
            <a:r>
              <a:rPr lang="lv-LV" sz="2800" dirty="0" smtClean="0"/>
              <a:t>: </a:t>
            </a:r>
            <a:r>
              <a:rPr lang="lv-LV" sz="2800" dirty="0" smtClean="0"/>
              <a:t>“...</a:t>
            </a:r>
            <a:r>
              <a:rPr lang="lv-LV" sz="2800" i="1" dirty="0" smtClean="0"/>
              <a:t>jo tev ir vārds it kā tu </a:t>
            </a:r>
            <a:r>
              <a:rPr lang="lv-LV" sz="2800" b="1" i="1" dirty="0" smtClean="0"/>
              <a:t>būtu dzīvs</a:t>
            </a:r>
            <a:r>
              <a:rPr lang="lv-LV" sz="2800" i="1" dirty="0" smtClean="0"/>
              <a:t>, bet tu esi </a:t>
            </a:r>
            <a:r>
              <a:rPr lang="lv-LV" sz="2800" b="1" i="1" dirty="0" smtClean="0"/>
              <a:t>miris</a:t>
            </a:r>
            <a:r>
              <a:rPr lang="lv-LV" sz="2800" dirty="0" smtClean="0"/>
              <a:t>” (Jņ.at.3:1</a:t>
            </a:r>
            <a:r>
              <a:rPr lang="lv-LV" sz="2800" dirty="0" smtClean="0"/>
              <a:t>)</a:t>
            </a:r>
            <a:endParaRPr lang="lv-LV" sz="2800" dirty="0" smtClean="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17</a:t>
            </a:fld>
            <a:endParaRPr lang="lv-LV" smtClean="0"/>
          </a:p>
        </p:txBody>
      </p:sp>
      <p:pic>
        <p:nvPicPr>
          <p:cNvPr id="9223" name="Picture 7" descr="ElderBrother"/>
          <p:cNvPicPr>
            <a:picLocks noChangeAspect="1" noChangeArrowheads="1"/>
          </p:cNvPicPr>
          <p:nvPr/>
        </p:nvPicPr>
        <p:blipFill>
          <a:blip r:embed="rId2" cstate="print"/>
          <a:srcRect/>
          <a:stretch>
            <a:fillRect/>
          </a:stretch>
        </p:blipFill>
        <p:spPr bwMode="auto">
          <a:xfrm>
            <a:off x="6107123" y="1916832"/>
            <a:ext cx="3036877" cy="40052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2000"/>
                                        <p:tgtEl>
                                          <p:spTgt spid="92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 calcmode="lin" valueType="num">
                                      <p:cBhvr additive="base">
                                        <p:cTn id="4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64704"/>
            <a:ext cx="9144000" cy="3046988"/>
          </a:xfrm>
          <a:prstGeom prst="rect">
            <a:avLst/>
          </a:prstGeom>
          <a:noFill/>
          <a:ln w="9525">
            <a:noFill/>
            <a:miter lim="800000"/>
            <a:headEnd/>
            <a:tailEnd/>
          </a:ln>
        </p:spPr>
        <p:txBody>
          <a:bodyPr wrap="square">
            <a:spAutoFit/>
          </a:bodyPr>
          <a:lstStyle/>
          <a:p>
            <a:pPr>
              <a:buFontTx/>
              <a:buChar char="•"/>
            </a:pPr>
            <a:r>
              <a:rPr lang="lv-LV" sz="2800" dirty="0" smtClean="0"/>
              <a:t>Mēs varam būt tuvu </a:t>
            </a:r>
            <a:r>
              <a:rPr lang="lv-LV" sz="2800" b="1" dirty="0" smtClean="0"/>
              <a:t>blakus Dievam regulāri esot baznīcā</a:t>
            </a:r>
            <a:r>
              <a:rPr lang="lv-LV" sz="2800" dirty="0" smtClean="0"/>
              <a:t>, bet mūs</a:t>
            </a:r>
            <a:r>
              <a:rPr lang="lv-LV" sz="2800" dirty="0" smtClean="0"/>
              <a:t>u </a:t>
            </a:r>
            <a:r>
              <a:rPr lang="lv-LV" sz="2800" b="1" dirty="0" smtClean="0"/>
              <a:t>sirdis </a:t>
            </a:r>
            <a:r>
              <a:rPr lang="lv-LV" sz="2800" b="1" dirty="0" smtClean="0"/>
              <a:t>varbūt tālu no Viņa</a:t>
            </a:r>
            <a:r>
              <a:rPr lang="lv-LV" sz="2800" dirty="0" smtClean="0"/>
              <a:t>.</a:t>
            </a:r>
          </a:p>
          <a:p>
            <a:pPr>
              <a:buFontTx/>
              <a:buChar char="•"/>
            </a:pPr>
            <a:r>
              <a:rPr lang="lv-LV" sz="2800" dirty="0" smtClean="0"/>
              <a:t>Jēzus Pēterim saka: </a:t>
            </a:r>
            <a:r>
              <a:rPr lang="lv-LV" sz="2800" i="1" dirty="0" smtClean="0"/>
              <a:t>Atkāpies no manis sātan!</a:t>
            </a:r>
            <a:r>
              <a:rPr lang="lv-LV" sz="2800" dirty="0" smtClean="0"/>
              <a:t>(Mk.8:33)</a:t>
            </a:r>
          </a:p>
          <a:p>
            <a:pPr algn="ctr"/>
            <a:r>
              <a:rPr lang="lv-LV" sz="4000" dirty="0" smtClean="0"/>
              <a:t>Dzīve blakus Dievam vēl nenozīmē laimīgu dzīvi kopā ar Dievu!</a:t>
            </a:r>
          </a:p>
          <a:p>
            <a:pPr>
              <a:buFontTx/>
              <a:buChar char="•"/>
            </a:pPr>
            <a:endParaRPr lang="lv-LV" sz="2800" dirty="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18</a:t>
            </a:fld>
            <a:endParaRPr lang="lv-LV"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Vai tā </a:t>
            </a:r>
            <a:r>
              <a:rPr lang="lv-LV" sz="4400" b="1" dirty="0" smtClean="0"/>
              <a:t>var notikt </a:t>
            </a:r>
            <a:r>
              <a:rPr lang="lv-LV" sz="4400" b="1" dirty="0" smtClean="0"/>
              <a:t>arī ar mums?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43010" name="Picture 2" descr="Mīlēt sevi – tas ir – KĀ? – manaOga.lv"/>
          <p:cNvPicPr>
            <a:picLocks noChangeAspect="1" noChangeArrowheads="1"/>
          </p:cNvPicPr>
          <p:nvPr/>
        </p:nvPicPr>
        <p:blipFill>
          <a:blip r:embed="rId2" cstate="print"/>
          <a:srcRect b="13345"/>
          <a:stretch>
            <a:fillRect/>
          </a:stretch>
        </p:blipFill>
        <p:spPr bwMode="auto">
          <a:xfrm>
            <a:off x="1043608" y="3286125"/>
            <a:ext cx="6984776" cy="34631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3 garīgas nāves pazīmes:</a:t>
            </a:r>
            <a:endParaRPr lang="lv-LV" b="1" dirty="0" smtClean="0">
              <a:solidFill>
                <a:schemeClr val="tx1"/>
              </a:solidFill>
            </a:endParaRPr>
          </a:p>
        </p:txBody>
      </p:sp>
      <p:sp>
        <p:nvSpPr>
          <p:cNvPr id="7" name="Rectangle 6"/>
          <p:cNvSpPr>
            <a:spLocks noChangeArrowheads="1"/>
          </p:cNvSpPr>
          <p:nvPr/>
        </p:nvSpPr>
        <p:spPr bwMode="auto">
          <a:xfrm>
            <a:off x="2843808" y="764704"/>
            <a:ext cx="3096344" cy="3046988"/>
          </a:xfrm>
          <a:prstGeom prst="rect">
            <a:avLst/>
          </a:prstGeom>
          <a:noFill/>
          <a:ln w="9525">
            <a:noFill/>
            <a:miter lim="800000"/>
            <a:headEnd/>
            <a:tailEnd/>
          </a:ln>
        </p:spPr>
        <p:txBody>
          <a:bodyPr wrap="square">
            <a:spAutoFit/>
          </a:bodyPr>
          <a:lstStyle/>
          <a:p>
            <a:pPr algn="ctr"/>
            <a:r>
              <a:rPr lang="lv-LV" sz="4000" b="1" dirty="0" smtClean="0">
                <a:solidFill>
                  <a:srgbClr val="FF0000"/>
                </a:solidFill>
              </a:rPr>
              <a:t>Nav </a:t>
            </a:r>
          </a:p>
          <a:p>
            <a:pPr algn="ctr"/>
            <a:r>
              <a:rPr lang="lv-LV" sz="4000" b="1" dirty="0" smtClean="0">
                <a:solidFill>
                  <a:srgbClr val="FF0000"/>
                </a:solidFill>
              </a:rPr>
              <a:t>Elpošanas</a:t>
            </a:r>
          </a:p>
          <a:p>
            <a:pPr algn="ctr"/>
            <a:r>
              <a:rPr lang="lv-LV" sz="2800" b="1" dirty="0" smtClean="0"/>
              <a:t>1.Nelūdz</a:t>
            </a:r>
          </a:p>
          <a:p>
            <a:pPr algn="ctr"/>
            <a:r>
              <a:rPr lang="lv-LV" sz="2800" b="1" dirty="0" smtClean="0"/>
              <a:t>2.Nelasa Bībeli</a:t>
            </a:r>
          </a:p>
          <a:p>
            <a:pPr algn="ctr"/>
            <a:r>
              <a:rPr lang="lv-LV" sz="2800" b="1" dirty="0" smtClean="0"/>
              <a:t>3.Neiet uz Baznīcu</a:t>
            </a:r>
            <a:endParaRPr lang="lv-LV" sz="2800" b="1" dirty="0"/>
          </a:p>
        </p:txBody>
      </p:sp>
      <p:sp>
        <p:nvSpPr>
          <p:cNvPr id="8" name="Rectangle 7"/>
          <p:cNvSpPr>
            <a:spLocks noChangeArrowheads="1"/>
          </p:cNvSpPr>
          <p:nvPr/>
        </p:nvSpPr>
        <p:spPr bwMode="auto">
          <a:xfrm>
            <a:off x="-252536" y="1141581"/>
            <a:ext cx="3456384" cy="2431435"/>
          </a:xfrm>
          <a:prstGeom prst="rect">
            <a:avLst/>
          </a:prstGeom>
          <a:noFill/>
          <a:ln w="9525">
            <a:noFill/>
            <a:miter lim="800000"/>
            <a:headEnd/>
            <a:tailEnd/>
          </a:ln>
        </p:spPr>
        <p:txBody>
          <a:bodyPr wrap="square">
            <a:spAutoFit/>
          </a:bodyPr>
          <a:lstStyle/>
          <a:p>
            <a:pPr algn="ctr"/>
            <a:r>
              <a:rPr lang="lv-LV" sz="4000" b="1" dirty="0" smtClean="0">
                <a:solidFill>
                  <a:srgbClr val="FF0000"/>
                </a:solidFill>
              </a:rPr>
              <a:t>Nav apziņas</a:t>
            </a:r>
            <a:endParaRPr lang="lv-LV" sz="3600" b="1" dirty="0" smtClean="0">
              <a:solidFill>
                <a:srgbClr val="FF0000"/>
              </a:solidFill>
            </a:endParaRPr>
          </a:p>
          <a:p>
            <a:pPr algn="ctr"/>
            <a:r>
              <a:rPr lang="lv-LV" sz="2800" b="1" dirty="0" smtClean="0"/>
              <a:t>1.Kas es esmu?</a:t>
            </a:r>
          </a:p>
          <a:p>
            <a:pPr algn="ctr"/>
            <a:r>
              <a:rPr lang="lv-LV" sz="2800" b="1" dirty="0" smtClean="0"/>
              <a:t>2.Kur es esmu?</a:t>
            </a:r>
          </a:p>
          <a:p>
            <a:pPr algn="ctr"/>
            <a:r>
              <a:rPr lang="lv-LV" sz="2800" b="1" dirty="0" smtClean="0"/>
              <a:t>3. Neredz un</a:t>
            </a:r>
          </a:p>
          <a:p>
            <a:pPr algn="ctr"/>
            <a:r>
              <a:rPr lang="lv-LV" sz="2800" b="1" dirty="0" smtClean="0"/>
              <a:t>4. </a:t>
            </a:r>
            <a:r>
              <a:rPr lang="lv-LV" sz="2800" b="1" dirty="0" smtClean="0"/>
              <a:t>Nedzird citus</a:t>
            </a:r>
            <a:endParaRPr lang="lv-LV" sz="2000" dirty="0"/>
          </a:p>
        </p:txBody>
      </p:sp>
      <p:sp>
        <p:nvSpPr>
          <p:cNvPr id="9" name="Rectangle 8"/>
          <p:cNvSpPr>
            <a:spLocks noChangeArrowheads="1"/>
          </p:cNvSpPr>
          <p:nvPr/>
        </p:nvSpPr>
        <p:spPr bwMode="auto">
          <a:xfrm>
            <a:off x="6012160" y="980728"/>
            <a:ext cx="3131840"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Nav pulsa</a:t>
            </a:r>
          </a:p>
          <a:p>
            <a:pPr algn="ctr"/>
            <a:r>
              <a:rPr lang="lv-LV" sz="3200" b="1" dirty="0" smtClean="0"/>
              <a:t>Noliedz Radītāju</a:t>
            </a:r>
          </a:p>
          <a:p>
            <a:pPr algn="ctr"/>
            <a:r>
              <a:rPr lang="lv-LV" sz="3200" b="1" dirty="0" smtClean="0"/>
              <a:t>Mīl tikai sevi</a:t>
            </a:r>
            <a:endParaRPr lang="lv-LV" sz="3200" dirty="0"/>
          </a:p>
        </p:txBody>
      </p:sp>
      <p:pic>
        <p:nvPicPr>
          <p:cNvPr id="10" name="Picture 8"/>
          <p:cNvPicPr>
            <a:picLocks noChangeAspect="1" noChangeArrowheads="1"/>
          </p:cNvPicPr>
          <p:nvPr/>
        </p:nvPicPr>
        <p:blipFill>
          <a:blip r:embed="rId2" cstate="print"/>
          <a:srcRect r="49946"/>
          <a:stretch>
            <a:fillRect/>
          </a:stretch>
        </p:blipFill>
        <p:spPr bwMode="auto">
          <a:xfrm>
            <a:off x="194577" y="3933056"/>
            <a:ext cx="2505215" cy="26642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074" name="Picture 2" descr="Palīdzības sniegšana bērnam, ja ir bezsamaņa, apstājas elpošana un  sirdsdarbība | Mammamuntetiem.lv"/>
          <p:cNvPicPr>
            <a:picLocks noChangeAspect="1" noChangeArrowheads="1"/>
          </p:cNvPicPr>
          <p:nvPr/>
        </p:nvPicPr>
        <p:blipFill>
          <a:blip r:embed="rId3" cstate="print"/>
          <a:srcRect l="19642" r="5715"/>
          <a:stretch>
            <a:fillRect/>
          </a:stretch>
        </p:blipFill>
        <p:spPr bwMode="auto">
          <a:xfrm>
            <a:off x="3059832" y="3861048"/>
            <a:ext cx="2736304" cy="27363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075" name="Picture 3"/>
          <p:cNvPicPr>
            <a:picLocks noChangeAspect="1" noChangeArrowheads="1"/>
          </p:cNvPicPr>
          <p:nvPr/>
        </p:nvPicPr>
        <p:blipFill>
          <a:blip r:embed="rId4" cstate="print"/>
          <a:srcRect l="22821" r="19934"/>
          <a:stretch>
            <a:fillRect/>
          </a:stretch>
        </p:blipFill>
        <p:spPr bwMode="auto">
          <a:xfrm>
            <a:off x="6228184" y="3789040"/>
            <a:ext cx="2736304" cy="27759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 calcmode="lin" valueType="num">
                                      <p:cBhvr additive="base">
                                        <p:cTn id="2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 calcmode="lin" valueType="num">
                                      <p:cBhvr additive="base">
                                        <p:cTn id="2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 calcmode="lin" valueType="num">
                                      <p:cBhvr additive="base">
                                        <p:cTn id="32"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1" end="1"/>
                                            </p:txEl>
                                          </p:spTgt>
                                        </p:tgtEl>
                                        <p:attrNameLst>
                                          <p:attrName>style.visibility</p:attrName>
                                        </p:attrNameLst>
                                      </p:cBhvr>
                                      <p:to>
                                        <p:strVal val="visible"/>
                                      </p:to>
                                    </p:set>
                                    <p:anim calcmode="lin" valueType="num">
                                      <p:cBhvr additive="base">
                                        <p:cTn id="4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7">
                                            <p:txEl>
                                              <p:pRg st="2" end="2"/>
                                            </p:txEl>
                                          </p:spTgt>
                                        </p:tgtEl>
                                        <p:attrNameLst>
                                          <p:attrName>style.visibility</p:attrName>
                                        </p:attrNameLst>
                                      </p:cBhvr>
                                      <p:to>
                                        <p:strVal val="visible"/>
                                      </p:to>
                                    </p:set>
                                    <p:anim calcmode="lin" valueType="num">
                                      <p:cBhvr additive="base">
                                        <p:cTn id="4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 calcmode="lin" valueType="num">
                                      <p:cBhvr additive="base">
                                        <p:cTn id="5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 calcmode="lin" valueType="num">
                                      <p:cBhvr additive="base">
                                        <p:cTn id="5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 calcmode="lin" valueType="num">
                                      <p:cBhvr additive="base">
                                        <p:cTn id="6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9">
                                            <p:txEl>
                                              <p:pRg st="1" end="1"/>
                                            </p:txEl>
                                          </p:spTgt>
                                        </p:tgtEl>
                                        <p:attrNameLst>
                                          <p:attrName>style.visibility</p:attrName>
                                        </p:attrNameLst>
                                      </p:cBhvr>
                                      <p:to>
                                        <p:strVal val="visible"/>
                                      </p:to>
                                    </p:set>
                                    <p:anim calcmode="lin" valueType="num">
                                      <p:cBhvr additive="base">
                                        <p:cTn id="6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nodeType="afterEffect">
                                  <p:stCondLst>
                                    <p:cond delay="0"/>
                                  </p:stCondLst>
                                  <p:childTnLst>
                                    <p:set>
                                      <p:cBhvr>
                                        <p:cTn id="71" dur="1" fill="hold">
                                          <p:stCondLst>
                                            <p:cond delay="0"/>
                                          </p:stCondLst>
                                        </p:cTn>
                                        <p:tgtEl>
                                          <p:spTgt spid="9">
                                            <p:txEl>
                                              <p:pRg st="2" end="2"/>
                                            </p:txEl>
                                          </p:spTgt>
                                        </p:tgtEl>
                                        <p:attrNameLst>
                                          <p:attrName>style.visibility</p:attrName>
                                        </p:attrNameLst>
                                      </p:cBhvr>
                                      <p:to>
                                        <p:strVal val="visible"/>
                                      </p:to>
                                    </p:set>
                                    <p:anim calcmode="lin" valueType="num">
                                      <p:cBhvr additive="base">
                                        <p:cTn id="72"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8" presetClass="entr" presetSubtype="32" fill="hold"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diamond(out)">
                                      <p:cBhvr>
                                        <p:cTn id="77" dur="2000"/>
                                        <p:tgtEl>
                                          <p:spTgt spid="10"/>
                                        </p:tgtEl>
                                      </p:cBhvr>
                                    </p:animEffect>
                                  </p:childTnLst>
                                </p:cTn>
                              </p:par>
                            </p:childTnLst>
                          </p:cTn>
                        </p:par>
                        <p:par>
                          <p:cTn id="78" fill="hold">
                            <p:stCondLst>
                              <p:cond delay="9000"/>
                            </p:stCondLst>
                            <p:childTnLst>
                              <p:par>
                                <p:cTn id="79" presetID="8" presetClass="entr" presetSubtype="32" fill="hold" nodeType="afterEffect">
                                  <p:stCondLst>
                                    <p:cond delay="0"/>
                                  </p:stCondLst>
                                  <p:childTnLst>
                                    <p:set>
                                      <p:cBhvr>
                                        <p:cTn id="80" dur="1" fill="hold">
                                          <p:stCondLst>
                                            <p:cond delay="0"/>
                                          </p:stCondLst>
                                        </p:cTn>
                                        <p:tgtEl>
                                          <p:spTgt spid="3074"/>
                                        </p:tgtEl>
                                        <p:attrNameLst>
                                          <p:attrName>style.visibility</p:attrName>
                                        </p:attrNameLst>
                                      </p:cBhvr>
                                      <p:to>
                                        <p:strVal val="visible"/>
                                      </p:to>
                                    </p:set>
                                    <p:animEffect transition="in" filter="diamond(out)">
                                      <p:cBhvr>
                                        <p:cTn id="81" dur="2000"/>
                                        <p:tgtEl>
                                          <p:spTgt spid="3074"/>
                                        </p:tgtEl>
                                      </p:cBhvr>
                                    </p:animEffect>
                                  </p:childTnLst>
                                </p:cTn>
                              </p:par>
                            </p:childTnLst>
                          </p:cTn>
                        </p:par>
                        <p:par>
                          <p:cTn id="82" fill="hold">
                            <p:stCondLst>
                              <p:cond delay="11000"/>
                            </p:stCondLst>
                            <p:childTnLst>
                              <p:par>
                                <p:cTn id="83" presetID="8" presetClass="entr" presetSubtype="32" fill="hold" nodeType="afterEffect">
                                  <p:stCondLst>
                                    <p:cond delay="0"/>
                                  </p:stCondLst>
                                  <p:childTnLst>
                                    <p:set>
                                      <p:cBhvr>
                                        <p:cTn id="84" dur="1" fill="hold">
                                          <p:stCondLst>
                                            <p:cond delay="0"/>
                                          </p:stCondLst>
                                        </p:cTn>
                                        <p:tgtEl>
                                          <p:spTgt spid="3075"/>
                                        </p:tgtEl>
                                        <p:attrNameLst>
                                          <p:attrName>style.visibility</p:attrName>
                                        </p:attrNameLst>
                                      </p:cBhvr>
                                      <p:to>
                                        <p:strVal val="visible"/>
                                      </p:to>
                                    </p:set>
                                    <p:animEffect transition="in" filter="diamond(out)">
                                      <p:cBhvr>
                                        <p:cTn id="85"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dirty="0" smtClean="0"/>
              <a:t>Lk.15:11-32 </a:t>
            </a:r>
            <a:r>
              <a:rPr lang="lv-LV" b="1" dirty="0" smtClean="0"/>
              <a:t>Īsta dzīve</a:t>
            </a:r>
            <a:endParaRPr lang="lv-LV"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2046DB0-F6E3-48CC-AEEE-2725297488BE}" type="slidenum">
              <a:rPr lang="lv-LV" smtClean="0"/>
              <a:pPr/>
              <a:t>2</a:t>
            </a:fld>
            <a:endParaRPr lang="lv-LV" smtClean="0"/>
          </a:p>
        </p:txBody>
      </p:sp>
      <p:sp>
        <p:nvSpPr>
          <p:cNvPr id="3077" name="Rectangle 6"/>
          <p:cNvSpPr>
            <a:spLocks noChangeArrowheads="1"/>
          </p:cNvSpPr>
          <p:nvPr/>
        </p:nvSpPr>
        <p:spPr bwMode="auto">
          <a:xfrm>
            <a:off x="0" y="692150"/>
            <a:ext cx="9144000" cy="5786438"/>
          </a:xfrm>
          <a:prstGeom prst="rect">
            <a:avLst/>
          </a:prstGeom>
          <a:noFill/>
          <a:ln w="9525">
            <a:noFill/>
            <a:miter lim="800000"/>
            <a:headEnd/>
            <a:tailEnd/>
          </a:ln>
        </p:spPr>
        <p:txBody>
          <a:bodyPr>
            <a:spAutoFit/>
          </a:bodyPr>
          <a:lstStyle/>
          <a:p>
            <a:pPr algn="just"/>
            <a:r>
              <a:rPr lang="lv-LV" sz="2200" i="1" dirty="0"/>
              <a:t>11 Tad Viņš [Jēzus] stāstīja: "Kādam vīram bija divi dēli. 12 Jaunākais sacīja tēvam: tēvs, dod man īpašuma daļu, kas man pienākas. - Un viņš sadalīja visu mantu starp viņiem. 13 Pēc pāris dienām jaunākais dēls, savāca visu un aizbrauca uz tālu zemi, un tur izšķieda savu mantu, izlaidīgi dzīvodams. 14 Kad viņš visu bija iztērējis, tajā zemē izcēlās liels bads, un viņam sāka ciest trūkumu. 15 Tad viņš gāja un piemitinājās pie viena tās zemes pilsoņa, un tas to sūtīja tīrumā cūkas ganīt. 16 Viņš kāroja pieēsties mizu, ko cūkas ēda, bet neviens viņam tās nedeva. 17 Attapies viņš sacīja: cik algādžu ir manam tēvam, kuri pārpilnībā ēd maizi, bet es te mirstu badā. 18 Es celšos un iešu pie sava tēva un sacīšu viņam: tēvs, es esmu apgrēkojis pret debesīm un pret tevi, 19 es vairs neesmu cienīgs saukties par tavu dēlu. Pieņem mani par vienu no saviem algādžiem!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r>
              <a:rPr lang="lv-LV" sz="2200" dirty="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3 īstas dzīves pazīmes:</a:t>
            </a:r>
            <a:endParaRPr lang="lv-LV" b="1" dirty="0" smtClean="0">
              <a:solidFill>
                <a:schemeClr val="tx1"/>
              </a:solidFill>
            </a:endParaRPr>
          </a:p>
        </p:txBody>
      </p:sp>
      <p:sp>
        <p:nvSpPr>
          <p:cNvPr id="7" name="Rectangle 6"/>
          <p:cNvSpPr>
            <a:spLocks noChangeArrowheads="1"/>
          </p:cNvSpPr>
          <p:nvPr/>
        </p:nvSpPr>
        <p:spPr bwMode="auto">
          <a:xfrm>
            <a:off x="2843808" y="692696"/>
            <a:ext cx="2915816"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2.Elpošana</a:t>
            </a:r>
          </a:p>
          <a:p>
            <a:pPr algn="ctr"/>
            <a:r>
              <a:rPr lang="lv-LV" sz="3200" b="1" dirty="0" smtClean="0"/>
              <a:t>+ Lūgšana</a:t>
            </a:r>
          </a:p>
          <a:p>
            <a:pPr algn="ctr"/>
            <a:r>
              <a:rPr lang="lv-LV" sz="3200" b="1" dirty="0" smtClean="0"/>
              <a:t>+ Bībele</a:t>
            </a:r>
          </a:p>
          <a:p>
            <a:pPr algn="ctr"/>
            <a:r>
              <a:rPr lang="lv-LV" sz="3200" b="1" dirty="0" smtClean="0"/>
              <a:t>+ Baznīca</a:t>
            </a:r>
            <a:endParaRPr lang="lv-LV" sz="2800" b="1" dirty="0"/>
          </a:p>
        </p:txBody>
      </p:sp>
      <p:sp>
        <p:nvSpPr>
          <p:cNvPr id="8" name="Rectangle 7"/>
          <p:cNvSpPr>
            <a:spLocks noChangeArrowheads="1"/>
          </p:cNvSpPr>
          <p:nvPr/>
        </p:nvSpPr>
        <p:spPr bwMode="auto">
          <a:xfrm>
            <a:off x="0" y="764704"/>
            <a:ext cx="2520280"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1.Apziņa</a:t>
            </a:r>
            <a:r>
              <a:rPr lang="lv-LV" sz="3200" b="1" dirty="0" smtClean="0"/>
              <a:t>, ka tu nepiederi sev</a:t>
            </a:r>
            <a:endParaRPr lang="lv-LV" sz="2400" dirty="0"/>
          </a:p>
        </p:txBody>
      </p:sp>
      <p:sp>
        <p:nvSpPr>
          <p:cNvPr id="9" name="Rectangle 8"/>
          <p:cNvSpPr>
            <a:spLocks noChangeArrowheads="1"/>
          </p:cNvSpPr>
          <p:nvPr/>
        </p:nvSpPr>
        <p:spPr bwMode="auto">
          <a:xfrm>
            <a:off x="5868144" y="692696"/>
            <a:ext cx="3275856"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3.Asinsrite</a:t>
            </a:r>
          </a:p>
          <a:p>
            <a:pPr algn="ctr"/>
            <a:r>
              <a:rPr lang="lv-LV" sz="3200" b="1" dirty="0" smtClean="0"/>
              <a:t>Dieva spēkā dara mīlestības darbus</a:t>
            </a:r>
            <a:endParaRPr lang="lv-LV" sz="3200" dirty="0"/>
          </a:p>
        </p:txBody>
      </p:sp>
      <p:pic>
        <p:nvPicPr>
          <p:cNvPr id="4098" name="Picture 2" descr="Не кот я, а лев! (Люба Добрева) / Стихи.ру"/>
          <p:cNvPicPr>
            <a:picLocks noChangeAspect="1" noChangeArrowheads="1"/>
          </p:cNvPicPr>
          <p:nvPr/>
        </p:nvPicPr>
        <p:blipFill>
          <a:blip r:embed="rId2" cstate="print"/>
          <a:srcRect/>
          <a:stretch>
            <a:fillRect/>
          </a:stretch>
        </p:blipFill>
        <p:spPr bwMode="auto">
          <a:xfrm>
            <a:off x="121317" y="3068960"/>
            <a:ext cx="2578475" cy="29523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0" name="Picture 4" descr="Plaušas un elpošana ir jānosargā par katru cenu... » Veselības centrs 4"/>
          <p:cNvPicPr>
            <a:picLocks noChangeAspect="1" noChangeArrowheads="1"/>
          </p:cNvPicPr>
          <p:nvPr/>
        </p:nvPicPr>
        <p:blipFill>
          <a:blip r:embed="rId3" cstate="print"/>
          <a:srcRect l="16907" t="3617" r="17879"/>
          <a:stretch>
            <a:fillRect/>
          </a:stretch>
        </p:blipFill>
        <p:spPr bwMode="auto">
          <a:xfrm>
            <a:off x="2987824" y="3068960"/>
            <a:ext cx="2918598" cy="2880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2" name="Picture 6" descr="Kā pārbaudīt sev pulsu? – Zinatnieks.lv"/>
          <p:cNvPicPr>
            <a:picLocks noChangeAspect="1" noChangeArrowheads="1"/>
          </p:cNvPicPr>
          <p:nvPr/>
        </p:nvPicPr>
        <p:blipFill>
          <a:blip r:embed="rId4" cstate="print"/>
          <a:srcRect/>
          <a:stretch>
            <a:fillRect/>
          </a:stretch>
        </p:blipFill>
        <p:spPr bwMode="auto">
          <a:xfrm>
            <a:off x="6300192" y="2996952"/>
            <a:ext cx="2741774" cy="29523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0" name="Rectangle 2"/>
          <p:cNvSpPr txBox="1">
            <a:spLocks noChangeArrowheads="1"/>
          </p:cNvSpPr>
          <p:nvPr/>
        </p:nvSpPr>
        <p:spPr bwMode="auto">
          <a:xfrm>
            <a:off x="0" y="6093296"/>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Viss</a:t>
            </a:r>
            <a:r>
              <a:rPr kumimoji="0" lang="lv-LV" sz="4400" b="1" i="0" u="none" strike="noStrike" kern="0" cap="none" spc="0" normalizeH="0" noProof="0" dirty="0" smtClean="0">
                <a:ln>
                  <a:noFill/>
                </a:ln>
                <a:solidFill>
                  <a:schemeClr val="tx1"/>
                </a:solidFill>
                <a:effectLst/>
                <a:uLnTx/>
                <a:uFillTx/>
                <a:latin typeface="+mj-lt"/>
                <a:ea typeface="+mj-ea"/>
                <a:cs typeface="+mj-cs"/>
              </a:rPr>
              <a:t> kopā - </a:t>
            </a:r>
            <a:r>
              <a:rPr kumimoji="0" lang="lv-LV" sz="4400" b="1" i="0" u="none" strike="noStrike" kern="0" cap="none" spc="0" normalizeH="0" baseline="0" noProof="0" dirty="0" smtClean="0">
                <a:ln>
                  <a:noFill/>
                </a:ln>
                <a:solidFill>
                  <a:schemeClr val="tx1"/>
                </a:solidFill>
                <a:effectLst/>
                <a:uLnTx/>
                <a:uFillTx/>
                <a:latin typeface="+mj-lt"/>
                <a:ea typeface="+mj-ea"/>
                <a:cs typeface="+mj-cs"/>
              </a:rPr>
              <a:t>Tā ir Debesu valstība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8" presetClass="entr" presetSubtype="32" fill="hold" nodeType="after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diamond(out)">
                                      <p:cBhvr>
                                        <p:cTn id="17" dur="2000"/>
                                        <p:tgtEl>
                                          <p:spTgt spid="4098"/>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 calcmode="lin" valueType="num">
                                      <p:cBhvr additive="base">
                                        <p:cTn id="3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8" presetClass="entr" presetSubtype="32" fill="hold" nodeType="afterEffect">
                                  <p:stCondLst>
                                    <p:cond delay="0"/>
                                  </p:stCondLst>
                                  <p:childTnLst>
                                    <p:set>
                                      <p:cBhvr>
                                        <p:cTn id="40" dur="1" fill="hold">
                                          <p:stCondLst>
                                            <p:cond delay="0"/>
                                          </p:stCondLst>
                                        </p:cTn>
                                        <p:tgtEl>
                                          <p:spTgt spid="4100"/>
                                        </p:tgtEl>
                                        <p:attrNameLst>
                                          <p:attrName>style.visibility</p:attrName>
                                        </p:attrNameLst>
                                      </p:cBhvr>
                                      <p:to>
                                        <p:strVal val="visible"/>
                                      </p:to>
                                    </p:set>
                                    <p:animEffect transition="in" filter="diamond(out)">
                                      <p:cBhvr>
                                        <p:cTn id="41" dur="2000"/>
                                        <p:tgtEl>
                                          <p:spTgt spid="4100"/>
                                        </p:tgtEl>
                                      </p:cBhvr>
                                    </p:animEffect>
                                  </p:childTnLst>
                                </p:cTn>
                              </p:par>
                            </p:childTnLst>
                          </p:cTn>
                        </p:par>
                        <p:par>
                          <p:cTn id="42" fill="hold">
                            <p:stCondLst>
                              <p:cond delay="7000"/>
                            </p:stCondLst>
                            <p:childTnLst>
                              <p:par>
                                <p:cTn id="43" presetID="2" presetClass="entr" presetSubtype="4" fill="hold" nodeType="after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7500"/>
                            </p:stCondLst>
                            <p:childTnLst>
                              <p:par>
                                <p:cTn id="48" presetID="2" presetClass="entr" presetSubtype="4" fill="hold" nodeType="afterEffect">
                                  <p:stCondLst>
                                    <p:cond delay="0"/>
                                  </p:stCondLst>
                                  <p:childTnLst>
                                    <p:set>
                                      <p:cBhvr>
                                        <p:cTn id="49" dur="1" fill="hold">
                                          <p:stCondLst>
                                            <p:cond delay="0"/>
                                          </p:stCondLst>
                                        </p:cTn>
                                        <p:tgtEl>
                                          <p:spTgt spid="9">
                                            <p:txEl>
                                              <p:pRg st="1" end="1"/>
                                            </p:txEl>
                                          </p:spTgt>
                                        </p:tgtEl>
                                        <p:attrNameLst>
                                          <p:attrName>style.visibility</p:attrName>
                                        </p:attrNameLst>
                                      </p:cBhvr>
                                      <p:to>
                                        <p:strVal val="visible"/>
                                      </p:to>
                                    </p:set>
                                    <p:anim calcmode="lin" valueType="num">
                                      <p:cBhvr additive="base">
                                        <p:cTn id="5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52" fill="hold">
                            <p:stCondLst>
                              <p:cond delay="8000"/>
                            </p:stCondLst>
                            <p:childTnLst>
                              <p:par>
                                <p:cTn id="53" presetID="8" presetClass="entr" presetSubtype="32" fill="hold" nodeType="afterEffect">
                                  <p:stCondLst>
                                    <p:cond delay="0"/>
                                  </p:stCondLst>
                                  <p:childTnLst>
                                    <p:set>
                                      <p:cBhvr>
                                        <p:cTn id="54" dur="1" fill="hold">
                                          <p:stCondLst>
                                            <p:cond delay="0"/>
                                          </p:stCondLst>
                                        </p:cTn>
                                        <p:tgtEl>
                                          <p:spTgt spid="4102"/>
                                        </p:tgtEl>
                                        <p:attrNameLst>
                                          <p:attrName>style.visibility</p:attrName>
                                        </p:attrNameLst>
                                      </p:cBhvr>
                                      <p:to>
                                        <p:strVal val="visible"/>
                                      </p:to>
                                    </p:set>
                                    <p:animEffect transition="in" filter="diamond(out)">
                                      <p:cBhvr>
                                        <p:cTn id="55" dur="2000"/>
                                        <p:tgtEl>
                                          <p:spTgt spid="4102"/>
                                        </p:tgtEl>
                                      </p:cBhvr>
                                    </p:animEffect>
                                  </p:childTnLst>
                                </p:cTn>
                              </p:par>
                            </p:childTnLst>
                          </p:cTn>
                        </p:par>
                        <p:par>
                          <p:cTn id="56" fill="hold">
                            <p:stCondLst>
                              <p:cond delay="10000"/>
                            </p:stCondLst>
                            <p:childTnLst>
                              <p:par>
                                <p:cTn id="57" presetID="2" presetClass="entr" presetSubtype="4"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ppt_x"/>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9144000" cy="3970318"/>
          </a:xfrm>
          <a:prstGeom prst="rect">
            <a:avLst/>
          </a:prstGeom>
          <a:noFill/>
          <a:ln w="9525">
            <a:noFill/>
            <a:miter lim="800000"/>
            <a:headEnd/>
            <a:tailEnd/>
          </a:ln>
        </p:spPr>
        <p:txBody>
          <a:bodyPr wrap="square">
            <a:spAutoFit/>
          </a:bodyPr>
          <a:lstStyle/>
          <a:p>
            <a:r>
              <a:rPr lang="lv-LV" sz="2800" b="1" dirty="0" smtClean="0"/>
              <a:t>Debesu valstība ir:</a:t>
            </a:r>
          </a:p>
          <a:p>
            <a:pPr>
              <a:buFontTx/>
              <a:buChar char="•"/>
            </a:pPr>
            <a:r>
              <a:rPr lang="lv-LV" sz="2800" dirty="0" smtClean="0"/>
              <a:t>Kas sēj </a:t>
            </a:r>
            <a:r>
              <a:rPr lang="lv-LV" sz="2800" b="1" dirty="0" smtClean="0"/>
              <a:t>labo</a:t>
            </a:r>
            <a:r>
              <a:rPr lang="lv-LV" sz="2800" dirty="0" smtClean="0"/>
              <a:t> </a:t>
            </a:r>
            <a:r>
              <a:rPr lang="lv-LV" sz="2800" b="1" dirty="0" smtClean="0"/>
              <a:t>sēklu</a:t>
            </a:r>
            <a:r>
              <a:rPr lang="lv-LV" sz="2800" dirty="0" smtClean="0"/>
              <a:t>, bet velns to grib aprīt</a:t>
            </a:r>
          </a:p>
          <a:p>
            <a:pPr>
              <a:buFontTx/>
              <a:buChar char="•"/>
            </a:pPr>
            <a:r>
              <a:rPr lang="lv-LV" sz="2800" b="1" dirty="0" smtClean="0"/>
              <a:t>Sinepju graudiņš</a:t>
            </a:r>
            <a:r>
              <a:rPr lang="lv-LV" sz="2800" dirty="0" smtClean="0"/>
              <a:t>, kas izaug par koku, un dod labumu citiem</a:t>
            </a:r>
          </a:p>
          <a:p>
            <a:pPr>
              <a:buFontTx/>
              <a:buChar char="•"/>
            </a:pPr>
            <a:r>
              <a:rPr lang="lv-LV" sz="2800" b="1" dirty="0" smtClean="0"/>
              <a:t>Apslēptā manta</a:t>
            </a:r>
            <a:r>
              <a:rPr lang="lv-LV" sz="2800" dirty="0" smtClean="0"/>
              <a:t>, kur pārdod visu, lai to dabūtu</a:t>
            </a:r>
          </a:p>
          <a:p>
            <a:pPr>
              <a:buFontTx/>
              <a:buChar char="•"/>
            </a:pPr>
            <a:r>
              <a:rPr lang="lv-LV" sz="2800" dirty="0" smtClean="0"/>
              <a:t>Apziņa, ka </a:t>
            </a:r>
            <a:r>
              <a:rPr lang="lv-LV" sz="2800" b="1" dirty="0" smtClean="0"/>
              <a:t>Dievs tev ir piedevis 10 000 grēku</a:t>
            </a:r>
          </a:p>
          <a:p>
            <a:pPr>
              <a:buFontTx/>
              <a:buChar char="•"/>
            </a:pPr>
            <a:r>
              <a:rPr lang="lv-LV" sz="2800" b="1" dirty="0" smtClean="0"/>
              <a:t>Vīna dārzs</a:t>
            </a:r>
            <a:r>
              <a:rPr lang="lv-LV" sz="2800" dirty="0" smtClean="0"/>
              <a:t>, kurā </a:t>
            </a:r>
            <a:r>
              <a:rPr lang="lv-LV" sz="2800" b="1" dirty="0" smtClean="0"/>
              <a:t>aicina strādāt visus </a:t>
            </a:r>
            <a:r>
              <a:rPr lang="lv-LV" sz="2800" dirty="0" smtClean="0"/>
              <a:t>un beigās izmaksā </a:t>
            </a:r>
            <a:r>
              <a:rPr lang="lv-LV" sz="2800" b="1" dirty="0" smtClean="0"/>
              <a:t>vienu algu </a:t>
            </a:r>
            <a:r>
              <a:rPr lang="lv-LV" sz="2800" dirty="0" smtClean="0"/>
              <a:t>– </a:t>
            </a:r>
            <a:r>
              <a:rPr lang="lv-LV" sz="2800" b="1" dirty="0" smtClean="0"/>
              <a:t>Debesu valstību</a:t>
            </a:r>
            <a:r>
              <a:rPr lang="lv-LV" sz="2800" dirty="0" smtClean="0"/>
              <a:t>.</a:t>
            </a:r>
          </a:p>
          <a:p>
            <a:pPr>
              <a:buFontTx/>
              <a:buChar char="•"/>
            </a:pPr>
            <a:r>
              <a:rPr lang="lv-LV" sz="2800" b="1" dirty="0" smtClean="0"/>
              <a:t>Dieva Svētais Gars mūsos. Dvēsele kopā ar Dievu</a:t>
            </a:r>
            <a:r>
              <a:rPr lang="lv-LV" sz="2800" dirty="0" smtClean="0"/>
              <a:t>.</a:t>
            </a:r>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21</a:t>
            </a:fld>
            <a:endParaRPr lang="lv-LV"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Debesu valstība ir Jūsu vidū</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38914" name="Picture 2" descr="The Kingdom of God is Among Us - A Catholic Moment"/>
          <p:cNvPicPr>
            <a:picLocks noChangeAspect="1" noChangeArrowheads="1"/>
          </p:cNvPicPr>
          <p:nvPr/>
        </p:nvPicPr>
        <p:blipFill>
          <a:blip r:embed="rId2" cstate="print"/>
          <a:srcRect t="17230"/>
          <a:stretch>
            <a:fillRect/>
          </a:stretch>
        </p:blipFill>
        <p:spPr bwMode="auto">
          <a:xfrm>
            <a:off x="1547664" y="4581128"/>
            <a:ext cx="5832648" cy="22768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fade">
                                      <p:cBhvr>
                                        <p:cTn id="11" dur="2000"/>
                                        <p:tgtEl>
                                          <p:spTgt spid="389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 calcmode="lin" valueType="num">
                                      <p:cBhvr additive="base">
                                        <p:cTn id="4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lvl="0"/>
            <a:r>
              <a:rPr lang="lv-LV" sz="4800" b="1" dirty="0" smtClean="0"/>
              <a:t>Kā dzīvot pa īstam?</a:t>
            </a:r>
            <a:endParaRPr lang="lv-LV" sz="4800" b="1" dirty="0" smtClean="0">
              <a:solidFill>
                <a:schemeClr val="tx1"/>
              </a:solidFill>
            </a:endParaRPr>
          </a:p>
        </p:txBody>
      </p:sp>
      <p:sp>
        <p:nvSpPr>
          <p:cNvPr id="7" name="Rectangle 6"/>
          <p:cNvSpPr>
            <a:spLocks noChangeArrowheads="1"/>
          </p:cNvSpPr>
          <p:nvPr/>
        </p:nvSpPr>
        <p:spPr bwMode="auto">
          <a:xfrm>
            <a:off x="2987824" y="908720"/>
            <a:ext cx="2915816" cy="1754326"/>
          </a:xfrm>
          <a:prstGeom prst="rect">
            <a:avLst/>
          </a:prstGeom>
          <a:noFill/>
          <a:ln w="9525">
            <a:noFill/>
            <a:miter lim="800000"/>
            <a:headEnd/>
            <a:tailEnd/>
          </a:ln>
        </p:spPr>
        <p:txBody>
          <a:bodyPr wrap="square">
            <a:spAutoFit/>
          </a:bodyPr>
          <a:lstStyle/>
          <a:p>
            <a:pPr algn="ctr"/>
            <a:r>
              <a:rPr lang="lv-LV" sz="3600" b="1" dirty="0" smtClean="0"/>
              <a:t>2.Mūžīgā dzīvība </a:t>
            </a:r>
            <a:r>
              <a:rPr lang="lv-LV" sz="3600" b="1" dirty="0" smtClean="0"/>
              <a:t>ir jāmanto</a:t>
            </a:r>
            <a:endParaRPr lang="lv-LV" sz="3600" b="1" dirty="0"/>
          </a:p>
        </p:txBody>
      </p:sp>
      <p:sp>
        <p:nvSpPr>
          <p:cNvPr id="8" name="Rectangle 7"/>
          <p:cNvSpPr>
            <a:spLocks noChangeArrowheads="1"/>
          </p:cNvSpPr>
          <p:nvPr/>
        </p:nvSpPr>
        <p:spPr bwMode="auto">
          <a:xfrm>
            <a:off x="0" y="836712"/>
            <a:ext cx="3131840" cy="2616101"/>
          </a:xfrm>
          <a:prstGeom prst="rect">
            <a:avLst/>
          </a:prstGeom>
          <a:noFill/>
          <a:ln w="9525">
            <a:noFill/>
            <a:miter lim="800000"/>
            <a:headEnd/>
            <a:tailEnd/>
          </a:ln>
        </p:spPr>
        <p:txBody>
          <a:bodyPr wrap="square">
            <a:spAutoFit/>
          </a:bodyPr>
          <a:lstStyle/>
          <a:p>
            <a:pPr algn="ctr"/>
            <a:r>
              <a:rPr lang="lv-LV" sz="3600" b="1" dirty="0" smtClean="0"/>
              <a:t>1.Mūžīgā dzīvībā Ir jāieiet. </a:t>
            </a:r>
          </a:p>
          <a:p>
            <a:pPr algn="ctr"/>
            <a:r>
              <a:rPr lang="lv-LV" sz="2800" dirty="0" smtClean="0"/>
              <a:t>Ir  </a:t>
            </a:r>
            <a:r>
              <a:rPr lang="lv-LV" sz="2800" dirty="0" smtClean="0"/>
              <a:t>kārdināmi, kas to traucē.</a:t>
            </a:r>
            <a:endParaRPr lang="lv-LV" sz="2000" dirty="0"/>
          </a:p>
        </p:txBody>
      </p:sp>
      <p:sp>
        <p:nvSpPr>
          <p:cNvPr id="9" name="Rectangle 8"/>
          <p:cNvSpPr>
            <a:spLocks noChangeArrowheads="1"/>
          </p:cNvSpPr>
          <p:nvPr/>
        </p:nvSpPr>
        <p:spPr bwMode="auto">
          <a:xfrm>
            <a:off x="5868144" y="764704"/>
            <a:ext cx="3275856" cy="2308324"/>
          </a:xfrm>
          <a:prstGeom prst="rect">
            <a:avLst/>
          </a:prstGeom>
          <a:noFill/>
          <a:ln w="9525">
            <a:noFill/>
            <a:miter lim="800000"/>
            <a:headEnd/>
            <a:tailEnd/>
          </a:ln>
        </p:spPr>
        <p:txBody>
          <a:bodyPr wrap="square">
            <a:spAutoFit/>
          </a:bodyPr>
          <a:lstStyle/>
          <a:p>
            <a:pPr algn="ctr"/>
            <a:r>
              <a:rPr lang="lv-LV" sz="3600" dirty="0" smtClean="0"/>
              <a:t>3.Lai </a:t>
            </a:r>
            <a:r>
              <a:rPr lang="lv-LV" sz="3600" dirty="0" smtClean="0"/>
              <a:t>pa īstam dzīvotu, ir </a:t>
            </a:r>
            <a:r>
              <a:rPr lang="lv-LV" sz="3600" b="1" dirty="0" smtClean="0"/>
              <a:t>jānomirst savam es!</a:t>
            </a:r>
            <a:endParaRPr lang="lv-LV" sz="2800" b="1" dirty="0"/>
          </a:p>
        </p:txBody>
      </p:sp>
      <p:pic>
        <p:nvPicPr>
          <p:cNvPr id="11" name="Picture 4" descr="BIBLE016"/>
          <p:cNvPicPr>
            <a:picLocks noChangeAspect="1" noChangeArrowheads="1"/>
          </p:cNvPicPr>
          <p:nvPr/>
        </p:nvPicPr>
        <p:blipFill>
          <a:blip r:embed="rId2" cstate="print"/>
          <a:srcRect/>
          <a:stretch>
            <a:fillRect/>
          </a:stretch>
        </p:blipFill>
        <p:spPr bwMode="auto">
          <a:xfrm>
            <a:off x="2915816" y="2708920"/>
            <a:ext cx="3475584" cy="4149080"/>
          </a:xfrm>
          <a:prstGeom prst="rect">
            <a:avLst/>
          </a:prstGeom>
          <a:noFill/>
          <a:ln w="9525">
            <a:noFill/>
            <a:miter lim="800000"/>
            <a:headEnd/>
            <a:tailEnd/>
          </a:ln>
        </p:spPr>
      </p:pic>
      <p:pic>
        <p:nvPicPr>
          <p:cNvPr id="48130" name="Picture 2" descr="I Am the Door&amp;#39; John 10:7 Meaning Explained"/>
          <p:cNvPicPr>
            <a:picLocks noChangeAspect="1" noChangeArrowheads="1"/>
          </p:cNvPicPr>
          <p:nvPr/>
        </p:nvPicPr>
        <p:blipFill>
          <a:blip r:embed="rId3" cstate="print"/>
          <a:srcRect l="30240" r="25346"/>
          <a:stretch>
            <a:fillRect/>
          </a:stretch>
        </p:blipFill>
        <p:spPr bwMode="auto">
          <a:xfrm>
            <a:off x="0" y="3356992"/>
            <a:ext cx="2975983" cy="3501008"/>
          </a:xfrm>
          <a:prstGeom prst="rect">
            <a:avLst/>
          </a:prstGeom>
          <a:ln>
            <a:noFill/>
          </a:ln>
          <a:effectLst>
            <a:softEdge rad="112500"/>
          </a:effectLst>
        </p:spPr>
      </p:pic>
      <p:pic>
        <p:nvPicPr>
          <p:cNvPr id="48132" name="Picture 4" descr="Praying on knees Images, Stock Photos &amp;amp; Vectors | Shutterstock"/>
          <p:cNvPicPr>
            <a:picLocks noChangeAspect="1" noChangeArrowheads="1"/>
          </p:cNvPicPr>
          <p:nvPr/>
        </p:nvPicPr>
        <p:blipFill>
          <a:blip r:embed="rId4" cstate="print"/>
          <a:srcRect l="28928" r="26715" b="8201"/>
          <a:stretch>
            <a:fillRect/>
          </a:stretch>
        </p:blipFill>
        <p:spPr bwMode="auto">
          <a:xfrm>
            <a:off x="6558573" y="3212976"/>
            <a:ext cx="2477923" cy="366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48130"/>
                                        </p:tgtEl>
                                        <p:attrNameLst>
                                          <p:attrName>style.visibility</p:attrName>
                                        </p:attrNameLst>
                                      </p:cBhvr>
                                      <p:to>
                                        <p:strVal val="visible"/>
                                      </p:to>
                                    </p:set>
                                    <p:animEffect transition="in" filter="fade">
                                      <p:cBhvr>
                                        <p:cTn id="22" dur="2000"/>
                                        <p:tgtEl>
                                          <p:spTgt spid="48130"/>
                                        </p:tgtEl>
                                      </p:cBhvr>
                                    </p:animEffect>
                                  </p:childTnLst>
                                </p:cTn>
                              </p:par>
                            </p:childTnLst>
                          </p:cTn>
                        </p:par>
                        <p:par>
                          <p:cTn id="23" fill="hold">
                            <p:stCondLst>
                              <p:cond delay="5500"/>
                            </p:stCondLst>
                            <p:childTnLst>
                              <p:par>
                                <p:cTn id="24" presetID="2" presetClass="entr" presetSubtype="4" fill="hold"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 calcmode="lin" valueType="num">
                                      <p:cBhvr additive="base">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6000"/>
                            </p:stCondLst>
                            <p:childTnLst>
                              <p:par>
                                <p:cTn id="29" presetID="9"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childTnLst>
                          </p:cTn>
                        </p:par>
                        <p:par>
                          <p:cTn id="32" fill="hold">
                            <p:stCondLst>
                              <p:cond delay="6500"/>
                            </p:stCondLst>
                            <p:childTnLst>
                              <p:par>
                                <p:cTn id="33" presetID="2" presetClass="entr" presetSubtype="4" fill="hold"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7000"/>
                            </p:stCondLst>
                            <p:childTnLst>
                              <p:par>
                                <p:cTn id="38" presetID="10" presetClass="entr" presetSubtype="0" fill="hold" nodeType="afterEffect">
                                  <p:stCondLst>
                                    <p:cond delay="0"/>
                                  </p:stCondLst>
                                  <p:childTnLst>
                                    <p:set>
                                      <p:cBhvr>
                                        <p:cTn id="39" dur="1" fill="hold">
                                          <p:stCondLst>
                                            <p:cond delay="0"/>
                                          </p:stCondLst>
                                        </p:cTn>
                                        <p:tgtEl>
                                          <p:spTgt spid="48132"/>
                                        </p:tgtEl>
                                        <p:attrNameLst>
                                          <p:attrName>style.visibility</p:attrName>
                                        </p:attrNameLst>
                                      </p:cBhvr>
                                      <p:to>
                                        <p:strVal val="visible"/>
                                      </p:to>
                                    </p:set>
                                    <p:animEffect transition="in" filter="fade">
                                      <p:cBhvr>
                                        <p:cTn id="40" dur="2000"/>
                                        <p:tgtEl>
                                          <p:spTgt spid="48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908720"/>
            <a:ext cx="9144000" cy="2246769"/>
          </a:xfrm>
          <a:prstGeom prst="rect">
            <a:avLst/>
          </a:prstGeom>
          <a:noFill/>
          <a:ln w="9525">
            <a:noFill/>
            <a:miter lim="800000"/>
            <a:headEnd/>
            <a:tailEnd/>
          </a:ln>
        </p:spPr>
        <p:txBody>
          <a:bodyPr wrap="square">
            <a:spAutoFit/>
          </a:bodyPr>
          <a:lstStyle/>
          <a:p>
            <a:pPr algn="r">
              <a:buFontTx/>
              <a:buChar char="•"/>
            </a:pPr>
            <a:r>
              <a:rPr lang="lv-LV" sz="2800" dirty="0" smtClean="0"/>
              <a:t>“</a:t>
            </a:r>
            <a:r>
              <a:rPr lang="lv-LV" sz="2800" dirty="0" smtClean="0"/>
              <a:t>Patiesi, patiesi Es jums saku: kas Manus vārdus dzird un tic Tam, kas Mani sūtījis, tam ir mūžīgā dzīvība, un tas nenāk tiesā, bet no </a:t>
            </a:r>
            <a:r>
              <a:rPr lang="lv-LV" sz="2800" b="1" dirty="0" smtClean="0"/>
              <a:t>nāves ir iegājis dzīvībā</a:t>
            </a:r>
            <a:r>
              <a:rPr lang="lv-LV" sz="2800" dirty="0" smtClean="0"/>
              <a:t>.</a:t>
            </a:r>
            <a:r>
              <a:rPr lang="lv-LV" sz="2800" dirty="0" smtClean="0"/>
              <a:t>” (Jņ.5:24)</a:t>
            </a:r>
          </a:p>
          <a:p>
            <a:pPr algn="r">
              <a:buFontTx/>
              <a:buChar char="•"/>
            </a:pPr>
            <a:endParaRPr lang="lv-LV" sz="2800" dirty="0" smtClean="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23</a:t>
            </a:fld>
            <a:endParaRPr lang="lv-LV"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No nāves iegājis dzīvībā</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35842" name="Picture 2" descr="Who Gets To Go to Heaven? | ThePreachersWord"/>
          <p:cNvPicPr>
            <a:picLocks noChangeAspect="1" noChangeArrowheads="1"/>
          </p:cNvPicPr>
          <p:nvPr/>
        </p:nvPicPr>
        <p:blipFill>
          <a:blip r:embed="rId2" cstate="print"/>
          <a:srcRect/>
          <a:stretch>
            <a:fillRect/>
          </a:stretch>
        </p:blipFill>
        <p:spPr bwMode="auto">
          <a:xfrm>
            <a:off x="827584" y="2636912"/>
            <a:ext cx="7416824" cy="4221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345852"/>
            <a:ext cx="9144000" cy="850900"/>
          </a:xfrm>
        </p:spPr>
        <p:txBody>
          <a:bodyPr/>
          <a:lstStyle/>
          <a:p>
            <a:pPr eaLnBrk="1" hangingPunct="1"/>
            <a:r>
              <a:rPr lang="lv-LV" b="1" dirty="0" smtClean="0"/>
              <a:t>4.Kristus</a:t>
            </a:r>
            <a:r>
              <a:rPr lang="lv-LV" b="1" dirty="0" smtClean="0"/>
              <a:t>, kas atdzīvina mūs, dod mums </a:t>
            </a:r>
            <a:r>
              <a:rPr lang="lv-LV" b="1" dirty="0" smtClean="0"/>
              <a:t>jaunu:</a:t>
            </a:r>
            <a:endParaRPr lang="lv-LV" b="1" dirty="0" smtClean="0">
              <a:solidFill>
                <a:schemeClr val="tx1"/>
              </a:solidFill>
            </a:endParaRPr>
          </a:p>
        </p:txBody>
      </p:sp>
      <p:sp>
        <p:nvSpPr>
          <p:cNvPr id="7" name="Rectangle 6"/>
          <p:cNvSpPr>
            <a:spLocks noChangeArrowheads="1"/>
          </p:cNvSpPr>
          <p:nvPr/>
        </p:nvSpPr>
        <p:spPr bwMode="auto">
          <a:xfrm>
            <a:off x="3059832" y="1484784"/>
            <a:ext cx="2915816"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Elpošanu</a:t>
            </a:r>
          </a:p>
          <a:p>
            <a:pPr algn="ctr"/>
            <a:r>
              <a:rPr lang="lv-LV" sz="3200" b="1" dirty="0" smtClean="0"/>
              <a:t>+ Lūgšana</a:t>
            </a:r>
          </a:p>
          <a:p>
            <a:pPr algn="ctr"/>
            <a:r>
              <a:rPr lang="lv-LV" sz="3200" b="1" dirty="0" smtClean="0"/>
              <a:t>+ Bībele</a:t>
            </a:r>
          </a:p>
          <a:p>
            <a:pPr algn="ctr"/>
            <a:r>
              <a:rPr lang="lv-LV" sz="3200" b="1" dirty="0" smtClean="0"/>
              <a:t>+ Baznīca</a:t>
            </a:r>
            <a:endParaRPr lang="lv-LV" sz="2800" b="1" dirty="0"/>
          </a:p>
        </p:txBody>
      </p:sp>
      <p:sp>
        <p:nvSpPr>
          <p:cNvPr id="8" name="Rectangle 7"/>
          <p:cNvSpPr>
            <a:spLocks noChangeArrowheads="1"/>
          </p:cNvSpPr>
          <p:nvPr/>
        </p:nvSpPr>
        <p:spPr bwMode="auto">
          <a:xfrm>
            <a:off x="0" y="1484784"/>
            <a:ext cx="2520280"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Apziņu,</a:t>
            </a:r>
            <a:r>
              <a:rPr lang="lv-LV" sz="3200" b="1" dirty="0" smtClean="0"/>
              <a:t> ka tu nepiederi sev</a:t>
            </a:r>
            <a:endParaRPr lang="lv-LV" sz="2400" dirty="0"/>
          </a:p>
        </p:txBody>
      </p:sp>
      <p:sp>
        <p:nvSpPr>
          <p:cNvPr id="9" name="Rectangle 8"/>
          <p:cNvSpPr>
            <a:spLocks noChangeArrowheads="1"/>
          </p:cNvSpPr>
          <p:nvPr/>
        </p:nvSpPr>
        <p:spPr bwMode="auto">
          <a:xfrm>
            <a:off x="5796136" y="1459810"/>
            <a:ext cx="3347864" cy="2185214"/>
          </a:xfrm>
          <a:prstGeom prst="rect">
            <a:avLst/>
          </a:prstGeom>
          <a:noFill/>
          <a:ln w="9525">
            <a:noFill/>
            <a:miter lim="800000"/>
            <a:headEnd/>
            <a:tailEnd/>
          </a:ln>
        </p:spPr>
        <p:txBody>
          <a:bodyPr wrap="square">
            <a:spAutoFit/>
          </a:bodyPr>
          <a:lstStyle/>
          <a:p>
            <a:pPr algn="ctr"/>
            <a:r>
              <a:rPr lang="lv-LV" sz="4000" b="1" dirty="0" smtClean="0">
                <a:solidFill>
                  <a:srgbClr val="FF0000"/>
                </a:solidFill>
              </a:rPr>
              <a:t>Asinsriti</a:t>
            </a:r>
          </a:p>
          <a:p>
            <a:pPr algn="ctr"/>
            <a:r>
              <a:rPr lang="lv-LV" sz="3200" b="1" dirty="0" smtClean="0"/>
              <a:t>Mīlestības darbus Dieva spēkā</a:t>
            </a:r>
            <a:endParaRPr lang="lv-LV" sz="3200" dirty="0"/>
          </a:p>
        </p:txBody>
      </p:sp>
      <p:pic>
        <p:nvPicPr>
          <p:cNvPr id="4098" name="Picture 2" descr="Не кот я, а лев! (Люба Добрева) / Стихи.ру"/>
          <p:cNvPicPr>
            <a:picLocks noChangeAspect="1" noChangeArrowheads="1"/>
          </p:cNvPicPr>
          <p:nvPr/>
        </p:nvPicPr>
        <p:blipFill>
          <a:blip r:embed="rId2" cstate="print"/>
          <a:srcRect/>
          <a:stretch>
            <a:fillRect/>
          </a:stretch>
        </p:blipFill>
        <p:spPr bwMode="auto">
          <a:xfrm>
            <a:off x="121317" y="3789040"/>
            <a:ext cx="2578475" cy="29523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0" name="Picture 4" descr="Plaušas un elpošana ir jānosargā par katru cenu... » Veselības centrs 4"/>
          <p:cNvPicPr>
            <a:picLocks noChangeAspect="1" noChangeArrowheads="1"/>
          </p:cNvPicPr>
          <p:nvPr/>
        </p:nvPicPr>
        <p:blipFill>
          <a:blip r:embed="rId3" cstate="print"/>
          <a:srcRect l="16907" t="3617" r="17879"/>
          <a:stretch>
            <a:fillRect/>
          </a:stretch>
        </p:blipFill>
        <p:spPr bwMode="auto">
          <a:xfrm>
            <a:off x="2987824" y="3789040"/>
            <a:ext cx="2918598" cy="2880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2" name="Picture 6" descr="Kā pārbaudīt sev pulsu? – Zinatnieks.lv"/>
          <p:cNvPicPr>
            <a:picLocks noChangeAspect="1" noChangeArrowheads="1"/>
          </p:cNvPicPr>
          <p:nvPr/>
        </p:nvPicPr>
        <p:blipFill>
          <a:blip r:embed="rId4" cstate="print"/>
          <a:srcRect/>
          <a:stretch>
            <a:fillRect/>
          </a:stretch>
        </p:blipFill>
        <p:spPr bwMode="auto">
          <a:xfrm>
            <a:off x="6300192" y="3717032"/>
            <a:ext cx="2741774" cy="29523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8" presetClass="entr" presetSubtype="32" fill="hold" nodeType="after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diamond(out)">
                                      <p:cBhvr>
                                        <p:cTn id="17" dur="2000"/>
                                        <p:tgtEl>
                                          <p:spTgt spid="4098"/>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anim calcmode="lin" valueType="num">
                                      <p:cBhvr additive="base">
                                        <p:cTn id="3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 calcmode="lin" valueType="num">
                                      <p:cBhvr additive="base">
                                        <p:cTn id="3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8" presetClass="entr" presetSubtype="32" fill="hold" nodeType="afterEffect">
                                  <p:stCondLst>
                                    <p:cond delay="0"/>
                                  </p:stCondLst>
                                  <p:childTnLst>
                                    <p:set>
                                      <p:cBhvr>
                                        <p:cTn id="40" dur="1" fill="hold">
                                          <p:stCondLst>
                                            <p:cond delay="0"/>
                                          </p:stCondLst>
                                        </p:cTn>
                                        <p:tgtEl>
                                          <p:spTgt spid="4100"/>
                                        </p:tgtEl>
                                        <p:attrNameLst>
                                          <p:attrName>style.visibility</p:attrName>
                                        </p:attrNameLst>
                                      </p:cBhvr>
                                      <p:to>
                                        <p:strVal val="visible"/>
                                      </p:to>
                                    </p:set>
                                    <p:animEffect transition="in" filter="diamond(out)">
                                      <p:cBhvr>
                                        <p:cTn id="41" dur="2000"/>
                                        <p:tgtEl>
                                          <p:spTgt spid="4100"/>
                                        </p:tgtEl>
                                      </p:cBhvr>
                                    </p:animEffect>
                                  </p:childTnLst>
                                </p:cTn>
                              </p:par>
                            </p:childTnLst>
                          </p:cTn>
                        </p:par>
                        <p:par>
                          <p:cTn id="42" fill="hold">
                            <p:stCondLst>
                              <p:cond delay="7000"/>
                            </p:stCondLst>
                            <p:childTnLst>
                              <p:par>
                                <p:cTn id="43" presetID="2" presetClass="entr" presetSubtype="4" fill="hold" nodeType="after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47" fill="hold">
                            <p:stCondLst>
                              <p:cond delay="7500"/>
                            </p:stCondLst>
                            <p:childTnLst>
                              <p:par>
                                <p:cTn id="48" presetID="2" presetClass="entr" presetSubtype="4" fill="hold" nodeType="afterEffect">
                                  <p:stCondLst>
                                    <p:cond delay="0"/>
                                  </p:stCondLst>
                                  <p:childTnLst>
                                    <p:set>
                                      <p:cBhvr>
                                        <p:cTn id="49" dur="1" fill="hold">
                                          <p:stCondLst>
                                            <p:cond delay="0"/>
                                          </p:stCondLst>
                                        </p:cTn>
                                        <p:tgtEl>
                                          <p:spTgt spid="9">
                                            <p:txEl>
                                              <p:pRg st="1" end="1"/>
                                            </p:txEl>
                                          </p:spTgt>
                                        </p:tgtEl>
                                        <p:attrNameLst>
                                          <p:attrName>style.visibility</p:attrName>
                                        </p:attrNameLst>
                                      </p:cBhvr>
                                      <p:to>
                                        <p:strVal val="visible"/>
                                      </p:to>
                                    </p:set>
                                    <p:anim calcmode="lin" valueType="num">
                                      <p:cBhvr additive="base">
                                        <p:cTn id="50"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52" fill="hold">
                            <p:stCondLst>
                              <p:cond delay="8000"/>
                            </p:stCondLst>
                            <p:childTnLst>
                              <p:par>
                                <p:cTn id="53" presetID="8" presetClass="entr" presetSubtype="32" fill="hold" nodeType="afterEffect">
                                  <p:stCondLst>
                                    <p:cond delay="0"/>
                                  </p:stCondLst>
                                  <p:childTnLst>
                                    <p:set>
                                      <p:cBhvr>
                                        <p:cTn id="54" dur="1" fill="hold">
                                          <p:stCondLst>
                                            <p:cond delay="0"/>
                                          </p:stCondLst>
                                        </p:cTn>
                                        <p:tgtEl>
                                          <p:spTgt spid="4102"/>
                                        </p:tgtEl>
                                        <p:attrNameLst>
                                          <p:attrName>style.visibility</p:attrName>
                                        </p:attrNameLst>
                                      </p:cBhvr>
                                      <p:to>
                                        <p:strVal val="visible"/>
                                      </p:to>
                                    </p:set>
                                    <p:animEffect transition="in" filter="diamond(out)">
                                      <p:cBhvr>
                                        <p:cTn id="55"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92696"/>
            <a:ext cx="9144000" cy="3970318"/>
          </a:xfrm>
          <a:prstGeom prst="rect">
            <a:avLst/>
          </a:prstGeom>
          <a:noFill/>
          <a:ln w="9525">
            <a:noFill/>
            <a:miter lim="800000"/>
            <a:headEnd/>
            <a:tailEnd/>
          </a:ln>
        </p:spPr>
        <p:txBody>
          <a:bodyPr wrap="square">
            <a:spAutoFit/>
          </a:bodyPr>
          <a:lstStyle/>
          <a:p>
            <a:r>
              <a:rPr lang="lv-LV" sz="2800" b="1" dirty="0" smtClean="0"/>
              <a:t>Kas dod spēku dzīvot? </a:t>
            </a:r>
            <a:r>
              <a:rPr lang="lv-LV" sz="2800" dirty="0" smtClean="0"/>
              <a:t>Skumja atbilde: vienīgais, kas dod spēku dzīvot ir – ja </a:t>
            </a:r>
            <a:r>
              <a:rPr lang="lv-LV" sz="2800" b="1" dirty="0" smtClean="0"/>
              <a:t>pielikšu sev rokas</a:t>
            </a:r>
            <a:r>
              <a:rPr lang="lv-LV" sz="2800" dirty="0" smtClean="0"/>
              <a:t>, nezinu, kas notiks ar manu mammu.</a:t>
            </a:r>
          </a:p>
          <a:p>
            <a:pPr>
              <a:buFont typeface="Arial" pitchFamily="34" charset="0"/>
              <a:buChar char="•"/>
            </a:pPr>
            <a:r>
              <a:rPr lang="lv-LV" sz="2800" dirty="0" smtClean="0"/>
              <a:t>Īsta dzīve, </a:t>
            </a:r>
            <a:r>
              <a:rPr lang="lv-LV" sz="2800" b="1" dirty="0" smtClean="0"/>
              <a:t>nav dzīve slimnīcā</a:t>
            </a:r>
            <a:r>
              <a:rPr lang="lv-LV" sz="2800" dirty="0" smtClean="0"/>
              <a:t>, nav dzīve </a:t>
            </a:r>
            <a:r>
              <a:rPr lang="lv-LV" sz="2800" b="1" dirty="0" smtClean="0"/>
              <a:t>reanimācijā</a:t>
            </a:r>
            <a:r>
              <a:rPr lang="lv-LV" sz="2800" dirty="0" smtClean="0"/>
              <a:t>, nav dz</a:t>
            </a:r>
            <a:r>
              <a:rPr lang="lv-LV" sz="2800" dirty="0" smtClean="0"/>
              <a:t>īve ar </a:t>
            </a:r>
            <a:r>
              <a:rPr lang="lv-LV" sz="2800" b="1" dirty="0" smtClean="0"/>
              <a:t>bailēm no nāves</a:t>
            </a:r>
            <a:r>
              <a:rPr lang="lv-LV" sz="2800" dirty="0" smtClean="0"/>
              <a:t>.</a:t>
            </a:r>
          </a:p>
          <a:p>
            <a:pPr>
              <a:buFont typeface="Arial" pitchFamily="34" charset="0"/>
              <a:buChar char="•"/>
            </a:pPr>
            <a:r>
              <a:rPr lang="lv-LV" sz="2800" b="1" dirty="0" smtClean="0"/>
              <a:t>Īsta dzīve </a:t>
            </a:r>
            <a:r>
              <a:rPr lang="lv-LV" sz="2800" dirty="0" smtClean="0"/>
              <a:t>ir </a:t>
            </a:r>
            <a:r>
              <a:rPr lang="lv-LV" sz="2800" b="1" dirty="0" smtClean="0"/>
              <a:t>attiecībās ar Dievu</a:t>
            </a:r>
            <a:r>
              <a:rPr lang="lv-LV" sz="2800" dirty="0" smtClean="0"/>
              <a:t>!</a:t>
            </a:r>
            <a:r>
              <a:rPr lang="lv-LV" sz="2800" dirty="0" smtClean="0"/>
              <a:t> </a:t>
            </a:r>
            <a:r>
              <a:rPr lang="lv-LV" sz="2800" b="1" dirty="0" smtClean="0"/>
              <a:t>Dzīvojiet ar Dievu</a:t>
            </a:r>
            <a:r>
              <a:rPr lang="lv-LV" sz="2800" dirty="0" smtClean="0"/>
              <a:t>:</a:t>
            </a:r>
          </a:p>
          <a:p>
            <a:pPr>
              <a:buFont typeface="Arial" pitchFamily="34" charset="0"/>
              <a:buChar char="•"/>
            </a:pPr>
            <a:r>
              <a:rPr lang="lv-LV" sz="2800" b="1" dirty="0" smtClean="0"/>
              <a:t>Ieelpojiet</a:t>
            </a:r>
            <a:r>
              <a:rPr lang="lv-LV" sz="2800" dirty="0" smtClean="0"/>
              <a:t> Dievu, </a:t>
            </a:r>
            <a:r>
              <a:rPr lang="lv-LV" sz="2800" b="1" dirty="0" smtClean="0"/>
              <a:t>Skatieties</a:t>
            </a:r>
            <a:r>
              <a:rPr lang="lv-LV" sz="2800" dirty="0" smtClean="0"/>
              <a:t> uz Kristu, </a:t>
            </a:r>
            <a:r>
              <a:rPr lang="lv-LV" sz="2800" b="1" dirty="0" smtClean="0"/>
              <a:t>Pieņemiet mantojumu</a:t>
            </a:r>
            <a:r>
              <a:rPr lang="lv-LV" sz="2800" smtClean="0"/>
              <a:t>, </a:t>
            </a:r>
            <a:r>
              <a:rPr lang="lv-LV" sz="2800" b="1" smtClean="0"/>
              <a:t>nomirstiet savam </a:t>
            </a:r>
            <a:r>
              <a:rPr lang="lv-LV" sz="2800" b="1" dirty="0" smtClean="0"/>
              <a:t>es</a:t>
            </a:r>
            <a:r>
              <a:rPr lang="lv-LV" sz="2800" dirty="0" smtClean="0"/>
              <a:t>, lūdziet: </a:t>
            </a:r>
            <a:r>
              <a:rPr lang="lv-LV" sz="2800" b="1" dirty="0" smtClean="0"/>
              <a:t>Dievs dari mani pa īstam dzīvu</a:t>
            </a:r>
            <a:r>
              <a:rPr lang="lv-LV" sz="2800" dirty="0" smtClean="0"/>
              <a:t>. </a:t>
            </a:r>
            <a:endParaRPr lang="lv-LV" sz="2800" dirty="0"/>
          </a:p>
        </p:txBody>
      </p:sp>
      <p:sp>
        <p:nvSpPr>
          <p:cNvPr id="11268" name="Slide Number Placeholder 3"/>
          <p:cNvSpPr>
            <a:spLocks noGrp="1"/>
          </p:cNvSpPr>
          <p:nvPr>
            <p:ph type="sldNum" sz="quarter" idx="12"/>
          </p:nvPr>
        </p:nvSpPr>
        <p:spPr>
          <a:noFill/>
        </p:spPr>
        <p:txBody>
          <a:bodyPr/>
          <a:lstStyle/>
          <a:p>
            <a:fld id="{15CC2084-280F-431D-9997-62AF2559DD0F}" type="slidenum">
              <a:rPr lang="lv-LV" smtClean="0"/>
              <a:pPr/>
              <a:t>25</a:t>
            </a:fld>
            <a:endParaRPr lang="lv-LV" smtClean="0"/>
          </a:p>
        </p:txBody>
      </p:sp>
      <p:sp>
        <p:nvSpPr>
          <p:cNvPr id="6" name="Rectangle 2"/>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a:r>
              <a:rPr lang="lv-LV" sz="4400" b="1" dirty="0" smtClean="0"/>
              <a:t>Īsta dzīve</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pic>
        <p:nvPicPr>
          <p:cNvPr id="5" name="Picture 7" descr="800px-james_tissot_-_the_return_of_the_prodigal_son"/>
          <p:cNvPicPr>
            <a:picLocks noChangeAspect="1" noChangeArrowheads="1"/>
          </p:cNvPicPr>
          <p:nvPr/>
        </p:nvPicPr>
        <p:blipFill>
          <a:blip r:embed="rId2" cstate="print"/>
          <a:srcRect t="43459" r="44344"/>
          <a:stretch>
            <a:fillRect/>
          </a:stretch>
        </p:blipFill>
        <p:spPr bwMode="auto">
          <a:xfrm>
            <a:off x="3491880" y="4077072"/>
            <a:ext cx="5652120" cy="278092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calcmode="lin" valueType="num">
                                      <p:cBhvr additive="base">
                                        <p:cTn id="2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5364" name="Slide Number Placeholder 3"/>
          <p:cNvSpPr>
            <a:spLocks noGrp="1"/>
          </p:cNvSpPr>
          <p:nvPr>
            <p:ph type="sldNum" sz="quarter" idx="12"/>
          </p:nvPr>
        </p:nvSpPr>
        <p:spPr>
          <a:noFill/>
        </p:spPr>
        <p:txBody>
          <a:bodyPr/>
          <a:lstStyle/>
          <a:p>
            <a:fld id="{6918A289-ADB3-4F26-ABC3-13D05F7AD914}" type="slidenum">
              <a:rPr lang="lv-LV" smtClean="0"/>
              <a:pPr/>
              <a:t>26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179388" y="-100013"/>
            <a:ext cx="8964612" cy="1071563"/>
          </a:xfrm>
        </p:spPr>
        <p:txBody>
          <a:bodyPr/>
          <a:lstStyle/>
          <a:p>
            <a:pPr eaLnBrk="1" hangingPunct="1"/>
            <a:r>
              <a:rPr lang="lv-LV" b="1" dirty="0" smtClean="0"/>
              <a:t>Lk.15:11-32 </a:t>
            </a:r>
            <a:r>
              <a:rPr lang="lv-LV" b="1" dirty="0" smtClean="0"/>
              <a:t>Īsta dzīve</a:t>
            </a:r>
            <a:endParaRPr lang="lv-LV" b="1" dirty="0" smtClean="0"/>
          </a:p>
        </p:txBody>
      </p:sp>
      <p:pic>
        <p:nvPicPr>
          <p:cNvPr id="4099"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60648F2F-1D35-4C6F-924E-1EF09219842E}" type="slidenum">
              <a:rPr lang="lv-LV" sz="1400"/>
              <a:pPr algn="r"/>
              <a:t>3</a:t>
            </a:fld>
            <a:endParaRPr lang="lv-LV" sz="1400"/>
          </a:p>
        </p:txBody>
      </p:sp>
      <p:sp>
        <p:nvSpPr>
          <p:cNvPr id="4101" name="Rectangle 6"/>
          <p:cNvSpPr>
            <a:spLocks noChangeArrowheads="1"/>
          </p:cNvSpPr>
          <p:nvPr/>
        </p:nvSpPr>
        <p:spPr bwMode="auto">
          <a:xfrm>
            <a:off x="0" y="692150"/>
            <a:ext cx="9144000" cy="6121400"/>
          </a:xfrm>
          <a:prstGeom prst="rect">
            <a:avLst/>
          </a:prstGeom>
          <a:noFill/>
          <a:ln w="9525">
            <a:noFill/>
            <a:miter lim="800000"/>
            <a:headEnd/>
            <a:tailEnd/>
          </a:ln>
        </p:spPr>
        <p:txBody>
          <a:bodyPr>
            <a:spAutoFit/>
          </a:bodyPr>
          <a:lstStyle/>
          <a:p>
            <a:pPr algn="just"/>
            <a:r>
              <a:rPr lang="lv-LV" sz="2200" i="1"/>
              <a:t>22 Bet tēvs teica saviem kalpiem: ātri atnesiet vislabākās drēbes un apģērbiet viņu, velciet viņam pirkstā gredzenu un kurpes kājās! 23 Vediet baroto teļu, nokaujiet to, tad ēdīsim un priecāsimies, 24 jo šis mans dēls bija miris un atkal ir dzīvs, viņš bija pazudis un nu ir atradies.- Un viņi sāka līksmoties. 25 Bet vecākais dēls bija uz lauka. Kad viņš tuvojās mājai, viņš izdzirdēja mūziku un dejas līksmību. 26 Piesaucis klāt vienu no kalpiem, viņš jautāja, kas tur notiek. 27 Tas viņam atbildēja: tavs brālis ir pārnācis, un tavs tēvs ir licis nokaut baroto teļu, jo ir atguvis dēlu sveiku un veselu. 28 Tad viņš sadusmojās un negribēja iet iekšā, bet viņa tēvs iznāca un mēģināja viņu pierunāt. 29 Bet viņš atbildēja savam tēvam: lūk, tik daudz gadu es tev kalpoju un nekad neesmu pārkāpis tavas pavēles, bet tu man pat kazlēnu neesi devis, lai es ar draugiem palīksmotos. 30 Bet šis tavs dēls, kas tavu iedzīvi aprija, uzdzīvodams ar netiklēm, nu ir pārnācis mājās, un tu liki viņam nokaut baroto teļu! 31 Bet viņš tam sacīja: dēls, tu vienmēr esi pie manis, un viss, kas ir mans, ir arī tavs. 32 Bet ir jālīksmojas un jāpriecājas, jo šis tavs brālis bija miris un ir atkal dzīvs, viņš bija pazudis un ir atkal atradies."</a:t>
            </a:r>
            <a:r>
              <a:rPr lang="lv-LV" sz="220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92150"/>
          </a:xfrm>
        </p:spPr>
        <p:txBody>
          <a:bodyPr/>
          <a:lstStyle/>
          <a:p>
            <a:pPr eaLnBrk="1" hangingPunct="1"/>
            <a:r>
              <a:rPr lang="lv-LV" sz="4800" b="1" dirty="0" smtClean="0">
                <a:solidFill>
                  <a:schemeClr val="tx1"/>
                </a:solidFill>
              </a:rPr>
              <a:t>Ievads</a:t>
            </a:r>
          </a:p>
        </p:txBody>
      </p:sp>
      <p:sp>
        <p:nvSpPr>
          <p:cNvPr id="7" name="Rectangle 6"/>
          <p:cNvSpPr>
            <a:spLocks noChangeArrowheads="1"/>
          </p:cNvSpPr>
          <p:nvPr/>
        </p:nvSpPr>
        <p:spPr bwMode="auto">
          <a:xfrm>
            <a:off x="0" y="549275"/>
            <a:ext cx="9144000" cy="2369880"/>
          </a:xfrm>
          <a:prstGeom prst="rect">
            <a:avLst/>
          </a:prstGeom>
          <a:noFill/>
          <a:ln w="9525">
            <a:noFill/>
            <a:miter lim="800000"/>
            <a:headEnd/>
            <a:tailEnd/>
          </a:ln>
        </p:spPr>
        <p:txBody>
          <a:bodyPr>
            <a:spAutoFit/>
          </a:bodyPr>
          <a:lstStyle/>
          <a:p>
            <a:pPr>
              <a:buFontTx/>
              <a:buChar char="•"/>
            </a:pPr>
            <a:r>
              <a:rPr lang="lv-LV" sz="2800" dirty="0" smtClean="0"/>
              <a:t>Man, kā mācītājam, nākas saskarties ar cilvēkiem, kas </a:t>
            </a:r>
            <a:r>
              <a:rPr lang="lv-LV" sz="2800" b="1" dirty="0" smtClean="0"/>
              <a:t>ļoti grib dzīvot </a:t>
            </a:r>
            <a:r>
              <a:rPr lang="lv-LV" sz="2800" dirty="0" smtClean="0"/>
              <a:t>un kas </a:t>
            </a:r>
            <a:r>
              <a:rPr lang="lv-LV" sz="2800" b="1" dirty="0" smtClean="0"/>
              <a:t>vispār negrib dzīvot</a:t>
            </a:r>
            <a:r>
              <a:rPr lang="lv-LV" sz="2800" dirty="0" smtClean="0"/>
              <a:t>.</a:t>
            </a:r>
          </a:p>
          <a:p>
            <a:pPr>
              <a:buFontTx/>
              <a:buChar char="•"/>
            </a:pPr>
            <a:r>
              <a:rPr lang="lv-LV" sz="2800" dirty="0" smtClean="0"/>
              <a:t>Bet </a:t>
            </a:r>
            <a:r>
              <a:rPr lang="lv-LV" sz="2800" b="1" dirty="0" smtClean="0"/>
              <a:t>patiesībā</a:t>
            </a:r>
            <a:r>
              <a:rPr lang="lv-LV" sz="2800" dirty="0" smtClean="0"/>
              <a:t>: </a:t>
            </a:r>
            <a:r>
              <a:rPr lang="lv-LV" sz="2800" b="1" dirty="0" smtClean="0"/>
              <a:t>Dzīvot grib visi!</a:t>
            </a:r>
            <a:r>
              <a:rPr lang="lv-LV" sz="2800" dirty="0" smtClean="0"/>
              <a:t> Pat tie, kas negrib dzīvot, tikai </a:t>
            </a:r>
            <a:r>
              <a:rPr lang="lv-LV" sz="2800" b="1" dirty="0" smtClean="0"/>
              <a:t>viņi negrib dzīvot tā, kā pirms tam</a:t>
            </a:r>
            <a:r>
              <a:rPr lang="lv-LV" sz="2800" dirty="0" smtClean="0"/>
              <a:t>.</a:t>
            </a:r>
          </a:p>
          <a:p>
            <a:pPr algn="ctr"/>
            <a:r>
              <a:rPr lang="lv-LV" sz="3600" b="1" dirty="0" smtClean="0"/>
              <a:t>Kas ir īsta dzīve? Kā to atpazīt</a:t>
            </a:r>
            <a:r>
              <a:rPr lang="lv-LV" sz="3600" b="1" dirty="0" smtClean="0"/>
              <a:t>?</a:t>
            </a:r>
            <a:endParaRPr lang="lv-LV" sz="3600" b="1" dirty="0" smtClean="0"/>
          </a:p>
        </p:txBody>
      </p:sp>
      <p:sp>
        <p:nvSpPr>
          <p:cNvPr id="5124" name="Slide Number Placeholder 3"/>
          <p:cNvSpPr>
            <a:spLocks noGrp="1"/>
          </p:cNvSpPr>
          <p:nvPr>
            <p:ph type="sldNum" sz="quarter" idx="12"/>
          </p:nvPr>
        </p:nvSpPr>
        <p:spPr>
          <a:noFill/>
        </p:spPr>
        <p:txBody>
          <a:bodyPr/>
          <a:lstStyle/>
          <a:p>
            <a:fld id="{D7A49CC0-47AB-4A99-8742-BCD10F32B720}" type="slidenum">
              <a:rPr lang="lv-LV" smtClean="0"/>
              <a:pPr/>
              <a:t>4</a:t>
            </a:fld>
            <a:endParaRPr lang="lv-LV" smtClean="0"/>
          </a:p>
        </p:txBody>
      </p:sp>
      <p:pic>
        <p:nvPicPr>
          <p:cNvPr id="1026" name="Picture 2" descr="Life &amp;amp; Priorities – Joy Ebeledike"/>
          <p:cNvPicPr>
            <a:picLocks noChangeAspect="1" noChangeArrowheads="1"/>
          </p:cNvPicPr>
          <p:nvPr/>
        </p:nvPicPr>
        <p:blipFill>
          <a:blip r:embed="rId2" cstate="print"/>
          <a:srcRect/>
          <a:stretch>
            <a:fillRect/>
          </a:stretch>
        </p:blipFill>
        <p:spPr bwMode="auto">
          <a:xfrm>
            <a:off x="395536" y="2780928"/>
            <a:ext cx="7992888" cy="40770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489868"/>
            <a:ext cx="9144000" cy="850900"/>
          </a:xfrm>
        </p:spPr>
        <p:txBody>
          <a:bodyPr/>
          <a:lstStyle/>
          <a:p>
            <a:pPr eaLnBrk="1" hangingPunct="1"/>
            <a:r>
              <a:rPr lang="lv-LV" b="1" dirty="0" smtClean="0">
                <a:solidFill>
                  <a:schemeClr val="tx1"/>
                </a:solidFill>
              </a:rPr>
              <a:t>3 pazīmes:</a:t>
            </a:r>
            <a:br>
              <a:rPr lang="lv-LV" b="1" dirty="0" smtClean="0">
                <a:solidFill>
                  <a:schemeClr val="tx1"/>
                </a:solidFill>
              </a:rPr>
            </a:br>
            <a:r>
              <a:rPr lang="lv-LV" b="1" dirty="0" smtClean="0">
                <a:solidFill>
                  <a:schemeClr val="tx1"/>
                </a:solidFill>
              </a:rPr>
              <a:t>Kā atpazīt vai cilvēks ir dzīvs?</a:t>
            </a:r>
            <a:endParaRPr lang="lv-LV" b="1" dirty="0" smtClean="0">
              <a:solidFill>
                <a:schemeClr val="tx1"/>
              </a:solidFill>
            </a:endParaRPr>
          </a:p>
        </p:txBody>
      </p:sp>
      <p:sp>
        <p:nvSpPr>
          <p:cNvPr id="7" name="Rectangle 6"/>
          <p:cNvSpPr>
            <a:spLocks noChangeArrowheads="1"/>
          </p:cNvSpPr>
          <p:nvPr/>
        </p:nvSpPr>
        <p:spPr bwMode="auto">
          <a:xfrm>
            <a:off x="3024336" y="1918573"/>
            <a:ext cx="2915816" cy="646331"/>
          </a:xfrm>
          <a:prstGeom prst="rect">
            <a:avLst/>
          </a:prstGeom>
          <a:noFill/>
          <a:ln w="9525">
            <a:noFill/>
            <a:miter lim="800000"/>
            <a:headEnd/>
            <a:tailEnd/>
          </a:ln>
        </p:spPr>
        <p:txBody>
          <a:bodyPr wrap="square">
            <a:spAutoFit/>
          </a:bodyPr>
          <a:lstStyle/>
          <a:p>
            <a:pPr algn="ctr"/>
            <a:r>
              <a:rPr lang="lv-LV" sz="3600" b="1" dirty="0" smtClean="0"/>
              <a:t>2.Elpošana</a:t>
            </a:r>
            <a:endParaRPr lang="lv-LV" sz="3600" b="1" dirty="0"/>
          </a:p>
        </p:txBody>
      </p:sp>
      <p:sp>
        <p:nvSpPr>
          <p:cNvPr id="8" name="Rectangle 7"/>
          <p:cNvSpPr>
            <a:spLocks noChangeArrowheads="1"/>
          </p:cNvSpPr>
          <p:nvPr/>
        </p:nvSpPr>
        <p:spPr bwMode="auto">
          <a:xfrm>
            <a:off x="0" y="1916832"/>
            <a:ext cx="2843808" cy="646331"/>
          </a:xfrm>
          <a:prstGeom prst="rect">
            <a:avLst/>
          </a:prstGeom>
          <a:noFill/>
          <a:ln w="9525">
            <a:noFill/>
            <a:miter lim="800000"/>
            <a:headEnd/>
            <a:tailEnd/>
          </a:ln>
        </p:spPr>
        <p:txBody>
          <a:bodyPr wrap="square">
            <a:spAutoFit/>
          </a:bodyPr>
          <a:lstStyle/>
          <a:p>
            <a:pPr algn="ctr"/>
            <a:r>
              <a:rPr lang="lv-LV" sz="3600" b="1" dirty="0" smtClean="0"/>
              <a:t>1.Apziņa</a:t>
            </a:r>
            <a:endParaRPr lang="lv-LV" sz="2800" dirty="0"/>
          </a:p>
        </p:txBody>
      </p:sp>
      <p:sp>
        <p:nvSpPr>
          <p:cNvPr id="9" name="Rectangle 8"/>
          <p:cNvSpPr>
            <a:spLocks noChangeArrowheads="1"/>
          </p:cNvSpPr>
          <p:nvPr/>
        </p:nvSpPr>
        <p:spPr bwMode="auto">
          <a:xfrm>
            <a:off x="6012160" y="1918573"/>
            <a:ext cx="3131840" cy="646331"/>
          </a:xfrm>
          <a:prstGeom prst="rect">
            <a:avLst/>
          </a:prstGeom>
          <a:noFill/>
          <a:ln w="9525">
            <a:noFill/>
            <a:miter lim="800000"/>
            <a:headEnd/>
            <a:tailEnd/>
          </a:ln>
        </p:spPr>
        <p:txBody>
          <a:bodyPr wrap="square">
            <a:spAutoFit/>
          </a:bodyPr>
          <a:lstStyle/>
          <a:p>
            <a:pPr algn="ctr"/>
            <a:r>
              <a:rPr lang="lv-LV" sz="3600" b="1" dirty="0" smtClean="0"/>
              <a:t>3.Sirdpuksti</a:t>
            </a:r>
            <a:endParaRPr lang="lv-LV" sz="2800" dirty="0"/>
          </a:p>
        </p:txBody>
      </p:sp>
      <p:pic>
        <p:nvPicPr>
          <p:cNvPr id="4098" name="Picture 2" descr="Не кот я, а лев! (Люба Добрева) / Стихи.ру"/>
          <p:cNvPicPr>
            <a:picLocks noChangeAspect="1" noChangeArrowheads="1"/>
          </p:cNvPicPr>
          <p:nvPr/>
        </p:nvPicPr>
        <p:blipFill>
          <a:blip r:embed="rId2" cstate="print"/>
          <a:srcRect/>
          <a:stretch>
            <a:fillRect/>
          </a:stretch>
        </p:blipFill>
        <p:spPr bwMode="auto">
          <a:xfrm>
            <a:off x="104178" y="2924944"/>
            <a:ext cx="2578475" cy="29523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0" name="Picture 4" descr="Plaušas un elpošana ir jānosargā par katru cenu... » Veselības centrs 4"/>
          <p:cNvPicPr>
            <a:picLocks noChangeAspect="1" noChangeArrowheads="1"/>
          </p:cNvPicPr>
          <p:nvPr/>
        </p:nvPicPr>
        <p:blipFill>
          <a:blip r:embed="rId3" cstate="print"/>
          <a:srcRect l="16907" t="3617" r="17879"/>
          <a:stretch>
            <a:fillRect/>
          </a:stretch>
        </p:blipFill>
        <p:spPr bwMode="auto">
          <a:xfrm>
            <a:off x="2987824" y="2924944"/>
            <a:ext cx="2918598" cy="288032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102" name="Picture 6" descr="Kā pārbaudīt sev pulsu? – Zinatnieks.lv"/>
          <p:cNvPicPr>
            <a:picLocks noChangeAspect="1" noChangeArrowheads="1"/>
          </p:cNvPicPr>
          <p:nvPr/>
        </p:nvPicPr>
        <p:blipFill>
          <a:blip r:embed="rId4" cstate="print"/>
          <a:srcRect/>
          <a:stretch>
            <a:fillRect/>
          </a:stretch>
        </p:blipFill>
        <p:spPr bwMode="auto">
          <a:xfrm>
            <a:off x="6172310" y="2852936"/>
            <a:ext cx="2741774" cy="29523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8" presetClass="entr" presetSubtype="32" fill="hold" nodeType="after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diamond(out)">
                                      <p:cBhvr>
                                        <p:cTn id="17" dur="2000"/>
                                        <p:tgtEl>
                                          <p:spTgt spid="4098"/>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8" presetClass="entr" presetSubtype="32" fill="hold" nodeType="afterEffect">
                                  <p:stCondLst>
                                    <p:cond delay="0"/>
                                  </p:stCondLst>
                                  <p:childTnLst>
                                    <p:set>
                                      <p:cBhvr>
                                        <p:cTn id="25" dur="1" fill="hold">
                                          <p:stCondLst>
                                            <p:cond delay="0"/>
                                          </p:stCondLst>
                                        </p:cTn>
                                        <p:tgtEl>
                                          <p:spTgt spid="4100"/>
                                        </p:tgtEl>
                                        <p:attrNameLst>
                                          <p:attrName>style.visibility</p:attrName>
                                        </p:attrNameLst>
                                      </p:cBhvr>
                                      <p:to>
                                        <p:strVal val="visible"/>
                                      </p:to>
                                    </p:set>
                                    <p:animEffect transition="in" filter="diamond(out)">
                                      <p:cBhvr>
                                        <p:cTn id="26" dur="2000"/>
                                        <p:tgtEl>
                                          <p:spTgt spid="4100"/>
                                        </p:tgtEl>
                                      </p:cBhvr>
                                    </p:animEffect>
                                  </p:childTnLst>
                                </p:cTn>
                              </p:par>
                            </p:childTnLst>
                          </p:cTn>
                        </p:par>
                        <p:par>
                          <p:cTn id="27" fill="hold">
                            <p:stCondLst>
                              <p:cond delay="5500"/>
                            </p:stCondLst>
                            <p:childTnLst>
                              <p:par>
                                <p:cTn id="28" presetID="2" presetClass="entr" presetSubtype="4" fill="hold"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additive="base">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6000"/>
                            </p:stCondLst>
                            <p:childTnLst>
                              <p:par>
                                <p:cTn id="33" presetID="8" presetClass="entr" presetSubtype="32" fill="hold" nodeType="afterEffect">
                                  <p:stCondLst>
                                    <p:cond delay="0"/>
                                  </p:stCondLst>
                                  <p:childTnLst>
                                    <p:set>
                                      <p:cBhvr>
                                        <p:cTn id="34" dur="1" fill="hold">
                                          <p:stCondLst>
                                            <p:cond delay="0"/>
                                          </p:stCondLst>
                                        </p:cTn>
                                        <p:tgtEl>
                                          <p:spTgt spid="4102"/>
                                        </p:tgtEl>
                                        <p:attrNameLst>
                                          <p:attrName>style.visibility</p:attrName>
                                        </p:attrNameLst>
                                      </p:cBhvr>
                                      <p:to>
                                        <p:strVal val="visible"/>
                                      </p:to>
                                    </p:set>
                                    <p:animEffect transition="in" filter="diamond(out)">
                                      <p:cBhvr>
                                        <p:cTn id="35"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345852"/>
            <a:ext cx="9144000" cy="850900"/>
          </a:xfrm>
        </p:spPr>
        <p:txBody>
          <a:bodyPr/>
          <a:lstStyle/>
          <a:p>
            <a:pPr eaLnBrk="1" hangingPunct="1"/>
            <a:r>
              <a:rPr lang="lv-LV" sz="4800" b="1" dirty="0" smtClean="0">
                <a:solidFill>
                  <a:schemeClr val="tx1"/>
                </a:solidFill>
              </a:rPr>
              <a:t>3 nāves pazīmes:</a:t>
            </a:r>
            <a:endParaRPr lang="lv-LV" sz="4800" b="1" dirty="0" smtClean="0">
              <a:solidFill>
                <a:schemeClr val="tx1"/>
              </a:solidFill>
            </a:endParaRPr>
          </a:p>
        </p:txBody>
      </p:sp>
      <p:sp>
        <p:nvSpPr>
          <p:cNvPr id="7" name="Rectangle 6"/>
          <p:cNvSpPr>
            <a:spLocks noChangeArrowheads="1"/>
          </p:cNvSpPr>
          <p:nvPr/>
        </p:nvSpPr>
        <p:spPr bwMode="auto">
          <a:xfrm>
            <a:off x="2843808" y="1412776"/>
            <a:ext cx="2915816" cy="1200329"/>
          </a:xfrm>
          <a:prstGeom prst="rect">
            <a:avLst/>
          </a:prstGeom>
          <a:noFill/>
          <a:ln w="9525">
            <a:noFill/>
            <a:miter lim="800000"/>
            <a:headEnd/>
            <a:tailEnd/>
          </a:ln>
        </p:spPr>
        <p:txBody>
          <a:bodyPr wrap="square">
            <a:spAutoFit/>
          </a:bodyPr>
          <a:lstStyle/>
          <a:p>
            <a:pPr algn="ctr"/>
            <a:r>
              <a:rPr lang="lv-LV" sz="3600" b="1" dirty="0" smtClean="0"/>
              <a:t>Nav </a:t>
            </a:r>
          </a:p>
          <a:p>
            <a:pPr algn="ctr"/>
            <a:r>
              <a:rPr lang="lv-LV" sz="3600" b="1" dirty="0" smtClean="0"/>
              <a:t>Elpošanas</a:t>
            </a:r>
            <a:endParaRPr lang="lv-LV" sz="3600" b="1" dirty="0"/>
          </a:p>
        </p:txBody>
      </p:sp>
      <p:sp>
        <p:nvSpPr>
          <p:cNvPr id="8" name="Rectangle 7"/>
          <p:cNvSpPr>
            <a:spLocks noChangeArrowheads="1"/>
          </p:cNvSpPr>
          <p:nvPr/>
        </p:nvSpPr>
        <p:spPr bwMode="auto">
          <a:xfrm>
            <a:off x="179512" y="1484784"/>
            <a:ext cx="2520280" cy="1200329"/>
          </a:xfrm>
          <a:prstGeom prst="rect">
            <a:avLst/>
          </a:prstGeom>
          <a:noFill/>
          <a:ln w="9525">
            <a:noFill/>
            <a:miter lim="800000"/>
            <a:headEnd/>
            <a:tailEnd/>
          </a:ln>
        </p:spPr>
        <p:txBody>
          <a:bodyPr wrap="square">
            <a:spAutoFit/>
          </a:bodyPr>
          <a:lstStyle/>
          <a:p>
            <a:pPr algn="ctr"/>
            <a:r>
              <a:rPr lang="lv-LV" sz="3600" b="1" dirty="0" smtClean="0"/>
              <a:t>Nav Apziņas</a:t>
            </a:r>
            <a:endParaRPr lang="lv-LV" sz="2800" dirty="0"/>
          </a:p>
        </p:txBody>
      </p:sp>
      <p:sp>
        <p:nvSpPr>
          <p:cNvPr id="9" name="Rectangle 8"/>
          <p:cNvSpPr>
            <a:spLocks noChangeArrowheads="1"/>
          </p:cNvSpPr>
          <p:nvPr/>
        </p:nvSpPr>
        <p:spPr bwMode="auto">
          <a:xfrm>
            <a:off x="6444208" y="1364575"/>
            <a:ext cx="2160240" cy="1200329"/>
          </a:xfrm>
          <a:prstGeom prst="rect">
            <a:avLst/>
          </a:prstGeom>
          <a:noFill/>
          <a:ln w="9525">
            <a:noFill/>
            <a:miter lim="800000"/>
            <a:headEnd/>
            <a:tailEnd/>
          </a:ln>
        </p:spPr>
        <p:txBody>
          <a:bodyPr wrap="square">
            <a:spAutoFit/>
          </a:bodyPr>
          <a:lstStyle/>
          <a:p>
            <a:pPr algn="ctr"/>
            <a:r>
              <a:rPr lang="lv-LV" sz="3600" b="1" dirty="0" smtClean="0"/>
              <a:t>Nav pulsa</a:t>
            </a:r>
            <a:endParaRPr lang="lv-LV" sz="2800" dirty="0"/>
          </a:p>
        </p:txBody>
      </p:sp>
      <p:pic>
        <p:nvPicPr>
          <p:cNvPr id="10" name="Picture 8"/>
          <p:cNvPicPr>
            <a:picLocks noChangeAspect="1" noChangeArrowheads="1"/>
          </p:cNvPicPr>
          <p:nvPr/>
        </p:nvPicPr>
        <p:blipFill>
          <a:blip r:embed="rId2" cstate="print"/>
          <a:srcRect r="49946"/>
          <a:stretch>
            <a:fillRect/>
          </a:stretch>
        </p:blipFill>
        <p:spPr bwMode="auto">
          <a:xfrm>
            <a:off x="179512" y="3140968"/>
            <a:ext cx="2505215" cy="26642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074" name="Picture 2" descr="Palīdzības sniegšana bērnam, ja ir bezsamaņa, apstājas elpošana un  sirdsdarbība | Mammamuntetiem.lv"/>
          <p:cNvPicPr>
            <a:picLocks noChangeAspect="1" noChangeArrowheads="1"/>
          </p:cNvPicPr>
          <p:nvPr/>
        </p:nvPicPr>
        <p:blipFill>
          <a:blip r:embed="rId3" cstate="print"/>
          <a:srcRect l="19642" r="5715"/>
          <a:stretch>
            <a:fillRect/>
          </a:stretch>
        </p:blipFill>
        <p:spPr bwMode="auto">
          <a:xfrm>
            <a:off x="3059832" y="3068960"/>
            <a:ext cx="2736304" cy="27363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075" name="Picture 3"/>
          <p:cNvPicPr>
            <a:picLocks noChangeAspect="1" noChangeArrowheads="1"/>
          </p:cNvPicPr>
          <p:nvPr/>
        </p:nvPicPr>
        <p:blipFill>
          <a:blip r:embed="rId4" cstate="print"/>
          <a:srcRect l="22821" r="19934"/>
          <a:stretch>
            <a:fillRect/>
          </a:stretch>
        </p:blipFill>
        <p:spPr bwMode="auto">
          <a:xfrm>
            <a:off x="6156176" y="2996952"/>
            <a:ext cx="2736304" cy="277596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8" presetClass="entr" presetSubtype="3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out)">
                                      <p:cBhvr>
                                        <p:cTn id="17" dur="2000"/>
                                        <p:tgtEl>
                                          <p:spTgt spid="10"/>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8" presetClass="entr" presetSubtype="32" fill="hold" nodeType="afterEffect">
                                  <p:stCondLst>
                                    <p:cond delay="0"/>
                                  </p:stCondLst>
                                  <p:childTnLst>
                                    <p:set>
                                      <p:cBhvr>
                                        <p:cTn id="29" dur="1" fill="hold">
                                          <p:stCondLst>
                                            <p:cond delay="0"/>
                                          </p:stCondLst>
                                        </p:cTn>
                                        <p:tgtEl>
                                          <p:spTgt spid="3074"/>
                                        </p:tgtEl>
                                        <p:attrNameLst>
                                          <p:attrName>style.visibility</p:attrName>
                                        </p:attrNameLst>
                                      </p:cBhvr>
                                      <p:to>
                                        <p:strVal val="visible"/>
                                      </p:to>
                                    </p:set>
                                    <p:animEffect transition="in" filter="diamond(out)">
                                      <p:cBhvr>
                                        <p:cTn id="30" dur="2000"/>
                                        <p:tgtEl>
                                          <p:spTgt spid="3074"/>
                                        </p:tgtEl>
                                      </p:cBhvr>
                                    </p:animEffect>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 calcmode="lin" valueType="num">
                                      <p:cBhvr additive="base">
                                        <p:cTn id="34"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8" presetClass="entr" presetSubtype="32" fill="hold" nodeType="afterEffect">
                                  <p:stCondLst>
                                    <p:cond delay="0"/>
                                  </p:stCondLst>
                                  <p:childTnLst>
                                    <p:set>
                                      <p:cBhvr>
                                        <p:cTn id="38" dur="1" fill="hold">
                                          <p:stCondLst>
                                            <p:cond delay="0"/>
                                          </p:stCondLst>
                                        </p:cTn>
                                        <p:tgtEl>
                                          <p:spTgt spid="3075"/>
                                        </p:tgtEl>
                                        <p:attrNameLst>
                                          <p:attrName>style.visibility</p:attrName>
                                        </p:attrNameLst>
                                      </p:cBhvr>
                                      <p:to>
                                        <p:strVal val="visible"/>
                                      </p:to>
                                    </p:set>
                                    <p:animEffect transition="in" filter="diamond(out)">
                                      <p:cBhvr>
                                        <p:cTn id="39" dur="2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92150"/>
          </a:xfrm>
        </p:spPr>
        <p:txBody>
          <a:bodyPr/>
          <a:lstStyle/>
          <a:p>
            <a:pPr eaLnBrk="1" hangingPunct="1"/>
            <a:r>
              <a:rPr lang="lv-LV" sz="4000" b="1" dirty="0" smtClean="0">
                <a:solidFill>
                  <a:schemeClr val="tx1"/>
                </a:solidFill>
              </a:rPr>
              <a:t>Labais Tēvs un 2 dēli</a:t>
            </a:r>
            <a:endParaRPr lang="lv-LV" sz="4000" b="1" dirty="0" smtClean="0">
              <a:solidFill>
                <a:schemeClr val="tx1"/>
              </a:solidFill>
            </a:endParaRPr>
          </a:p>
        </p:txBody>
      </p:sp>
      <p:sp>
        <p:nvSpPr>
          <p:cNvPr id="5124" name="Slide Number Placeholder 3"/>
          <p:cNvSpPr>
            <a:spLocks noGrp="1"/>
          </p:cNvSpPr>
          <p:nvPr>
            <p:ph type="sldNum" sz="quarter" idx="12"/>
          </p:nvPr>
        </p:nvSpPr>
        <p:spPr>
          <a:noFill/>
        </p:spPr>
        <p:txBody>
          <a:bodyPr/>
          <a:lstStyle/>
          <a:p>
            <a:fld id="{D7A49CC0-47AB-4A99-8742-BCD10F32B720}" type="slidenum">
              <a:rPr lang="lv-LV" smtClean="0"/>
              <a:pPr/>
              <a:t>7</a:t>
            </a:fld>
            <a:endParaRPr lang="lv-LV" smtClean="0"/>
          </a:p>
        </p:txBody>
      </p:sp>
      <p:pic>
        <p:nvPicPr>
          <p:cNvPr id="4103" name="Picture 7" descr="1_20Son_20asks_20for_20share-359x242"/>
          <p:cNvPicPr>
            <a:picLocks noChangeAspect="1" noChangeArrowheads="1"/>
          </p:cNvPicPr>
          <p:nvPr/>
        </p:nvPicPr>
        <p:blipFill>
          <a:blip r:embed="rId2" cstate="print"/>
          <a:srcRect t="7307" r="2376" b="1653"/>
          <a:stretch>
            <a:fillRect/>
          </a:stretch>
        </p:blipFill>
        <p:spPr bwMode="auto">
          <a:xfrm>
            <a:off x="3132138" y="2781300"/>
            <a:ext cx="5869018" cy="3933848"/>
          </a:xfrm>
          <a:prstGeom prst="rect">
            <a:avLst/>
          </a:prstGeom>
          <a:ln>
            <a:noFill/>
          </a:ln>
          <a:effectLst>
            <a:softEdge rad="112500"/>
          </a:effectLst>
        </p:spPr>
      </p:pic>
      <p:sp>
        <p:nvSpPr>
          <p:cNvPr id="4104" name="Rectangle 8"/>
          <p:cNvSpPr>
            <a:spLocks noChangeArrowheads="1"/>
          </p:cNvSpPr>
          <p:nvPr/>
        </p:nvSpPr>
        <p:spPr bwMode="auto">
          <a:xfrm>
            <a:off x="0" y="3933056"/>
            <a:ext cx="3419872" cy="2554545"/>
          </a:xfrm>
          <a:prstGeom prst="rect">
            <a:avLst/>
          </a:prstGeom>
          <a:noFill/>
          <a:ln w="9525">
            <a:noFill/>
            <a:miter lim="800000"/>
            <a:headEnd/>
            <a:tailEnd/>
          </a:ln>
        </p:spPr>
        <p:txBody>
          <a:bodyPr wrap="square">
            <a:spAutoFit/>
          </a:bodyPr>
          <a:lstStyle/>
          <a:p>
            <a:pPr>
              <a:buFontTx/>
              <a:buChar char="•"/>
            </a:pPr>
            <a:r>
              <a:rPr lang="lv-LV" sz="3200" b="1" dirty="0" smtClean="0"/>
              <a:t>Abi dēli nedzīvoja pa īstam, viņiem abiem kaut kas pietrūka</a:t>
            </a:r>
            <a:endParaRPr lang="lv-LV" sz="3200" b="1" dirty="0"/>
          </a:p>
        </p:txBody>
      </p:sp>
      <p:sp>
        <p:nvSpPr>
          <p:cNvPr id="8" name="Rectangle 8"/>
          <p:cNvSpPr>
            <a:spLocks noChangeArrowheads="1"/>
          </p:cNvSpPr>
          <p:nvPr/>
        </p:nvSpPr>
        <p:spPr bwMode="auto">
          <a:xfrm>
            <a:off x="0" y="1844824"/>
            <a:ext cx="7668344" cy="1569660"/>
          </a:xfrm>
          <a:prstGeom prst="rect">
            <a:avLst/>
          </a:prstGeom>
          <a:noFill/>
          <a:ln w="9525">
            <a:noFill/>
            <a:miter lim="800000"/>
            <a:headEnd/>
            <a:tailEnd/>
          </a:ln>
        </p:spPr>
        <p:txBody>
          <a:bodyPr wrap="square">
            <a:spAutoFit/>
          </a:bodyPr>
          <a:lstStyle/>
          <a:p>
            <a:pPr>
              <a:buFontTx/>
              <a:buChar char="•"/>
            </a:pPr>
            <a:r>
              <a:rPr lang="lv-LV" sz="3200" b="1" dirty="0"/>
              <a:t>Tēvs – Dievs</a:t>
            </a:r>
          </a:p>
          <a:p>
            <a:pPr>
              <a:buFontTx/>
              <a:buChar char="•"/>
            </a:pPr>
            <a:r>
              <a:rPr lang="lv-LV" sz="3200" b="1" dirty="0"/>
              <a:t>Jaunākais dēls – ārpus baznīcas</a:t>
            </a:r>
          </a:p>
          <a:p>
            <a:pPr>
              <a:buFontTx/>
              <a:buChar char="•"/>
            </a:pPr>
            <a:r>
              <a:rPr lang="lv-LV" sz="3200" b="1" dirty="0"/>
              <a:t>Vecākais dēls – iekšā </a:t>
            </a:r>
            <a:r>
              <a:rPr lang="lv-LV" sz="3200" b="1" dirty="0" smtClean="0"/>
              <a:t>baznīcā</a:t>
            </a:r>
          </a:p>
        </p:txBody>
      </p:sp>
      <p:sp>
        <p:nvSpPr>
          <p:cNvPr id="9" name="Rectangle 4"/>
          <p:cNvSpPr txBox="1">
            <a:spLocks noChangeArrowheads="1"/>
          </p:cNvSpPr>
          <p:nvPr/>
        </p:nvSpPr>
        <p:spPr>
          <a:xfrm>
            <a:off x="-396552" y="548680"/>
            <a:ext cx="9540552" cy="2205038"/>
          </a:xfrm>
          <a:prstGeom prst="rect">
            <a:avLst/>
          </a:prstGeom>
        </p:spPr>
        <p:txBody>
          <a:bodyPr/>
          <a:lstStyle/>
          <a:p>
            <a:pPr marL="342900" marR="0" lvl="0" indent="-342900" algn="just" defTabSz="914400" rtl="0" eaLnBrk="0" fontAlgn="base" latinLnBrk="0" hangingPunct="0">
              <a:lnSpc>
                <a:spcPct val="100000"/>
              </a:lnSpc>
              <a:spcBef>
                <a:spcPct val="20000"/>
              </a:spcBef>
              <a:spcAft>
                <a:spcPct val="0"/>
              </a:spcAft>
              <a:buClrTx/>
              <a:buSzTx/>
              <a:buFontTx/>
              <a:buNone/>
              <a:tabLst/>
              <a:defRPr/>
            </a:pPr>
            <a:r>
              <a:rPr kumimoji="0" lang="lv-LV" sz="2700" b="0" i="1" u="none" strike="noStrike" kern="0" cap="none" spc="0" normalizeH="0" baseline="0" noProof="0" dirty="0" smtClean="0">
                <a:ln>
                  <a:noFill/>
                </a:ln>
                <a:solidFill>
                  <a:schemeClr val="tx1"/>
                </a:solidFill>
                <a:effectLst/>
                <a:uLnTx/>
                <a:uFillTx/>
                <a:latin typeface="+mn-lt"/>
                <a:ea typeface="+mn-ea"/>
                <a:cs typeface="+mn-cs"/>
              </a:rPr>
              <a:t>   11 Tad Jēzus stāstīja: "Kādam vīram bija divi dēli. 12 Jaunākais sacīja tēvam: tēvs, dod man īpašuma daļu, kas man pienākas. - Un viņš sadalīja visu mantu starp viņiem.</a:t>
            </a:r>
            <a:endParaRPr kumimoji="0" lang="en-US" sz="27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104">
                                            <p:txEl>
                                              <p:pRg st="0" end="0"/>
                                            </p:txEl>
                                          </p:spTgt>
                                        </p:tgtEl>
                                        <p:attrNameLst>
                                          <p:attrName>style.visibility</p:attrName>
                                        </p:attrNameLst>
                                      </p:cBhvr>
                                      <p:to>
                                        <p:strVal val="visible"/>
                                      </p:to>
                                    </p:set>
                                    <p:anim calcmode="lin" valueType="num">
                                      <p:cBhvr additive="base">
                                        <p:cTn id="15" dur="500" fill="hold"/>
                                        <p:tgtEl>
                                          <p:spTgt spid="410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10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600" i="1" dirty="0" smtClean="0"/>
              <a:t> </a:t>
            </a:r>
            <a:r>
              <a:rPr lang="lv-LV" sz="2600" i="1" dirty="0" smtClean="0"/>
              <a:t>   </a:t>
            </a:r>
            <a:r>
              <a:rPr lang="lv-LV" sz="2600" i="1" dirty="0" smtClean="0"/>
              <a:t>13 </a:t>
            </a:r>
            <a:r>
              <a:rPr lang="lv-LV" sz="2600" i="1" dirty="0" smtClean="0"/>
              <a:t>Pēc pāris dienām jaunākais dēls, savāca visu un aizbrauca uz tālu zemi, un tur </a:t>
            </a:r>
            <a:r>
              <a:rPr lang="lv-LV" sz="2600" b="1" i="1" dirty="0" smtClean="0"/>
              <a:t>izšķieda savu mantu</a:t>
            </a:r>
            <a:r>
              <a:rPr lang="lv-LV" sz="2600" i="1" dirty="0" smtClean="0"/>
              <a:t>, izlaidīgi dzīvodams</a:t>
            </a:r>
            <a:r>
              <a:rPr lang="lv-LV" sz="2600" i="1" dirty="0" smtClean="0"/>
              <a:t>... 17 </a:t>
            </a:r>
            <a:r>
              <a:rPr lang="lv-LV" sz="2600" b="1" i="1" dirty="0" smtClean="0"/>
              <a:t>Attapies</a:t>
            </a:r>
            <a:r>
              <a:rPr lang="lv-LV" sz="2600" i="1" dirty="0" smtClean="0"/>
              <a:t> viņš sacīja: cik algādžu ir manam tēvam, kuri pārpilnībā ēd maizi, bet es te mirstu badā. </a:t>
            </a:r>
            <a:r>
              <a:rPr lang="lv-LV" sz="2600" i="1" dirty="0" smtClean="0"/>
              <a:t>18 </a:t>
            </a:r>
            <a:r>
              <a:rPr lang="lv-LV" sz="2600" i="1" dirty="0" smtClean="0"/>
              <a:t>Es celšos un iešu pie sava tēva un sacīšu viņam: tēvs, es esmu apgrēkojis pret debesīm un pret tevi, </a:t>
            </a:r>
            <a:endParaRPr lang="lv-LV" sz="2600" dirty="0" smtClean="0"/>
          </a:p>
        </p:txBody>
      </p:sp>
      <p:sp>
        <p:nvSpPr>
          <p:cNvPr id="7" name="Rectangle 6"/>
          <p:cNvSpPr>
            <a:spLocks noChangeArrowheads="1"/>
          </p:cNvSpPr>
          <p:nvPr/>
        </p:nvSpPr>
        <p:spPr bwMode="auto">
          <a:xfrm>
            <a:off x="144016" y="2411010"/>
            <a:ext cx="4211960" cy="3970318"/>
          </a:xfrm>
          <a:prstGeom prst="rect">
            <a:avLst/>
          </a:prstGeom>
          <a:noFill/>
          <a:ln w="9525">
            <a:noFill/>
            <a:miter lim="800000"/>
            <a:headEnd/>
            <a:tailEnd/>
          </a:ln>
        </p:spPr>
        <p:txBody>
          <a:bodyPr wrap="square">
            <a:spAutoFit/>
          </a:bodyPr>
          <a:lstStyle/>
          <a:p>
            <a:pPr>
              <a:buFontTx/>
              <a:buChar char="•"/>
            </a:pPr>
            <a:r>
              <a:rPr lang="lv-LV" sz="2800" dirty="0" smtClean="0"/>
              <a:t>Jaunākais dēls </a:t>
            </a:r>
            <a:r>
              <a:rPr lang="lv-LV" sz="2800" b="1" dirty="0" smtClean="0"/>
              <a:t>kārtīgi uzdzīvoja </a:t>
            </a:r>
            <a:r>
              <a:rPr lang="lv-LV" sz="2800" dirty="0" smtClean="0"/>
              <a:t>un </a:t>
            </a:r>
            <a:r>
              <a:rPr lang="lv-LV" sz="2800" b="1" dirty="0" smtClean="0"/>
              <a:t>notrieca visu naudu</a:t>
            </a:r>
            <a:r>
              <a:rPr lang="lv-LV" sz="2800" dirty="0" smtClean="0"/>
              <a:t>, </a:t>
            </a:r>
            <a:r>
              <a:rPr lang="lv-LV" sz="2800" dirty="0" smtClean="0"/>
              <a:t>no </a:t>
            </a:r>
            <a:r>
              <a:rPr lang="lv-LV" sz="2800" b="1" dirty="0" smtClean="0"/>
              <a:t>sirds dzīvoja tikai SEV</a:t>
            </a:r>
            <a:r>
              <a:rPr lang="lv-LV" sz="2800" dirty="0" smtClean="0"/>
              <a:t>! </a:t>
            </a:r>
          </a:p>
          <a:p>
            <a:pPr>
              <a:buFontTx/>
              <a:buChar char="•"/>
            </a:pPr>
            <a:r>
              <a:rPr lang="lv-LV" sz="2800" b="1" dirty="0" smtClean="0"/>
              <a:t>Attapies – ļoti svarīgs vārds</a:t>
            </a:r>
          </a:p>
          <a:p>
            <a:pPr>
              <a:buFontTx/>
              <a:buChar char="•"/>
            </a:pPr>
            <a:r>
              <a:rPr lang="lv-LV" sz="2800" dirty="0" smtClean="0"/>
              <a:t>Viņš to </a:t>
            </a:r>
            <a:r>
              <a:rPr lang="lv-LV" sz="2800" b="1" dirty="0" smtClean="0"/>
              <a:t>nožēloja</a:t>
            </a:r>
            <a:r>
              <a:rPr lang="lv-LV" sz="2800" dirty="0" smtClean="0"/>
              <a:t> un </a:t>
            </a:r>
            <a:r>
              <a:rPr lang="lv-LV" sz="2800" b="1" dirty="0" smtClean="0"/>
              <a:t>nolēma atgriezties pie Tēva</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AE84B13-0A9E-429A-A122-CBDE3BE33D64}" type="slidenum">
              <a:rPr lang="lv-LV" smtClean="0"/>
              <a:pPr/>
              <a:t>8</a:t>
            </a:fld>
            <a:endParaRPr lang="lv-LV" smtClean="0"/>
          </a:p>
        </p:txBody>
      </p:sp>
      <p:pic>
        <p:nvPicPr>
          <p:cNvPr id="6" name="Picture 9" descr="Palma_il_Giovane_-_Amusements_of_the_Prodigal_Son_-_1595-1600"/>
          <p:cNvPicPr>
            <a:picLocks noChangeAspect="1" noChangeArrowheads="1"/>
          </p:cNvPicPr>
          <p:nvPr/>
        </p:nvPicPr>
        <p:blipFill>
          <a:blip r:embed="rId2" cstate="print"/>
          <a:srcRect r="10263"/>
          <a:stretch>
            <a:fillRect/>
          </a:stretch>
        </p:blipFill>
        <p:spPr bwMode="auto">
          <a:xfrm>
            <a:off x="4572001" y="2132856"/>
            <a:ext cx="4572000" cy="45092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2349500"/>
          </a:xfrm>
        </p:spPr>
        <p:txBody>
          <a:bodyPr/>
          <a:lstStyle/>
          <a:p>
            <a:pPr algn="just" eaLnBrk="1" hangingPunct="1">
              <a:lnSpc>
                <a:spcPct val="80000"/>
              </a:lnSpc>
              <a:buFontTx/>
              <a:buNone/>
            </a:pPr>
            <a:r>
              <a:rPr lang="lv-LV" sz="2600" i="1" smtClean="0"/>
              <a:t>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p>
        </p:txBody>
      </p:sp>
      <p:sp>
        <p:nvSpPr>
          <p:cNvPr id="7" name="Rectangle 6"/>
          <p:cNvSpPr>
            <a:spLocks noChangeArrowheads="1"/>
          </p:cNvSpPr>
          <p:nvPr/>
        </p:nvSpPr>
        <p:spPr bwMode="auto">
          <a:xfrm>
            <a:off x="0" y="1628775"/>
            <a:ext cx="9144000" cy="2092881"/>
          </a:xfrm>
          <a:prstGeom prst="rect">
            <a:avLst/>
          </a:prstGeom>
          <a:noFill/>
          <a:ln w="9525">
            <a:noFill/>
            <a:miter lim="800000"/>
            <a:headEnd/>
            <a:tailEnd/>
          </a:ln>
        </p:spPr>
        <p:txBody>
          <a:bodyPr>
            <a:spAutoFit/>
          </a:bodyPr>
          <a:lstStyle/>
          <a:p>
            <a:pPr>
              <a:buFontTx/>
              <a:buChar char="•"/>
            </a:pPr>
            <a:r>
              <a:rPr lang="lv-LV" sz="2600" b="1" dirty="0"/>
              <a:t>Vairums ģimenēs</a:t>
            </a:r>
            <a:r>
              <a:rPr lang="lv-LV" sz="2600" dirty="0"/>
              <a:t> tēvs </a:t>
            </a:r>
            <a:r>
              <a:rPr lang="lv-LV" sz="2600" b="1" dirty="0"/>
              <a:t>nelabprāt</a:t>
            </a:r>
            <a:r>
              <a:rPr lang="lv-LV" sz="2600" dirty="0"/>
              <a:t> </a:t>
            </a:r>
            <a:r>
              <a:rPr lang="lv-LV" sz="2600" b="1" dirty="0"/>
              <a:t>gribētu pieņemt atpakaļ</a:t>
            </a:r>
            <a:r>
              <a:rPr lang="lv-LV" sz="2600" dirty="0"/>
              <a:t> </a:t>
            </a:r>
          </a:p>
          <a:p>
            <a:pPr>
              <a:buFontTx/>
              <a:buChar char="•"/>
            </a:pPr>
            <a:r>
              <a:rPr lang="lv-LV" sz="2600" dirty="0"/>
              <a:t>Bet </a:t>
            </a:r>
            <a:r>
              <a:rPr lang="lv-LV" sz="2600" b="1" dirty="0"/>
              <a:t>Debesu Tēvs</a:t>
            </a:r>
            <a:r>
              <a:rPr lang="lv-LV" sz="2600" dirty="0"/>
              <a:t> vienmēr </a:t>
            </a:r>
            <a:r>
              <a:rPr lang="lv-LV" sz="2600" b="1" dirty="0"/>
              <a:t>gaida</a:t>
            </a:r>
            <a:r>
              <a:rPr lang="lv-LV" sz="2600" dirty="0"/>
              <a:t> </a:t>
            </a:r>
            <a:r>
              <a:rPr lang="lv-LV" sz="2600" b="1" dirty="0"/>
              <a:t>atpakaļ</a:t>
            </a:r>
            <a:r>
              <a:rPr lang="lv-LV" sz="2600" dirty="0"/>
              <a:t>, lai </a:t>
            </a:r>
            <a:r>
              <a:rPr lang="lv-LV" sz="2600" b="1" dirty="0"/>
              <a:t>cik zemu</a:t>
            </a:r>
            <a:r>
              <a:rPr lang="lv-LV" sz="2600" dirty="0"/>
              <a:t> tu būtu </a:t>
            </a:r>
            <a:r>
              <a:rPr lang="lv-LV" sz="2600" b="1" dirty="0"/>
              <a:t>kritis</a:t>
            </a:r>
            <a:r>
              <a:rPr lang="lv-LV" sz="2600" dirty="0"/>
              <a:t>. </a:t>
            </a:r>
            <a:r>
              <a:rPr lang="lv-LV" sz="2600" b="1" dirty="0"/>
              <a:t>Tēvs</a:t>
            </a:r>
            <a:r>
              <a:rPr lang="lv-LV" sz="2600" dirty="0"/>
              <a:t> pat </a:t>
            </a:r>
            <a:r>
              <a:rPr lang="lv-LV" sz="2600" b="1" dirty="0"/>
              <a:t>skrien</a:t>
            </a:r>
            <a:r>
              <a:rPr lang="lv-LV" sz="2600" dirty="0"/>
              <a:t> viņam </a:t>
            </a:r>
            <a:r>
              <a:rPr lang="lv-LV" sz="2600" b="1" dirty="0"/>
              <a:t>pretī</a:t>
            </a:r>
            <a:r>
              <a:rPr lang="lv-LV" sz="2600" dirty="0"/>
              <a:t>!</a:t>
            </a:r>
          </a:p>
          <a:p>
            <a:pPr>
              <a:buFontTx/>
              <a:buChar char="•"/>
            </a:pPr>
            <a:r>
              <a:rPr lang="lv-LV" sz="2600" b="1" dirty="0"/>
              <a:t>Dēls</a:t>
            </a:r>
            <a:r>
              <a:rPr lang="lv-LV" sz="2600" dirty="0"/>
              <a:t> ir tik ļoti </a:t>
            </a:r>
            <a:r>
              <a:rPr lang="lv-LV" sz="2600" b="1" dirty="0"/>
              <a:t>pārsteigts</a:t>
            </a:r>
            <a:r>
              <a:rPr lang="lv-LV" sz="2600" dirty="0"/>
              <a:t> </a:t>
            </a:r>
            <a:r>
              <a:rPr lang="lv-LV" sz="2600" b="1" dirty="0"/>
              <a:t>par tēva mīlestību</a:t>
            </a:r>
            <a:r>
              <a:rPr lang="lv-LV" sz="2600" dirty="0"/>
              <a:t>, </a:t>
            </a:r>
            <a:r>
              <a:rPr lang="lv-LV" sz="2600" dirty="0" smtClean="0"/>
              <a:t>un tā </a:t>
            </a:r>
            <a:r>
              <a:rPr lang="lv-LV" sz="2600" b="1" dirty="0" smtClean="0"/>
              <a:t>izmaina visu tālāko viņa dzīvi</a:t>
            </a:r>
            <a:r>
              <a:rPr lang="lv-LV" sz="2600" dirty="0" smtClean="0"/>
              <a:t>!</a:t>
            </a:r>
            <a:endParaRPr lang="lv-LV" sz="2600" dirty="0"/>
          </a:p>
        </p:txBody>
      </p:sp>
      <p:sp>
        <p:nvSpPr>
          <p:cNvPr id="9220"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FB9CCFA-E43C-486F-B1D5-6A48E959C609}" type="slidenum">
              <a:rPr lang="lv-LV" sz="1400"/>
              <a:pPr algn="r"/>
              <a:t>9</a:t>
            </a:fld>
            <a:endParaRPr lang="lv-LV" sz="1400"/>
          </a:p>
        </p:txBody>
      </p:sp>
      <p:pic>
        <p:nvPicPr>
          <p:cNvPr id="26630" name="Picture 6" descr="The-Prodigal-Son-01"/>
          <p:cNvPicPr>
            <a:picLocks noChangeAspect="1" noChangeArrowheads="1"/>
          </p:cNvPicPr>
          <p:nvPr/>
        </p:nvPicPr>
        <p:blipFill>
          <a:blip r:embed="rId2" cstate="print"/>
          <a:srcRect t="8992" b="3607"/>
          <a:stretch>
            <a:fillRect/>
          </a:stretch>
        </p:blipFill>
        <p:spPr bwMode="auto">
          <a:xfrm>
            <a:off x="1116013" y="3645024"/>
            <a:ext cx="6624637" cy="32399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30"/>
                                        </p:tgtEl>
                                        <p:attrNameLst>
                                          <p:attrName>style.visibility</p:attrName>
                                        </p:attrNameLst>
                                      </p:cBhvr>
                                      <p:to>
                                        <p:strVal val="visible"/>
                                      </p:to>
                                    </p:set>
                                    <p:animEffect transition="in" filter="fade">
                                      <p:cBhvr>
                                        <p:cTn id="11" dur="2000"/>
                                        <p:tgtEl>
                                          <p:spTgt spid="2663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5488</TotalTime>
  <Words>1948</Words>
  <Application>Microsoft Office PowerPoint</Application>
  <PresentationFormat>On-screen Show (4:3)</PresentationFormat>
  <Paragraphs>160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Lk.15:11-32 Īsta dzīve</vt:lpstr>
      <vt:lpstr>Lk.15:11-32 Īsta dzīve</vt:lpstr>
      <vt:lpstr>Lk.15:11-32 Īsta dzīve</vt:lpstr>
      <vt:lpstr>Ievads</vt:lpstr>
      <vt:lpstr>3 pazīmes: Kā atpazīt vai cilvēks ir dzīvs?</vt:lpstr>
      <vt:lpstr>3 nāves pazīmes:</vt:lpstr>
      <vt:lpstr>Labais Tēvs un 2 dēli</vt:lpstr>
      <vt:lpstr>Slide 8</vt:lpstr>
      <vt:lpstr>Slide 9</vt:lpstr>
      <vt:lpstr>Slide 10</vt:lpstr>
      <vt:lpstr>Slide 11</vt:lpstr>
      <vt:lpstr>Slide 12</vt:lpstr>
      <vt:lpstr>Slide 13</vt:lpstr>
      <vt:lpstr>Slide 14</vt:lpstr>
      <vt:lpstr>Slide 15</vt:lpstr>
      <vt:lpstr>Slide 16</vt:lpstr>
      <vt:lpstr>Slide 17</vt:lpstr>
      <vt:lpstr>Slide 18</vt:lpstr>
      <vt:lpstr>3 garīgas nāves pazīmes:</vt:lpstr>
      <vt:lpstr>3 īstas dzīves pazīmes:</vt:lpstr>
      <vt:lpstr>Slide 21</vt:lpstr>
      <vt:lpstr>Kā dzīvot pa īstam?</vt:lpstr>
      <vt:lpstr>Slide 23</vt:lpstr>
      <vt:lpstr>4.Kristus, kas atdzīvina mūs, dod mums jaunu:</vt:lpstr>
      <vt:lpstr>Slide 25</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88</cp:revision>
  <dcterms:created xsi:type="dcterms:W3CDTF">2010-10-07T14:46:11Z</dcterms:created>
  <dcterms:modified xsi:type="dcterms:W3CDTF">2022-02-05T15:53:28Z</dcterms:modified>
</cp:coreProperties>
</file>