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82" r:id="rId2"/>
    <p:sldId id="258" r:id="rId3"/>
    <p:sldId id="281" r:id="rId4"/>
    <p:sldId id="284" r:id="rId5"/>
    <p:sldId id="285" r:id="rId6"/>
    <p:sldId id="287" r:id="rId7"/>
    <p:sldId id="268" r:id="rId8"/>
    <p:sldId id="273" r:id="rId9"/>
    <p:sldId id="288" r:id="rId10"/>
    <p:sldId id="289" r:id="rId11"/>
    <p:sldId id="296" r:id="rId12"/>
    <p:sldId id="290" r:id="rId13"/>
    <p:sldId id="291" r:id="rId14"/>
    <p:sldId id="292" r:id="rId15"/>
    <p:sldId id="294" r:id="rId16"/>
    <p:sldId id="295" r:id="rId17"/>
    <p:sldId id="293" r:id="rId18"/>
    <p:sldId id="275" r:id="rId19"/>
    <p:sldId id="280" r:id="rId20"/>
    <p:sldId id="283" r:id="rId21"/>
    <p:sldId id="297" r:id="rId22"/>
    <p:sldId id="279" r:id="rId23"/>
    <p:sldId id="298" r:id="rId24"/>
    <p:sldId id="300" r:id="rId25"/>
    <p:sldId id="272" r:id="rId2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301" autoAdjust="0"/>
    <p:restoredTop sz="94660"/>
  </p:normalViewPr>
  <p:slideViewPr>
    <p:cSldViewPr>
      <p:cViewPr>
        <p:scale>
          <a:sx n="70" d="100"/>
          <a:sy n="70" d="100"/>
        </p:scale>
        <p:origin x="-666"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A9BBB6CB-93DB-4785-A85B-9CA0D790777C}" type="datetimeFigureOut">
              <a:rPr lang="en-US" smtClean="0"/>
              <a:t>12/27/2024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2EFFD514-3A0F-4BB5-84EB-0B6D8672A896}"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a16="http://schemas.microsoft.com/office/drawing/2014/main" xmlns=""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a16="http://schemas.microsoft.com/office/drawing/2014/main" xmlns=""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a16="http://schemas.microsoft.com/office/drawing/2014/main" xmlns=""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10</a:t>
            </a:fld>
            <a:endParaRPr lang="lv-LV"/>
          </a:p>
        </p:txBody>
      </p:sp>
    </p:spTree>
    <p:extLst>
      <p:ext uri="{BB962C8B-B14F-4D97-AF65-F5344CB8AC3E}">
        <p14:creationId xmlns:p14="http://schemas.microsoft.com/office/powerpoint/2010/main" xmlns="" val="1192285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a16="http://schemas.microsoft.com/office/drawing/2014/main" xmlns=""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a16="http://schemas.microsoft.com/office/drawing/2014/main" xmlns=""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a16="http://schemas.microsoft.com/office/drawing/2014/main" xmlns=""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23</a:t>
            </a:fld>
            <a:endParaRPr lang="lv-LV"/>
          </a:p>
        </p:txBody>
      </p:sp>
    </p:spTree>
    <p:extLst>
      <p:ext uri="{BB962C8B-B14F-4D97-AF65-F5344CB8AC3E}">
        <p14:creationId xmlns:p14="http://schemas.microsoft.com/office/powerpoint/2010/main" xmlns="" val="1192285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24</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2431816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7BCC6A7-60FA-4D66-B9C7-D2F739DF538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C6FD5D6-FB82-44C3-988E-4788E0A5D547}"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9753867-1758-4D52-B768-749E4297B711}"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extLst>
      <p:ext uri="{BB962C8B-B14F-4D97-AF65-F5344CB8AC3E}">
        <p14:creationId xmlns:p14="http://schemas.microsoft.com/office/powerpoint/2010/main" xmlns="" val="244809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5511EF1-58AD-4581-B351-78F69261F3CF}"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C0808C-FE78-402F-97AD-4E7CE84C9A8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F5D282B-CA11-4842-B1F1-CB5A20359B69}"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D1EE2D43-2845-440E-8476-2DEBF14DE96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DCC180BD-F43B-41F8-93D7-021BF820004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FCDA538-71EC-43BB-84ED-CA7CA5497F7F}"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60A7063-CCB1-4177-84BB-D2F061A8334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FAA76D7-84C1-4D84-8ABA-A6ADF0B82F2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85FB1219-9D1B-43FF-826E-E5EBF2F51D15}"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w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142875"/>
            <a:ext cx="8175625" cy="1071563"/>
          </a:xfrm>
        </p:spPr>
        <p:txBody>
          <a:bodyPr/>
          <a:lstStyle/>
          <a:p>
            <a:pPr eaLnBrk="1" hangingPunct="1"/>
            <a:r>
              <a:rPr lang="lv-LV" sz="4000" b="1" smtClean="0">
                <a:solidFill>
                  <a:schemeClr val="tx1"/>
                </a:solidFill>
              </a:rPr>
              <a:t>Lk.2:21-40 Sīmeans un Anna</a:t>
            </a:r>
          </a:p>
        </p:txBody>
      </p:sp>
      <p:pic>
        <p:nvPicPr>
          <p:cNvPr id="2051"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29</a:t>
            </a:r>
            <a:r>
              <a:rPr lang="lv-LV" sz="2000" dirty="0" smtClean="0"/>
              <a:t>.dec.2024.</a:t>
            </a:r>
            <a:endParaRPr lang="lv-LV" sz="2000" dirty="0"/>
          </a:p>
        </p:txBody>
      </p:sp>
      <p:sp>
        <p:nvSpPr>
          <p:cNvPr id="2053" name="Text Box 6"/>
          <p:cNvSpPr txBox="1">
            <a:spLocks noChangeArrowheads="1"/>
          </p:cNvSpPr>
          <p:nvPr/>
        </p:nvSpPr>
        <p:spPr bwMode="auto">
          <a:xfrm>
            <a:off x="5715000" y="928688"/>
            <a:ext cx="3429000" cy="461962"/>
          </a:xfrm>
          <a:prstGeom prst="rect">
            <a:avLst/>
          </a:prstGeom>
          <a:noFill/>
          <a:ln w="9525">
            <a:noFill/>
            <a:miter lim="800000"/>
            <a:headEnd/>
            <a:tailEnd/>
          </a:ln>
        </p:spPr>
        <p:txBody>
          <a:bodyPr>
            <a:spAutoFit/>
          </a:bodyPr>
          <a:lstStyle/>
          <a:p>
            <a:pPr>
              <a:spcBef>
                <a:spcPct val="50000"/>
              </a:spcBef>
            </a:pPr>
            <a:r>
              <a:rPr lang="lv-LV" sz="2400"/>
              <a:t>Māc. Roberts Otomers</a:t>
            </a:r>
          </a:p>
        </p:txBody>
      </p:sp>
      <p:pic>
        <p:nvPicPr>
          <p:cNvPr id="2054" name="Picture 2" descr="http://3.bp.blogspot.com/-ekH5BtvyyX0/UNHGFVHJcRI/AAAAAAAABy8/twDIqCbYZNY/s1600/simeon.jpg"/>
          <p:cNvPicPr>
            <a:picLocks noChangeAspect="1" noChangeArrowheads="1"/>
          </p:cNvPicPr>
          <p:nvPr/>
        </p:nvPicPr>
        <p:blipFill>
          <a:blip r:embed="rId3" cstate="print"/>
          <a:srcRect/>
          <a:stretch>
            <a:fillRect/>
          </a:stretch>
        </p:blipFill>
        <p:spPr bwMode="auto">
          <a:xfrm>
            <a:off x="285750" y="1428750"/>
            <a:ext cx="8429625" cy="5340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96D65363-63F0-DC2D-A05B-358E55898FD3}"/>
            </a:ext>
          </a:extLst>
        </p:cNvPr>
        <p:cNvGrpSpPr/>
        <p:nvPr/>
      </p:nvGrpSpPr>
      <p:grpSpPr>
        <a:xfrm>
          <a:off x="0" y="0"/>
          <a:ext cx="0" cy="0"/>
          <a:chOff x="0" y="0"/>
          <a:chExt cx="0" cy="0"/>
        </a:xfrm>
      </p:grpSpPr>
      <p:pic>
        <p:nvPicPr>
          <p:cNvPr id="6" name="Picture 4"/>
          <p:cNvPicPr>
            <a:picLocks noChangeAspect="1" noChangeArrowheads="1"/>
          </p:cNvPicPr>
          <p:nvPr/>
        </p:nvPicPr>
        <p:blipFill>
          <a:blip r:embed="rId3" cstate="print"/>
          <a:srcRect/>
          <a:stretch>
            <a:fillRect/>
          </a:stretch>
        </p:blipFill>
        <p:spPr bwMode="auto">
          <a:xfrm>
            <a:off x="858317" y="3861048"/>
            <a:ext cx="2345531" cy="2996952"/>
          </a:xfrm>
          <a:prstGeom prst="ellipse">
            <a:avLst/>
          </a:prstGeom>
          <a:ln>
            <a:noFill/>
          </a:ln>
          <a:effectLst>
            <a:softEdge rad="112500"/>
          </a:effectLst>
        </p:spPr>
      </p:pic>
      <p:sp>
        <p:nvSpPr>
          <p:cNvPr id="2" name="Virsraksts 1">
            <a:extLst>
              <a:ext uri="{FF2B5EF4-FFF2-40B4-BE49-F238E27FC236}">
                <a16:creationId xmlns:a16="http://schemas.microsoft.com/office/drawing/2014/main" xmlns="" id="{4C3482DF-E165-59D9-8CDB-9B6F38156A5A}"/>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smtClean="0">
                <a:solidFill>
                  <a:schemeClr val="tx1"/>
                </a:solidFill>
              </a:rPr>
              <a:t>11.solis</a:t>
            </a:r>
            <a:endParaRPr lang="lv-LV" b="1" dirty="0">
              <a:solidFill>
                <a:schemeClr val="tx1"/>
              </a:solidFill>
            </a:endParaRPr>
          </a:p>
        </p:txBody>
      </p:sp>
      <p:sp>
        <p:nvSpPr>
          <p:cNvPr id="7" name="Rounded Rectangle 6">
            <a:extLst>
              <a:ext uri="{FF2B5EF4-FFF2-40B4-BE49-F238E27FC236}">
                <a16:creationId xmlns:a16="http://schemas.microsoft.com/office/drawing/2014/main" xmlns="" id="{D93E7D1F-3A9E-A0EC-5603-E30470F8A577}"/>
              </a:ext>
            </a:extLst>
          </p:cNvPr>
          <p:cNvSpPr/>
          <p:nvPr/>
        </p:nvSpPr>
        <p:spPr>
          <a:xfrm>
            <a:off x="179512" y="692696"/>
            <a:ext cx="8712968" cy="2304256"/>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Centāmies ar lūgšanām un meditāciju pilnveidot mūsu apzināto</a:t>
            </a:r>
          </a:p>
          <a:p>
            <a:pPr algn="ctr"/>
            <a:r>
              <a:rPr lang="lv-LV" sz="3600" dirty="0" smtClean="0"/>
              <a:t>saskarsmi ar Dievu, </a:t>
            </a:r>
            <a:r>
              <a:rPr lang="lv-LV" sz="3600" dirty="0" smtClean="0"/>
              <a:t>lūdzot </a:t>
            </a:r>
            <a:r>
              <a:rPr lang="lv-LV" sz="3600" dirty="0" smtClean="0"/>
              <a:t>tikai uzzināt</a:t>
            </a:r>
          </a:p>
          <a:p>
            <a:pPr algn="ctr"/>
            <a:r>
              <a:rPr lang="lv-LV" sz="3600" dirty="0" smtClean="0"/>
              <a:t>Viņa gribu par mums un spēku to izpildīt.</a:t>
            </a:r>
            <a:endParaRPr lang="en-US" sz="3600" dirty="0"/>
          </a:p>
        </p:txBody>
      </p:sp>
      <p:sp>
        <p:nvSpPr>
          <p:cNvPr id="3" name="Rounded Rectangle 7">
            <a:extLst>
              <a:ext uri="{FF2B5EF4-FFF2-40B4-BE49-F238E27FC236}">
                <a16:creationId xmlns:a16="http://schemas.microsoft.com/office/drawing/2014/main" xmlns="" id="{73061D74-C576-1640-FAE9-E2FDFE1CE74F}"/>
              </a:ext>
            </a:extLst>
          </p:cNvPr>
          <p:cNvSpPr/>
          <p:nvPr/>
        </p:nvSpPr>
        <p:spPr>
          <a:xfrm>
            <a:off x="683568" y="3201014"/>
            <a:ext cx="2880320" cy="876058"/>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dirty="0" smtClean="0"/>
              <a:t>Lūgšana</a:t>
            </a:r>
            <a:endParaRPr lang="en-US" sz="4000" dirty="0"/>
          </a:p>
        </p:txBody>
      </p:sp>
      <p:sp>
        <p:nvSpPr>
          <p:cNvPr id="5" name="Rounded Rectangle 7">
            <a:extLst>
              <a:ext uri="{FF2B5EF4-FFF2-40B4-BE49-F238E27FC236}">
                <a16:creationId xmlns:a16="http://schemas.microsoft.com/office/drawing/2014/main" xmlns="" id="{36AE3AC2-EA06-94B0-5D30-A8FE5CD46B5B}"/>
              </a:ext>
            </a:extLst>
          </p:cNvPr>
          <p:cNvSpPr/>
          <p:nvPr/>
        </p:nvSpPr>
        <p:spPr>
          <a:xfrm>
            <a:off x="5364088" y="3201014"/>
            <a:ext cx="2664296" cy="876058"/>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dirty="0" smtClean="0"/>
              <a:t>Meditācija</a:t>
            </a:r>
            <a:endParaRPr lang="en-US" sz="4000" dirty="0"/>
          </a:p>
        </p:txBody>
      </p:sp>
      <p:pic>
        <p:nvPicPr>
          <p:cNvPr id="8" name="Picture 7" descr="bible.png"/>
          <p:cNvPicPr>
            <a:picLocks noChangeAspect="1"/>
          </p:cNvPicPr>
          <p:nvPr/>
        </p:nvPicPr>
        <p:blipFill>
          <a:blip r:embed="rId4" cstate="print"/>
          <a:stretch>
            <a:fillRect/>
          </a:stretch>
        </p:blipFill>
        <p:spPr>
          <a:xfrm>
            <a:off x="5508104" y="4365104"/>
            <a:ext cx="2160240" cy="2160240"/>
          </a:xfrm>
          <a:prstGeom prst="rect">
            <a:avLst/>
          </a:prstGeom>
        </p:spPr>
      </p:pic>
    </p:spTree>
    <p:extLst>
      <p:ext uri="{BB962C8B-B14F-4D97-AF65-F5344CB8AC3E}">
        <p14:creationId xmlns:p14="http://schemas.microsoft.com/office/powerpoint/2010/main" xmlns=""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par>
                                <p:cTn id="23" presetID="10"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3"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345852"/>
            <a:ext cx="9144000" cy="850900"/>
          </a:xfrm>
        </p:spPr>
        <p:txBody>
          <a:bodyPr/>
          <a:lstStyle/>
          <a:p>
            <a:pPr eaLnBrk="1" hangingPunct="1"/>
            <a:r>
              <a:rPr lang="lv-LV" sz="4800" b="1" dirty="0" smtClean="0">
                <a:solidFill>
                  <a:schemeClr val="tx1"/>
                </a:solidFill>
              </a:rPr>
              <a:t>Lūgšana un M</a:t>
            </a:r>
            <a:r>
              <a:rPr lang="lv-LV" sz="4800" b="1" dirty="0" smtClean="0">
                <a:solidFill>
                  <a:schemeClr val="tx1"/>
                </a:solidFill>
              </a:rPr>
              <a:t>editācija</a:t>
            </a:r>
            <a:r>
              <a:rPr lang="lv-LV" sz="4800" b="1" dirty="0" smtClean="0">
                <a:solidFill>
                  <a:schemeClr val="tx1"/>
                </a:solidFill>
              </a:rPr>
              <a:t> paver plašāku skatījumu</a:t>
            </a:r>
            <a:endParaRPr lang="lv-LV" sz="4800" b="1" dirty="0" smtClean="0">
              <a:solidFill>
                <a:schemeClr val="tx1"/>
              </a:solidFill>
            </a:endParaRPr>
          </a:p>
        </p:txBody>
      </p:sp>
      <p:sp>
        <p:nvSpPr>
          <p:cNvPr id="12" name="Rounded Rectangle 11"/>
          <p:cNvSpPr/>
          <p:nvPr/>
        </p:nvSpPr>
        <p:spPr>
          <a:xfrm>
            <a:off x="107504" y="5085184"/>
            <a:ext cx="158417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Šaurs</a:t>
            </a:r>
            <a:endParaRPr lang="en-US" sz="3200" dirty="0"/>
          </a:p>
        </p:txBody>
      </p:sp>
      <p:sp>
        <p:nvSpPr>
          <p:cNvPr id="13" name="Rounded Rectangle 12"/>
          <p:cNvSpPr/>
          <p:nvPr/>
        </p:nvSpPr>
        <p:spPr>
          <a:xfrm>
            <a:off x="5436096" y="5373216"/>
            <a:ext cx="3240360" cy="50405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Dieva mīlestība</a:t>
            </a:r>
            <a:endParaRPr lang="en-US" sz="3200" dirty="0"/>
          </a:p>
        </p:txBody>
      </p:sp>
      <p:sp>
        <p:nvSpPr>
          <p:cNvPr id="14" name="Rounded Rectangle 13"/>
          <p:cNvSpPr/>
          <p:nvPr/>
        </p:nvSpPr>
        <p:spPr>
          <a:xfrm>
            <a:off x="5292080" y="6165304"/>
            <a:ext cx="3528392" cy="50405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Tuvākā mīlestība</a:t>
            </a:r>
            <a:endParaRPr lang="en-US" sz="3200" dirty="0"/>
          </a:p>
        </p:txBody>
      </p:sp>
      <p:pic>
        <p:nvPicPr>
          <p:cNvPr id="16" name="Picture 15" descr="body.png"/>
          <p:cNvPicPr>
            <a:picLocks noChangeAspect="1"/>
          </p:cNvPicPr>
          <p:nvPr/>
        </p:nvPicPr>
        <p:blipFill>
          <a:blip r:embed="rId2" cstate="print"/>
          <a:stretch>
            <a:fillRect/>
          </a:stretch>
        </p:blipFill>
        <p:spPr>
          <a:xfrm>
            <a:off x="5364088" y="1772816"/>
            <a:ext cx="3384376" cy="3384376"/>
          </a:xfrm>
          <a:prstGeom prst="rect">
            <a:avLst/>
          </a:prstGeom>
        </p:spPr>
      </p:pic>
      <p:pic>
        <p:nvPicPr>
          <p:cNvPr id="17" name="Picture 16" descr="me.png"/>
          <p:cNvPicPr>
            <a:picLocks noChangeAspect="1"/>
          </p:cNvPicPr>
          <p:nvPr/>
        </p:nvPicPr>
        <p:blipFill>
          <a:blip r:embed="rId3" cstate="print"/>
          <a:stretch>
            <a:fillRect/>
          </a:stretch>
        </p:blipFill>
        <p:spPr>
          <a:xfrm>
            <a:off x="395536" y="1844824"/>
            <a:ext cx="3086167" cy="3086167"/>
          </a:xfrm>
          <a:prstGeom prst="rect">
            <a:avLst/>
          </a:prstGeom>
        </p:spPr>
      </p:pic>
      <p:sp>
        <p:nvSpPr>
          <p:cNvPr id="18" name="Right Arrow 17"/>
          <p:cNvSpPr/>
          <p:nvPr/>
        </p:nvSpPr>
        <p:spPr>
          <a:xfrm>
            <a:off x="3923928" y="2924944"/>
            <a:ext cx="1296144" cy="10801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971600" y="5877272"/>
            <a:ext cx="208823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Egoisms</a:t>
            </a:r>
            <a:endParaRPr lang="en-US" sz="3200" dirty="0"/>
          </a:p>
        </p:txBody>
      </p:sp>
      <p:sp>
        <p:nvSpPr>
          <p:cNvPr id="20" name="Rounded Rectangle 19"/>
          <p:cNvSpPr/>
          <p:nvPr/>
        </p:nvSpPr>
        <p:spPr>
          <a:xfrm>
            <a:off x="1835696" y="5085184"/>
            <a:ext cx="244827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Racionāls</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par>
                                <p:cTn id="13" presetID="2" presetClass="entr" presetSubtype="4"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2000"/>
                                        <p:tgtEl>
                                          <p:spTgt spid="18"/>
                                        </p:tgtEl>
                                      </p:cBhvr>
                                    </p:animEffect>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000"/>
                                        <p:tgtEl>
                                          <p:spTgt spid="13"/>
                                        </p:tgtEl>
                                      </p:cBhvr>
                                    </p:animEffect>
                                  </p:childTnLst>
                                </p:cTn>
                              </p:par>
                            </p:childTnLst>
                          </p:cTn>
                        </p:par>
                        <p:par>
                          <p:cTn id="30" fill="hold">
                            <p:stCondLst>
                              <p:cond delay="70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2000"/>
                                        <p:tgtEl>
                                          <p:spTgt spid="14"/>
                                        </p:tgtEl>
                                      </p:cBhvr>
                                    </p:animEffect>
                                  </p:childTnLst>
                                </p:cTn>
                              </p:par>
                            </p:childTnLst>
                          </p:cTn>
                        </p:par>
                        <p:par>
                          <p:cTn id="34" fill="hold">
                            <p:stCondLst>
                              <p:cond delay="9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2000"/>
                                        <p:tgtEl>
                                          <p:spTgt spid="19"/>
                                        </p:tgtEl>
                                      </p:cBhvr>
                                    </p:animEffect>
                                  </p:childTnLst>
                                </p:cTn>
                              </p:par>
                            </p:childTnLst>
                          </p:cTn>
                        </p:par>
                        <p:par>
                          <p:cTn id="38" fill="hold">
                            <p:stCondLst>
                              <p:cond delay="11000"/>
                            </p:stCondLst>
                            <p:childTnLst>
                              <p:par>
                                <p:cTn id="39" presetID="10"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2" grpId="0" animBg="1"/>
      <p:bldP spid="13" grpId="0" animBg="1"/>
      <p:bldP spid="14" grpId="0" animBg="1"/>
      <p:bldP spid="18" grpId="0" animBg="1"/>
      <p:bldP spid="19"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0" y="0"/>
            <a:ext cx="9144000" cy="692150"/>
          </a:xfrm>
        </p:spPr>
        <p:txBody>
          <a:bodyPr/>
          <a:lstStyle/>
          <a:p>
            <a:pPr eaLnBrk="1" hangingPunct="1"/>
            <a:r>
              <a:rPr lang="lv-LV" sz="3600" b="1" dirty="0" smtClean="0">
                <a:solidFill>
                  <a:schemeClr val="tx1"/>
                </a:solidFill>
              </a:rPr>
              <a:t>Kā mēs varam izzināt Dieva gribu?</a:t>
            </a:r>
            <a:endParaRPr lang="lv-LV" sz="3600" b="1" dirty="0" smtClean="0">
              <a:solidFill>
                <a:schemeClr val="tx1"/>
              </a:solidFill>
            </a:endParaRPr>
          </a:p>
        </p:txBody>
      </p:sp>
      <p:sp>
        <p:nvSpPr>
          <p:cNvPr id="6" name="Rectangle 5"/>
          <p:cNvSpPr>
            <a:spLocks noChangeArrowheads="1"/>
          </p:cNvSpPr>
          <p:nvPr/>
        </p:nvSpPr>
        <p:spPr bwMode="auto">
          <a:xfrm>
            <a:off x="0" y="1916832"/>
            <a:ext cx="9144000" cy="707886"/>
          </a:xfrm>
          <a:prstGeom prst="rect">
            <a:avLst/>
          </a:prstGeom>
          <a:noFill/>
          <a:ln w="9525">
            <a:noFill/>
            <a:miter lim="800000"/>
            <a:headEnd/>
            <a:tailEnd/>
          </a:ln>
        </p:spPr>
        <p:txBody>
          <a:bodyPr>
            <a:spAutoFit/>
          </a:bodyPr>
          <a:lstStyle/>
          <a:p>
            <a:pPr marL="457200" indent="-457200" algn="ctr"/>
            <a:r>
              <a:rPr lang="lv-LV" sz="3200" dirty="0"/>
              <a:t>Dievam pamatā ir </a:t>
            </a:r>
            <a:r>
              <a:rPr lang="lv-LV" sz="3200" b="1" dirty="0"/>
              <a:t>3 atbildes </a:t>
            </a:r>
            <a:r>
              <a:rPr lang="lv-LV" sz="3200" dirty="0"/>
              <a:t>uz lūgšanām:</a:t>
            </a:r>
          </a:p>
          <a:p>
            <a:pPr marL="457200" indent="-457200"/>
            <a:endParaRPr lang="lv-LV" sz="800" u="sng" dirty="0"/>
          </a:p>
        </p:txBody>
      </p:sp>
      <p:sp>
        <p:nvSpPr>
          <p:cNvPr id="717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F55F3E8-13F5-461B-B837-46E7CE349E0A}" type="slidenum">
              <a:rPr lang="lv-LV" sz="1400"/>
              <a:pPr algn="r"/>
              <a:t>12</a:t>
            </a:fld>
            <a:endParaRPr lang="lv-LV" sz="1400"/>
          </a:p>
        </p:txBody>
      </p:sp>
      <p:pic>
        <p:nvPicPr>
          <p:cNvPr id="29702" name="Picture 6" descr="Wait-and-See | Art, Stories &amp; Poetry"/>
          <p:cNvPicPr>
            <a:picLocks noChangeAspect="1" noChangeArrowheads="1"/>
          </p:cNvPicPr>
          <p:nvPr/>
        </p:nvPicPr>
        <p:blipFill>
          <a:blip r:embed="rId2" cstate="print"/>
          <a:srcRect/>
          <a:stretch>
            <a:fillRect/>
          </a:stretch>
        </p:blipFill>
        <p:spPr bwMode="auto">
          <a:xfrm>
            <a:off x="6294934" y="3356992"/>
            <a:ext cx="2849066" cy="3327376"/>
          </a:xfrm>
          <a:prstGeom prst="rect">
            <a:avLst/>
          </a:prstGeom>
          <a:ln>
            <a:noFill/>
          </a:ln>
          <a:effectLst>
            <a:softEdge rad="112500"/>
          </a:effectLst>
        </p:spPr>
      </p:pic>
      <p:pic>
        <p:nvPicPr>
          <p:cNvPr id="29703" name="Picture 7"/>
          <p:cNvPicPr>
            <a:picLocks noChangeAspect="1" noChangeArrowheads="1"/>
          </p:cNvPicPr>
          <p:nvPr/>
        </p:nvPicPr>
        <p:blipFill>
          <a:blip r:embed="rId3" cstate="print"/>
          <a:srcRect l="2990" t="2807" b="7355"/>
          <a:stretch>
            <a:fillRect/>
          </a:stretch>
        </p:blipFill>
        <p:spPr bwMode="auto">
          <a:xfrm>
            <a:off x="0" y="3501008"/>
            <a:ext cx="3139172" cy="3096344"/>
          </a:xfrm>
          <a:prstGeom prst="ellipse">
            <a:avLst/>
          </a:prstGeom>
          <a:ln>
            <a:noFill/>
          </a:ln>
          <a:effectLst>
            <a:softEdge rad="112500"/>
          </a:effectLst>
        </p:spPr>
      </p:pic>
      <p:pic>
        <p:nvPicPr>
          <p:cNvPr id="29704" name="Picture 8"/>
          <p:cNvPicPr>
            <a:picLocks noChangeAspect="1" noChangeArrowheads="1"/>
          </p:cNvPicPr>
          <p:nvPr/>
        </p:nvPicPr>
        <p:blipFill>
          <a:blip r:embed="rId4" cstate="print"/>
          <a:srcRect/>
          <a:stretch>
            <a:fillRect/>
          </a:stretch>
        </p:blipFill>
        <p:spPr bwMode="auto">
          <a:xfrm>
            <a:off x="3131840" y="3501008"/>
            <a:ext cx="3096344" cy="3152744"/>
          </a:xfrm>
          <a:prstGeom prst="ellipse">
            <a:avLst/>
          </a:prstGeom>
          <a:ln>
            <a:noFill/>
          </a:ln>
          <a:effectLst>
            <a:softEdge rad="112500"/>
          </a:effectLst>
        </p:spPr>
      </p:pic>
      <p:sp>
        <p:nvSpPr>
          <p:cNvPr id="13" name="Rectangle 12"/>
          <p:cNvSpPr/>
          <p:nvPr/>
        </p:nvSpPr>
        <p:spPr>
          <a:xfrm>
            <a:off x="899592" y="2780928"/>
            <a:ext cx="1011815" cy="707886"/>
          </a:xfrm>
          <a:prstGeom prst="rect">
            <a:avLst/>
          </a:prstGeom>
        </p:spPr>
        <p:txBody>
          <a:bodyPr wrap="none">
            <a:spAutoFit/>
          </a:bodyPr>
          <a:lstStyle/>
          <a:p>
            <a:r>
              <a:rPr lang="lv-LV" sz="2400" b="1" dirty="0" smtClean="0"/>
              <a:t>1.</a:t>
            </a:r>
            <a:r>
              <a:rPr lang="lv-LV" sz="4000" b="1" dirty="0" smtClean="0"/>
              <a:t>Jā</a:t>
            </a:r>
            <a:endParaRPr lang="en-US" sz="4000" b="1" dirty="0"/>
          </a:p>
        </p:txBody>
      </p:sp>
      <p:sp>
        <p:nvSpPr>
          <p:cNvPr id="14" name="Rectangle 13"/>
          <p:cNvSpPr/>
          <p:nvPr/>
        </p:nvSpPr>
        <p:spPr>
          <a:xfrm>
            <a:off x="3966330" y="2865130"/>
            <a:ext cx="1181734" cy="707886"/>
          </a:xfrm>
          <a:prstGeom prst="rect">
            <a:avLst/>
          </a:prstGeom>
        </p:spPr>
        <p:txBody>
          <a:bodyPr wrap="none">
            <a:spAutoFit/>
          </a:bodyPr>
          <a:lstStyle/>
          <a:p>
            <a:r>
              <a:rPr lang="lv-LV" sz="2800" b="1" dirty="0" smtClean="0"/>
              <a:t>2.</a:t>
            </a:r>
            <a:r>
              <a:rPr lang="lv-LV" sz="4000" b="1" dirty="0" smtClean="0"/>
              <a:t>Nē</a:t>
            </a:r>
            <a:endParaRPr lang="en-US" sz="4000" b="1" dirty="0"/>
          </a:p>
        </p:txBody>
      </p:sp>
      <p:sp>
        <p:nvSpPr>
          <p:cNvPr id="15" name="Rectangle 14"/>
          <p:cNvSpPr/>
          <p:nvPr/>
        </p:nvSpPr>
        <p:spPr>
          <a:xfrm>
            <a:off x="6585438" y="2708920"/>
            <a:ext cx="2307042" cy="707886"/>
          </a:xfrm>
          <a:prstGeom prst="rect">
            <a:avLst/>
          </a:prstGeom>
        </p:spPr>
        <p:txBody>
          <a:bodyPr wrap="none">
            <a:spAutoFit/>
          </a:bodyPr>
          <a:lstStyle/>
          <a:p>
            <a:r>
              <a:rPr lang="lv-LV" sz="2800" b="1" dirty="0" smtClean="0"/>
              <a:t>3.</a:t>
            </a:r>
            <a:r>
              <a:rPr lang="lv-LV" sz="4000" b="1" dirty="0" smtClean="0"/>
              <a:t>Pagaidi</a:t>
            </a:r>
            <a:endParaRPr lang="en-US" sz="4000" b="1" dirty="0"/>
          </a:p>
        </p:txBody>
      </p:sp>
      <p:sp>
        <p:nvSpPr>
          <p:cNvPr id="17" name="Oval 16"/>
          <p:cNvSpPr/>
          <p:nvPr/>
        </p:nvSpPr>
        <p:spPr>
          <a:xfrm>
            <a:off x="179512" y="836712"/>
            <a:ext cx="8712968"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Lūgšana ir saruna ar Dievu</a:t>
            </a:r>
            <a:endParaRPr lang="en-US" sz="3600" b="1" dirty="0">
              <a:solidFill>
                <a:schemeClr val="tx1"/>
              </a:solidFill>
            </a:endParaRPr>
          </a:p>
        </p:txBody>
      </p:sp>
      <p:pic>
        <p:nvPicPr>
          <p:cNvPr id="18" name="Picture 4"/>
          <p:cNvPicPr>
            <a:picLocks noChangeAspect="1" noChangeArrowheads="1"/>
          </p:cNvPicPr>
          <p:nvPr/>
        </p:nvPicPr>
        <p:blipFill>
          <a:blip r:embed="rId5" cstate="print"/>
          <a:srcRect/>
          <a:stretch>
            <a:fillRect/>
          </a:stretch>
        </p:blipFill>
        <p:spPr bwMode="auto">
          <a:xfrm>
            <a:off x="7668344" y="476672"/>
            <a:ext cx="1274762" cy="1628800"/>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000"/>
                                        <p:tgtEl>
                                          <p:spTgt spid="17"/>
                                        </p:tgtEl>
                                      </p:cBhvr>
                                    </p:animEffect>
                                  </p:childTnLst>
                                </p:cTn>
                              </p:par>
                              <p:par>
                                <p:cTn id="13" presetID="10"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2000"/>
                                        <p:tgtEl>
                                          <p:spTgt spid="18"/>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par>
                                <p:cTn id="25" presetID="10" presetClass="entr" presetSubtype="0" fill="hold" nodeType="withEffect">
                                  <p:stCondLst>
                                    <p:cond delay="0"/>
                                  </p:stCondLst>
                                  <p:childTnLst>
                                    <p:set>
                                      <p:cBhvr>
                                        <p:cTn id="26" dur="1" fill="hold">
                                          <p:stCondLst>
                                            <p:cond delay="0"/>
                                          </p:stCondLst>
                                        </p:cTn>
                                        <p:tgtEl>
                                          <p:spTgt spid="29703"/>
                                        </p:tgtEl>
                                        <p:attrNameLst>
                                          <p:attrName>style.visibility</p:attrName>
                                        </p:attrNameLst>
                                      </p:cBhvr>
                                      <p:to>
                                        <p:strVal val="visible"/>
                                      </p:to>
                                    </p:set>
                                    <p:animEffect transition="in" filter="fade">
                                      <p:cBhvr>
                                        <p:cTn id="27" dur="2000"/>
                                        <p:tgtEl>
                                          <p:spTgt spid="29703"/>
                                        </p:tgtEl>
                                      </p:cBhvr>
                                    </p:animEffect>
                                  </p:childTnLst>
                                </p:cTn>
                              </p:par>
                            </p:childTnLst>
                          </p:cTn>
                        </p:par>
                        <p:par>
                          <p:cTn id="28" fill="hold">
                            <p:stCondLst>
                              <p:cond delay="50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2000"/>
                                        <p:tgtEl>
                                          <p:spTgt spid="14"/>
                                        </p:tgtEl>
                                      </p:cBhvr>
                                    </p:animEffect>
                                  </p:childTnLst>
                                </p:cTn>
                              </p:par>
                              <p:par>
                                <p:cTn id="32" presetID="10" presetClass="entr" presetSubtype="0" fill="hold" nodeType="withEffect">
                                  <p:stCondLst>
                                    <p:cond delay="0"/>
                                  </p:stCondLst>
                                  <p:childTnLst>
                                    <p:set>
                                      <p:cBhvr>
                                        <p:cTn id="33" dur="1" fill="hold">
                                          <p:stCondLst>
                                            <p:cond delay="0"/>
                                          </p:stCondLst>
                                        </p:cTn>
                                        <p:tgtEl>
                                          <p:spTgt spid="29704"/>
                                        </p:tgtEl>
                                        <p:attrNameLst>
                                          <p:attrName>style.visibility</p:attrName>
                                        </p:attrNameLst>
                                      </p:cBhvr>
                                      <p:to>
                                        <p:strVal val="visible"/>
                                      </p:to>
                                    </p:set>
                                    <p:animEffect transition="in" filter="fade">
                                      <p:cBhvr>
                                        <p:cTn id="34" dur="2000"/>
                                        <p:tgtEl>
                                          <p:spTgt spid="29704"/>
                                        </p:tgtEl>
                                      </p:cBhvr>
                                    </p:animEffect>
                                  </p:childTnLst>
                                </p:cTn>
                              </p:par>
                            </p:childTnLst>
                          </p:cTn>
                        </p:par>
                        <p:par>
                          <p:cTn id="35" fill="hold">
                            <p:stCondLst>
                              <p:cond delay="7000"/>
                            </p:stCondLst>
                            <p:childTnLst>
                              <p:par>
                                <p:cTn id="36" presetID="2" presetClass="entr" presetSubtype="4"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29702"/>
                                        </p:tgtEl>
                                        <p:attrNameLst>
                                          <p:attrName>style.visibility</p:attrName>
                                        </p:attrNameLst>
                                      </p:cBhvr>
                                      <p:to>
                                        <p:strVal val="visible"/>
                                      </p:to>
                                    </p:set>
                                    <p:anim calcmode="lin" valueType="num">
                                      <p:cBhvr additive="base">
                                        <p:cTn id="42" dur="500" fill="hold"/>
                                        <p:tgtEl>
                                          <p:spTgt spid="29702"/>
                                        </p:tgtEl>
                                        <p:attrNameLst>
                                          <p:attrName>ppt_x</p:attrName>
                                        </p:attrNameLst>
                                      </p:cBhvr>
                                      <p:tavLst>
                                        <p:tav tm="0">
                                          <p:val>
                                            <p:strVal val="#ppt_x"/>
                                          </p:val>
                                        </p:tav>
                                        <p:tav tm="100000">
                                          <p:val>
                                            <p:strVal val="#ppt_x"/>
                                          </p:val>
                                        </p:tav>
                                      </p:tavLst>
                                    </p:anim>
                                    <p:anim calcmode="lin" valueType="num">
                                      <p:cBhvr additive="base">
                                        <p:cTn id="43" dur="500" fill="hold"/>
                                        <p:tgtEl>
                                          <p:spTgt spid="297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3" grpId="0"/>
      <p:bldP spid="14" grpId="0"/>
      <p:bldP spid="15" grpId="0"/>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467544" y="476672"/>
            <a:ext cx="8229600" cy="692150"/>
          </a:xfrm>
        </p:spPr>
        <p:txBody>
          <a:bodyPr/>
          <a:lstStyle/>
          <a:p>
            <a:pPr eaLnBrk="1" hangingPunct="1"/>
            <a:r>
              <a:rPr lang="lv-LV" b="1" dirty="0" smtClean="0">
                <a:solidFill>
                  <a:schemeClr val="tx1"/>
                </a:solidFill>
              </a:rPr>
              <a:t>Kā Dievs atbild uz lūgšanām?</a:t>
            </a:r>
          </a:p>
        </p:txBody>
      </p:sp>
      <p:sp>
        <p:nvSpPr>
          <p:cNvPr id="4100" name="Slide Number Placeholder 6"/>
          <p:cNvSpPr>
            <a:spLocks noGrp="1"/>
          </p:cNvSpPr>
          <p:nvPr>
            <p:ph type="sldNum" sz="quarter" idx="12"/>
          </p:nvPr>
        </p:nvSpPr>
        <p:spPr>
          <a:xfrm>
            <a:off x="6254824" y="5996310"/>
            <a:ext cx="2133600" cy="365125"/>
          </a:xfrm>
        </p:spPr>
        <p:txBody>
          <a:bodyPr/>
          <a:lstStyle/>
          <a:p>
            <a:pPr>
              <a:defRPr/>
            </a:pPr>
            <a:fld id="{FD5960B7-8DB5-4B26-9A77-14BBFA70F846}" type="slidenum">
              <a:rPr lang="lv-LV" smtClean="0">
                <a:latin typeface="Arial" pitchFamily="34" charset="0"/>
              </a:rPr>
              <a:pPr>
                <a:defRPr/>
              </a:pPr>
              <a:t>13</a:t>
            </a:fld>
            <a:endParaRPr lang="lv-LV" smtClean="0">
              <a:latin typeface="Arial" pitchFamily="34" charset="0"/>
            </a:endParaRPr>
          </a:p>
        </p:txBody>
      </p:sp>
      <p:pic>
        <p:nvPicPr>
          <p:cNvPr id="8" name="Picture 7" descr="bible.png"/>
          <p:cNvPicPr>
            <a:picLocks noChangeAspect="1"/>
          </p:cNvPicPr>
          <p:nvPr/>
        </p:nvPicPr>
        <p:blipFill>
          <a:blip r:embed="rId2" cstate="print"/>
          <a:stretch>
            <a:fillRect/>
          </a:stretch>
        </p:blipFill>
        <p:spPr>
          <a:xfrm>
            <a:off x="683568" y="1412776"/>
            <a:ext cx="2160240" cy="2160240"/>
          </a:xfrm>
          <a:prstGeom prst="rect">
            <a:avLst/>
          </a:prstGeom>
        </p:spPr>
      </p:pic>
      <p:sp>
        <p:nvSpPr>
          <p:cNvPr id="9" name="Rounded Rectangle 8"/>
          <p:cNvSpPr/>
          <p:nvPr/>
        </p:nvSpPr>
        <p:spPr>
          <a:xfrm>
            <a:off x="899592" y="3212976"/>
            <a:ext cx="1584176"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Bībele</a:t>
            </a:r>
            <a:endParaRPr lang="en-US" sz="3200" dirty="0"/>
          </a:p>
        </p:txBody>
      </p:sp>
      <p:pic>
        <p:nvPicPr>
          <p:cNvPr id="10" name="Picture 9" descr="children.png"/>
          <p:cNvPicPr>
            <a:picLocks noChangeAspect="1"/>
          </p:cNvPicPr>
          <p:nvPr/>
        </p:nvPicPr>
        <p:blipFill>
          <a:blip r:embed="rId3" cstate="print"/>
          <a:stretch>
            <a:fillRect/>
          </a:stretch>
        </p:blipFill>
        <p:spPr>
          <a:xfrm>
            <a:off x="5292080" y="1196752"/>
            <a:ext cx="2520280" cy="2520280"/>
          </a:xfrm>
          <a:prstGeom prst="rect">
            <a:avLst/>
          </a:prstGeom>
        </p:spPr>
      </p:pic>
      <p:sp>
        <p:nvSpPr>
          <p:cNvPr id="11" name="Rounded Rectangle 10"/>
          <p:cNvSpPr/>
          <p:nvPr/>
        </p:nvSpPr>
        <p:spPr>
          <a:xfrm>
            <a:off x="4860032" y="3212976"/>
            <a:ext cx="316835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Ticības biedri</a:t>
            </a:r>
            <a:endParaRPr lang="en-US" sz="3200" dirty="0"/>
          </a:p>
        </p:txBody>
      </p:sp>
      <p:pic>
        <p:nvPicPr>
          <p:cNvPr id="12" name="Picture 11" descr="door.png"/>
          <p:cNvPicPr>
            <a:picLocks noChangeAspect="1"/>
          </p:cNvPicPr>
          <p:nvPr/>
        </p:nvPicPr>
        <p:blipFill>
          <a:blip r:embed="rId4" cstate="print"/>
          <a:stretch>
            <a:fillRect/>
          </a:stretch>
        </p:blipFill>
        <p:spPr>
          <a:xfrm>
            <a:off x="611560" y="3987211"/>
            <a:ext cx="2510749" cy="2510749"/>
          </a:xfrm>
          <a:prstGeom prst="rect">
            <a:avLst/>
          </a:prstGeom>
        </p:spPr>
      </p:pic>
      <p:sp>
        <p:nvSpPr>
          <p:cNvPr id="13" name="Rounded Rectangle 12"/>
          <p:cNvSpPr/>
          <p:nvPr/>
        </p:nvSpPr>
        <p:spPr>
          <a:xfrm>
            <a:off x="899592" y="5921896"/>
            <a:ext cx="1872208"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Apstākļi</a:t>
            </a:r>
            <a:endParaRPr lang="en-US" sz="3200" dirty="0"/>
          </a:p>
        </p:txBody>
      </p:sp>
      <p:pic>
        <p:nvPicPr>
          <p:cNvPr id="14" name="Picture 13" descr="idea.png"/>
          <p:cNvPicPr>
            <a:picLocks noChangeAspect="1"/>
          </p:cNvPicPr>
          <p:nvPr/>
        </p:nvPicPr>
        <p:blipFill>
          <a:blip r:embed="rId5" cstate="print"/>
          <a:stretch>
            <a:fillRect/>
          </a:stretch>
        </p:blipFill>
        <p:spPr>
          <a:xfrm>
            <a:off x="5364088" y="3861048"/>
            <a:ext cx="2026658" cy="2026658"/>
          </a:xfrm>
          <a:prstGeom prst="rect">
            <a:avLst/>
          </a:prstGeom>
        </p:spPr>
      </p:pic>
      <p:sp>
        <p:nvSpPr>
          <p:cNvPr id="15" name="Rounded Rectangle 14"/>
          <p:cNvSpPr/>
          <p:nvPr/>
        </p:nvSpPr>
        <p:spPr>
          <a:xfrm>
            <a:off x="5076056" y="5921896"/>
            <a:ext cx="3240360"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Domas, Idejas</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par>
                          <p:cTn id="23" fill="hold">
                            <p:stCondLst>
                              <p:cond delay="4500"/>
                            </p:stCondLst>
                            <p:childTnLst>
                              <p:par>
                                <p:cTn id="24" presetID="10"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2000"/>
                                        <p:tgtEl>
                                          <p:spTgt spid="13"/>
                                        </p:tgtEl>
                                      </p:cBhvr>
                                    </p:animEffect>
                                  </p:childTnLst>
                                </p:cTn>
                              </p:par>
                              <p:par>
                                <p:cTn id="27" presetID="10"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2000"/>
                                        <p:tgtEl>
                                          <p:spTgt spid="12"/>
                                        </p:tgtEl>
                                      </p:cBhvr>
                                    </p:animEffect>
                                  </p:childTnLst>
                                </p:cTn>
                              </p:par>
                            </p:childTnLst>
                          </p:cTn>
                        </p:par>
                        <p:par>
                          <p:cTn id="30" fill="hold">
                            <p:stCondLst>
                              <p:cond delay="65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2000"/>
                                        <p:tgtEl>
                                          <p:spTgt spid="15"/>
                                        </p:tgtEl>
                                      </p:cBhvr>
                                    </p:animEffect>
                                  </p:childTnLst>
                                </p:cTn>
                              </p:par>
                              <p:par>
                                <p:cTn id="34" presetID="10" presetClass="entr" presetSubtype="0"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9" grpId="0" animBg="1"/>
      <p:bldP spid="11" grpId="0" animBg="1"/>
      <p:bldP spid="13"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260648"/>
            <a:ext cx="9144000" cy="850900"/>
          </a:xfrm>
        </p:spPr>
        <p:txBody>
          <a:bodyPr/>
          <a:lstStyle/>
          <a:p>
            <a:pPr eaLnBrk="1" hangingPunct="1"/>
            <a:r>
              <a:rPr lang="lv-LV" sz="5400" b="1" dirty="0" smtClean="0">
                <a:solidFill>
                  <a:schemeClr val="tx1"/>
                </a:solidFill>
              </a:rPr>
              <a:t>Kas ir meditācija?</a:t>
            </a:r>
            <a:endParaRPr lang="lv-LV" sz="5400" b="1" dirty="0" smtClean="0">
              <a:solidFill>
                <a:schemeClr val="tx1"/>
              </a:solidFill>
            </a:endParaRPr>
          </a:p>
        </p:txBody>
      </p:sp>
      <p:sp>
        <p:nvSpPr>
          <p:cNvPr id="7" name="Rectangle 6"/>
          <p:cNvSpPr>
            <a:spLocks noChangeArrowheads="1"/>
          </p:cNvSpPr>
          <p:nvPr/>
        </p:nvSpPr>
        <p:spPr bwMode="auto">
          <a:xfrm>
            <a:off x="5868144" y="1124744"/>
            <a:ext cx="2448272" cy="769441"/>
          </a:xfrm>
          <a:prstGeom prst="rect">
            <a:avLst/>
          </a:prstGeom>
          <a:noFill/>
          <a:ln w="9525">
            <a:noFill/>
            <a:miter lim="800000"/>
            <a:headEnd/>
            <a:tailEnd/>
          </a:ln>
        </p:spPr>
        <p:txBody>
          <a:bodyPr wrap="square">
            <a:spAutoFit/>
          </a:bodyPr>
          <a:lstStyle/>
          <a:p>
            <a:pPr algn="ctr"/>
            <a:r>
              <a:rPr lang="lv-LV" sz="4400" b="1" dirty="0" smtClean="0"/>
              <a:t>Kristīgā</a:t>
            </a:r>
            <a:endParaRPr lang="lv-LV" sz="4400" dirty="0"/>
          </a:p>
        </p:txBody>
      </p:sp>
      <p:sp>
        <p:nvSpPr>
          <p:cNvPr id="8" name="Rectangle 7"/>
          <p:cNvSpPr>
            <a:spLocks noChangeArrowheads="1"/>
          </p:cNvSpPr>
          <p:nvPr/>
        </p:nvSpPr>
        <p:spPr bwMode="auto">
          <a:xfrm>
            <a:off x="611560" y="1342509"/>
            <a:ext cx="3168352" cy="769441"/>
          </a:xfrm>
          <a:prstGeom prst="rect">
            <a:avLst/>
          </a:prstGeom>
          <a:noFill/>
          <a:ln w="9525">
            <a:noFill/>
            <a:miter lim="800000"/>
            <a:headEnd/>
            <a:tailEnd/>
          </a:ln>
        </p:spPr>
        <p:txBody>
          <a:bodyPr wrap="square">
            <a:spAutoFit/>
          </a:bodyPr>
          <a:lstStyle/>
          <a:p>
            <a:pPr algn="ctr"/>
            <a:r>
              <a:rPr lang="lv-LV" sz="4400" b="1" dirty="0" smtClean="0"/>
              <a:t>Austrumu</a:t>
            </a:r>
            <a:endParaRPr lang="lv-LV" sz="4400" dirty="0"/>
          </a:p>
        </p:txBody>
      </p:sp>
      <p:pic>
        <p:nvPicPr>
          <p:cNvPr id="9" name="Picture 8" descr="meditation.png"/>
          <p:cNvPicPr>
            <a:picLocks noChangeAspect="1"/>
          </p:cNvPicPr>
          <p:nvPr/>
        </p:nvPicPr>
        <p:blipFill>
          <a:blip r:embed="rId2" cstate="print"/>
          <a:stretch>
            <a:fillRect/>
          </a:stretch>
        </p:blipFill>
        <p:spPr>
          <a:xfrm>
            <a:off x="467544" y="2276872"/>
            <a:ext cx="3528392" cy="3528392"/>
          </a:xfrm>
          <a:prstGeom prst="rect">
            <a:avLst/>
          </a:prstGeom>
        </p:spPr>
      </p:pic>
      <p:pic>
        <p:nvPicPr>
          <p:cNvPr id="10" name="Picture 9" descr="bible.png"/>
          <p:cNvPicPr>
            <a:picLocks noChangeAspect="1"/>
          </p:cNvPicPr>
          <p:nvPr/>
        </p:nvPicPr>
        <p:blipFill>
          <a:blip r:embed="rId3" cstate="print"/>
          <a:stretch>
            <a:fillRect/>
          </a:stretch>
        </p:blipFill>
        <p:spPr>
          <a:xfrm>
            <a:off x="5364088" y="1988840"/>
            <a:ext cx="3240360" cy="3240360"/>
          </a:xfrm>
          <a:prstGeom prst="rect">
            <a:avLst/>
          </a:prstGeom>
        </p:spPr>
      </p:pic>
      <p:pic>
        <p:nvPicPr>
          <p:cNvPr id="11" name="Picture 10" descr="om.png"/>
          <p:cNvPicPr>
            <a:picLocks noChangeAspect="1"/>
          </p:cNvPicPr>
          <p:nvPr/>
        </p:nvPicPr>
        <p:blipFill>
          <a:blip r:embed="rId4" cstate="print"/>
          <a:stretch>
            <a:fillRect/>
          </a:stretch>
        </p:blipFill>
        <p:spPr>
          <a:xfrm rot="16200000">
            <a:off x="1547664" y="5796367"/>
            <a:ext cx="945001" cy="945001"/>
          </a:xfrm>
          <a:prstGeom prst="rect">
            <a:avLst/>
          </a:prstGeom>
        </p:spPr>
      </p:pic>
      <p:sp>
        <p:nvSpPr>
          <p:cNvPr id="12" name="Rounded Rectangle 11"/>
          <p:cNvSpPr/>
          <p:nvPr/>
        </p:nvSpPr>
        <p:spPr>
          <a:xfrm>
            <a:off x="5292080" y="5013176"/>
            <a:ext cx="3312368" cy="10527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Bībeles tekstu pārdomāšana</a:t>
            </a:r>
            <a:endParaRPr lang="en-US" sz="3200" dirty="0"/>
          </a:p>
        </p:txBody>
      </p:sp>
      <p:sp>
        <p:nvSpPr>
          <p:cNvPr id="13" name="Rounded Rectangle 12"/>
          <p:cNvSpPr/>
          <p:nvPr/>
        </p:nvSpPr>
        <p:spPr>
          <a:xfrm>
            <a:off x="5148064" y="6165304"/>
            <a:ext cx="2304256" cy="50405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klausoties</a:t>
            </a:r>
            <a:endParaRPr lang="en-US" sz="3200" dirty="0"/>
          </a:p>
        </p:txBody>
      </p:sp>
      <p:sp>
        <p:nvSpPr>
          <p:cNvPr id="14" name="Rounded Rectangle 13"/>
          <p:cNvSpPr/>
          <p:nvPr/>
        </p:nvSpPr>
        <p:spPr>
          <a:xfrm>
            <a:off x="7596336" y="6165304"/>
            <a:ext cx="1368152" cy="50405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la</a:t>
            </a:r>
            <a:r>
              <a:rPr lang="lv-LV" sz="3200" b="1" dirty="0" smtClean="0"/>
              <a:t>sot</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45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6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childTnLst>
                          </p:cTn>
                        </p:par>
                        <p:par>
                          <p:cTn id="36" fill="hold">
                            <p:stCondLst>
                              <p:cond delay="8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4294967295"/>
          </p:nvPr>
        </p:nvSpPr>
        <p:spPr>
          <a:xfrm>
            <a:off x="0" y="548680"/>
            <a:ext cx="9144000" cy="1656184"/>
          </a:xfrm>
        </p:spPr>
        <p:txBody>
          <a:bodyPr/>
          <a:lstStyle/>
          <a:p>
            <a:pPr marL="0" indent="0">
              <a:lnSpc>
                <a:spcPct val="90000"/>
              </a:lnSpc>
              <a:spcBef>
                <a:spcPct val="0"/>
              </a:spcBef>
              <a:buFontTx/>
              <a:buNone/>
            </a:pPr>
            <a:r>
              <a:rPr lang="lv-LV" sz="3000" i="1" baseline="30000" dirty="0" smtClean="0"/>
              <a:t>16</a:t>
            </a:r>
            <a:r>
              <a:rPr lang="lv-LV" sz="3000" i="1" dirty="0" smtClean="0"/>
              <a:t> Visi Dieva iedvestie Raksti ir noderīgi mācībai, grēka atmaskošanai, labošanai, audzināšanai taisnīgumā, </a:t>
            </a:r>
            <a:r>
              <a:rPr lang="lv-LV" sz="3000" i="1" baseline="30000" dirty="0" smtClean="0"/>
              <a:t>17</a:t>
            </a:r>
            <a:r>
              <a:rPr lang="lv-LV" sz="3000" i="1" dirty="0" smtClean="0"/>
              <a:t> lai Dieva cilvēks kļūtu pilnīgs un būtu sagatavots ikvienam labam darbam. (2.Tim.3:16-17)</a:t>
            </a:r>
          </a:p>
        </p:txBody>
      </p:sp>
      <p:sp>
        <p:nvSpPr>
          <p:cNvPr id="12292"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03375AE7-2213-4EC2-94A4-635CC030D781}" type="slidenum">
              <a:rPr lang="lv-LV" sz="1400"/>
              <a:pPr algn="r"/>
              <a:t>15</a:t>
            </a:fld>
            <a:endParaRPr lang="lv-LV" sz="1400"/>
          </a:p>
        </p:txBody>
      </p:sp>
      <p:pic>
        <p:nvPicPr>
          <p:cNvPr id="10246" name="Picture 6" descr="http://www.heardcitizen.com/wp-content/uploads/2012/09/original-sin-ninetta-hernandez.jpg"/>
          <p:cNvPicPr>
            <a:picLocks noChangeAspect="1" noChangeArrowheads="1"/>
          </p:cNvPicPr>
          <p:nvPr/>
        </p:nvPicPr>
        <p:blipFill>
          <a:blip r:embed="rId2" cstate="print"/>
          <a:srcRect l="12545" r="10600"/>
          <a:stretch>
            <a:fillRect/>
          </a:stretch>
        </p:blipFill>
        <p:spPr bwMode="auto">
          <a:xfrm>
            <a:off x="2195736" y="3329952"/>
            <a:ext cx="5292080" cy="3528048"/>
          </a:xfrm>
          <a:prstGeom prst="ellipse">
            <a:avLst/>
          </a:prstGeom>
          <a:ln>
            <a:noFill/>
          </a:ln>
          <a:effectLst>
            <a:softEdge rad="112500"/>
          </a:effectLst>
        </p:spPr>
      </p:pic>
      <p:sp>
        <p:nvSpPr>
          <p:cNvPr id="8" name="Rectangle 2"/>
          <p:cNvSpPr txBox="1">
            <a:spLocks noChangeArrowheads="1"/>
          </p:cNvSpPr>
          <p:nvPr/>
        </p:nvSpPr>
        <p:spPr bwMode="auto">
          <a:xfrm>
            <a:off x="214313" y="0"/>
            <a:ext cx="8472487" cy="642938"/>
          </a:xfrm>
          <a:prstGeom prst="rect">
            <a:avLst/>
          </a:prstGeom>
          <a:noFill/>
          <a:ln w="9525">
            <a:noFill/>
            <a:miter lim="800000"/>
            <a:headEnd/>
            <a:tailEnd/>
          </a:ln>
        </p:spPr>
        <p:txBody>
          <a:bodyPr anchor="ctr"/>
          <a:lstStyle/>
          <a:p>
            <a:pPr algn="ctr">
              <a:defRPr/>
            </a:pPr>
            <a:r>
              <a:rPr lang="lv-LV" sz="4000" b="1">
                <a:latin typeface="+mj-lt"/>
                <a:ea typeface="+mj-ea"/>
                <a:cs typeface="+mj-cs"/>
              </a:rPr>
              <a:t>Kāpēc lasīt Bībeli?</a:t>
            </a:r>
            <a:endParaRPr lang="lv-LV" sz="4000" b="1" dirty="0">
              <a:latin typeface="+mj-lt"/>
              <a:ea typeface="+mj-ea"/>
              <a:cs typeface="+mj-cs"/>
            </a:endParaRPr>
          </a:p>
        </p:txBody>
      </p:sp>
      <p:sp>
        <p:nvSpPr>
          <p:cNvPr id="9" name="Rounded Rectangle 8"/>
          <p:cNvSpPr/>
          <p:nvPr/>
        </p:nvSpPr>
        <p:spPr>
          <a:xfrm>
            <a:off x="179512" y="3933056"/>
            <a:ext cx="244827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Bērnu mācīšanai</a:t>
            </a:r>
            <a:endParaRPr lang="en-US" sz="3200" dirty="0"/>
          </a:p>
        </p:txBody>
      </p:sp>
      <p:sp>
        <p:nvSpPr>
          <p:cNvPr id="10" name="Rounded Rectangle 9"/>
          <p:cNvSpPr/>
          <p:nvPr/>
        </p:nvSpPr>
        <p:spPr>
          <a:xfrm>
            <a:off x="467544" y="2420888"/>
            <a:ext cx="244827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Grēka atklāšanai</a:t>
            </a:r>
            <a:endParaRPr lang="en-US" sz="3200" dirty="0"/>
          </a:p>
        </p:txBody>
      </p:sp>
      <p:sp>
        <p:nvSpPr>
          <p:cNvPr id="11" name="Rounded Rectangle 10"/>
          <p:cNvSpPr/>
          <p:nvPr/>
        </p:nvSpPr>
        <p:spPr>
          <a:xfrm>
            <a:off x="3275856" y="2420888"/>
            <a:ext cx="2448272"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Labošanai</a:t>
            </a:r>
            <a:endParaRPr lang="en-US" sz="3200" dirty="0"/>
          </a:p>
        </p:txBody>
      </p:sp>
      <p:sp>
        <p:nvSpPr>
          <p:cNvPr id="12" name="Rounded Rectangle 11"/>
          <p:cNvSpPr/>
          <p:nvPr/>
        </p:nvSpPr>
        <p:spPr>
          <a:xfrm>
            <a:off x="6012160" y="2564904"/>
            <a:ext cx="2952328"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Audzināšanai taisnīgumam</a:t>
            </a:r>
            <a:endParaRPr lang="en-US" sz="3200" dirty="0"/>
          </a:p>
        </p:txBody>
      </p:sp>
      <p:sp>
        <p:nvSpPr>
          <p:cNvPr id="13" name="Rounded Rectangle 12"/>
          <p:cNvSpPr/>
          <p:nvPr/>
        </p:nvSpPr>
        <p:spPr>
          <a:xfrm>
            <a:off x="179512" y="5589240"/>
            <a:ext cx="2736304"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Cilvēks kļūtu pilnīgs</a:t>
            </a:r>
            <a:endParaRPr lang="en-US" sz="3200" dirty="0"/>
          </a:p>
        </p:txBody>
      </p:sp>
      <p:sp>
        <p:nvSpPr>
          <p:cNvPr id="14" name="Rounded Rectangle 13"/>
          <p:cNvSpPr/>
          <p:nvPr/>
        </p:nvSpPr>
        <p:spPr>
          <a:xfrm>
            <a:off x="5940152" y="5229200"/>
            <a:ext cx="2952328"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Sagatavots katram labam darbam</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246"/>
                                        </p:tgtEl>
                                        <p:attrNameLst>
                                          <p:attrName>style.visibility</p:attrName>
                                        </p:attrNameLst>
                                      </p:cBhvr>
                                      <p:to>
                                        <p:strVal val="visible"/>
                                      </p:to>
                                    </p:set>
                                    <p:animEffect transition="in" filter="fade">
                                      <p:cBhvr>
                                        <p:cTn id="10" dur="2000"/>
                                        <p:tgtEl>
                                          <p:spTgt spid="10246"/>
                                        </p:tgtEl>
                                      </p:cBhvr>
                                    </p:animEffect>
                                  </p:childTnLst>
                                </p:cTn>
                              </p:par>
                            </p:childTnLst>
                          </p:cTn>
                        </p:par>
                        <p:par>
                          <p:cTn id="11" fill="hold">
                            <p:stCondLst>
                              <p:cond delay="2000"/>
                            </p:stCondLst>
                            <p:childTnLst>
                              <p:par>
                                <p:cTn id="12" presetID="2" presetClass="entr" presetSubtype="8" fill="hold" grpId="0" nodeType="afterEffect">
                                  <p:stCondLst>
                                    <p:cond delay="0"/>
                                  </p:stCondLst>
                                  <p:childTnLst>
                                    <p:set>
                                      <p:cBhvr>
                                        <p:cTn id="13" dur="1" fill="hold">
                                          <p:stCondLst>
                                            <p:cond delay="0"/>
                                          </p:stCondLst>
                                        </p:cTn>
                                        <p:tgtEl>
                                          <p:spTgt spid="10244">
                                            <p:txEl>
                                              <p:pRg st="0" end="0"/>
                                            </p:txEl>
                                          </p:spTgt>
                                        </p:tgtEl>
                                        <p:attrNameLst>
                                          <p:attrName>style.visibility</p:attrName>
                                        </p:attrNameLst>
                                      </p:cBhvr>
                                      <p:to>
                                        <p:strVal val="visible"/>
                                      </p:to>
                                    </p:set>
                                    <p:anim calcmode="lin" valueType="num">
                                      <p:cBhvr additive="base">
                                        <p:cTn id="14"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85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10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childTnLst>
                          </p:cTn>
                        </p:par>
                        <p:par>
                          <p:cTn id="36" fill="hold">
                            <p:stCondLst>
                              <p:cond delay="12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8" grpId="0"/>
      <p:bldP spid="9" grpId="0" animBg="1"/>
      <p:bldP spid="10" grpId="0" animBg="1"/>
      <p:bldP spid="11" grpId="0" animBg="1"/>
      <p:bldP spid="12"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116632"/>
            <a:ext cx="9144000" cy="850900"/>
          </a:xfrm>
        </p:spPr>
        <p:txBody>
          <a:bodyPr/>
          <a:lstStyle/>
          <a:p>
            <a:pPr eaLnBrk="1" hangingPunct="1"/>
            <a:r>
              <a:rPr lang="lv-LV" sz="5400" b="1" dirty="0" smtClean="0">
                <a:solidFill>
                  <a:schemeClr val="tx1"/>
                </a:solidFill>
              </a:rPr>
              <a:t>Kā lasīt Bībeli?</a:t>
            </a:r>
            <a:endParaRPr lang="lv-LV" sz="5400" b="1" dirty="0" smtClean="0">
              <a:solidFill>
                <a:schemeClr val="tx1"/>
              </a:solidFill>
            </a:endParaRPr>
          </a:p>
        </p:txBody>
      </p:sp>
      <p:pic>
        <p:nvPicPr>
          <p:cNvPr id="10" name="Picture 9" descr="bible.png"/>
          <p:cNvPicPr>
            <a:picLocks noChangeAspect="1"/>
          </p:cNvPicPr>
          <p:nvPr/>
        </p:nvPicPr>
        <p:blipFill>
          <a:blip r:embed="rId2" cstate="print"/>
          <a:stretch>
            <a:fillRect/>
          </a:stretch>
        </p:blipFill>
        <p:spPr>
          <a:xfrm>
            <a:off x="2915816" y="1844824"/>
            <a:ext cx="3240360" cy="3240360"/>
          </a:xfrm>
          <a:prstGeom prst="rect">
            <a:avLst/>
          </a:prstGeom>
        </p:spPr>
      </p:pic>
      <p:sp>
        <p:nvSpPr>
          <p:cNvPr id="13" name="Rounded Rectangle 7">
            <a:extLst>
              <a:ext uri="{FF2B5EF4-FFF2-40B4-BE49-F238E27FC236}">
                <a16:creationId xmlns:a16="http://schemas.microsoft.com/office/drawing/2014/main" xmlns="" id="{5FF76111-0683-BFB0-884A-4EF40659FF3B}"/>
              </a:ext>
            </a:extLst>
          </p:cNvPr>
          <p:cNvSpPr/>
          <p:nvPr/>
        </p:nvSpPr>
        <p:spPr>
          <a:xfrm>
            <a:off x="5796136" y="1196752"/>
            <a:ext cx="3024336" cy="123609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Nesākt ar Veco Derību</a:t>
            </a:r>
            <a:endParaRPr lang="en-US" sz="3600" dirty="0"/>
          </a:p>
        </p:txBody>
      </p:sp>
      <p:sp>
        <p:nvSpPr>
          <p:cNvPr id="14" name="Rounded Rectangle 7">
            <a:extLst>
              <a:ext uri="{FF2B5EF4-FFF2-40B4-BE49-F238E27FC236}">
                <a16:creationId xmlns:a16="http://schemas.microsoft.com/office/drawing/2014/main" xmlns="" id="{A6D4332C-0086-5E95-7199-431D012D1189}"/>
              </a:ext>
            </a:extLst>
          </p:cNvPr>
          <p:cNvSpPr/>
          <p:nvPr/>
        </p:nvSpPr>
        <p:spPr>
          <a:xfrm>
            <a:off x="755576" y="3140968"/>
            <a:ext cx="2088232" cy="1140166"/>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5 min dienā</a:t>
            </a:r>
            <a:endParaRPr lang="en-US" sz="3600" dirty="0"/>
          </a:p>
        </p:txBody>
      </p:sp>
      <p:sp>
        <p:nvSpPr>
          <p:cNvPr id="15" name="Rounded Rectangle 14">
            <a:extLst>
              <a:ext uri="{FF2B5EF4-FFF2-40B4-BE49-F238E27FC236}">
                <a16:creationId xmlns:a16="http://schemas.microsoft.com/office/drawing/2014/main" xmlns="" id="{A6D4332C-0086-5E95-7199-431D012D1189}"/>
              </a:ext>
            </a:extLst>
          </p:cNvPr>
          <p:cNvSpPr/>
          <p:nvPr/>
        </p:nvSpPr>
        <p:spPr>
          <a:xfrm>
            <a:off x="6660232" y="3056998"/>
            <a:ext cx="2304256" cy="1596138"/>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Sākt ar Jauno Derību</a:t>
            </a:r>
            <a:endParaRPr lang="en-US" sz="3600" dirty="0"/>
          </a:p>
        </p:txBody>
      </p:sp>
      <p:pic>
        <p:nvPicPr>
          <p:cNvPr id="16" name="Picture 15" descr="cancel.png"/>
          <p:cNvPicPr>
            <a:picLocks noChangeAspect="1"/>
          </p:cNvPicPr>
          <p:nvPr/>
        </p:nvPicPr>
        <p:blipFill>
          <a:blip r:embed="rId3" cstate="print"/>
          <a:stretch>
            <a:fillRect/>
          </a:stretch>
        </p:blipFill>
        <p:spPr>
          <a:xfrm>
            <a:off x="5508104" y="1052736"/>
            <a:ext cx="727916" cy="727916"/>
          </a:xfrm>
          <a:prstGeom prst="rect">
            <a:avLst/>
          </a:prstGeom>
        </p:spPr>
      </p:pic>
      <p:pic>
        <p:nvPicPr>
          <p:cNvPr id="17" name="Picture 16" descr="yes.png"/>
          <p:cNvPicPr>
            <a:picLocks noChangeAspect="1"/>
          </p:cNvPicPr>
          <p:nvPr/>
        </p:nvPicPr>
        <p:blipFill>
          <a:blip r:embed="rId4" cstate="print"/>
          <a:stretch>
            <a:fillRect/>
          </a:stretch>
        </p:blipFill>
        <p:spPr>
          <a:xfrm>
            <a:off x="179512" y="2901020"/>
            <a:ext cx="782557" cy="782557"/>
          </a:xfrm>
          <a:prstGeom prst="rect">
            <a:avLst/>
          </a:prstGeom>
        </p:spPr>
      </p:pic>
      <p:pic>
        <p:nvPicPr>
          <p:cNvPr id="18" name="Picture 17" descr="yes.png"/>
          <p:cNvPicPr>
            <a:picLocks noChangeAspect="1"/>
          </p:cNvPicPr>
          <p:nvPr/>
        </p:nvPicPr>
        <p:blipFill>
          <a:blip r:embed="rId4" cstate="print"/>
          <a:stretch>
            <a:fillRect/>
          </a:stretch>
        </p:blipFill>
        <p:spPr>
          <a:xfrm>
            <a:off x="6228184" y="2912982"/>
            <a:ext cx="782557" cy="782557"/>
          </a:xfrm>
          <a:prstGeom prst="rect">
            <a:avLst/>
          </a:prstGeom>
        </p:spPr>
      </p:pic>
      <p:sp>
        <p:nvSpPr>
          <p:cNvPr id="19" name="Rounded Rectangle 7">
            <a:extLst>
              <a:ext uri="{FF2B5EF4-FFF2-40B4-BE49-F238E27FC236}">
                <a16:creationId xmlns:a16="http://schemas.microsoft.com/office/drawing/2014/main" xmlns="" id="{5FF76111-0683-BFB0-884A-4EF40659FF3B}"/>
              </a:ext>
            </a:extLst>
          </p:cNvPr>
          <p:cNvSpPr/>
          <p:nvPr/>
        </p:nvSpPr>
        <p:spPr>
          <a:xfrm>
            <a:off x="467544" y="1328806"/>
            <a:ext cx="2448272" cy="123609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1h </a:t>
            </a:r>
          </a:p>
          <a:p>
            <a:pPr algn="ctr"/>
            <a:r>
              <a:rPr lang="lv-LV" sz="3600" dirty="0" smtClean="0"/>
              <a:t>1x nedēļā</a:t>
            </a:r>
            <a:endParaRPr lang="en-US" sz="3600" dirty="0"/>
          </a:p>
        </p:txBody>
      </p:sp>
      <p:pic>
        <p:nvPicPr>
          <p:cNvPr id="20" name="Picture 19" descr="cancel.png"/>
          <p:cNvPicPr>
            <a:picLocks noChangeAspect="1"/>
          </p:cNvPicPr>
          <p:nvPr/>
        </p:nvPicPr>
        <p:blipFill>
          <a:blip r:embed="rId3" cstate="print"/>
          <a:stretch>
            <a:fillRect/>
          </a:stretch>
        </p:blipFill>
        <p:spPr>
          <a:xfrm>
            <a:off x="179512" y="1124744"/>
            <a:ext cx="727916" cy="727916"/>
          </a:xfrm>
          <a:prstGeom prst="rect">
            <a:avLst/>
          </a:prstGeom>
        </p:spPr>
      </p:pic>
      <p:sp>
        <p:nvSpPr>
          <p:cNvPr id="21" name="Rounded Rectangle 20">
            <a:extLst>
              <a:ext uri="{FF2B5EF4-FFF2-40B4-BE49-F238E27FC236}">
                <a16:creationId xmlns:a16="http://schemas.microsoft.com/office/drawing/2014/main" xmlns="" id="{A6D4332C-0086-5E95-7199-431D012D1189}"/>
              </a:ext>
            </a:extLst>
          </p:cNvPr>
          <p:cNvSpPr/>
          <p:nvPr/>
        </p:nvSpPr>
        <p:spPr>
          <a:xfrm>
            <a:off x="755576" y="5157192"/>
            <a:ext cx="2304256" cy="1008112"/>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1 nodaļa dienā</a:t>
            </a:r>
            <a:endParaRPr lang="en-US" sz="3600" dirty="0"/>
          </a:p>
        </p:txBody>
      </p:sp>
      <p:pic>
        <p:nvPicPr>
          <p:cNvPr id="22" name="Picture 21" descr="yes.png"/>
          <p:cNvPicPr>
            <a:picLocks noChangeAspect="1"/>
          </p:cNvPicPr>
          <p:nvPr/>
        </p:nvPicPr>
        <p:blipFill>
          <a:blip r:embed="rId4" cstate="print"/>
          <a:stretch>
            <a:fillRect/>
          </a:stretch>
        </p:blipFill>
        <p:spPr>
          <a:xfrm>
            <a:off x="179512" y="4869160"/>
            <a:ext cx="782557" cy="782557"/>
          </a:xfrm>
          <a:prstGeom prst="rect">
            <a:avLst/>
          </a:prstGeom>
        </p:spPr>
      </p:pic>
      <p:sp>
        <p:nvSpPr>
          <p:cNvPr id="23" name="Rounded Rectangle 22">
            <a:extLst>
              <a:ext uri="{FF2B5EF4-FFF2-40B4-BE49-F238E27FC236}">
                <a16:creationId xmlns:a16="http://schemas.microsoft.com/office/drawing/2014/main" xmlns="" id="{A6D4332C-0086-5E95-7199-431D012D1189}"/>
              </a:ext>
            </a:extLst>
          </p:cNvPr>
          <p:cNvSpPr/>
          <p:nvPr/>
        </p:nvSpPr>
        <p:spPr>
          <a:xfrm>
            <a:off x="6156176" y="5013176"/>
            <a:ext cx="2304256" cy="1596138"/>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Kā tas attiecas uz mani?</a:t>
            </a:r>
            <a:endParaRPr lang="en-US" sz="3600" dirty="0"/>
          </a:p>
        </p:txBody>
      </p:sp>
      <p:pic>
        <p:nvPicPr>
          <p:cNvPr id="24" name="Picture 23" descr="yes.png"/>
          <p:cNvPicPr>
            <a:picLocks noChangeAspect="1"/>
          </p:cNvPicPr>
          <p:nvPr/>
        </p:nvPicPr>
        <p:blipFill>
          <a:blip r:embed="rId4" cstate="print"/>
          <a:stretch>
            <a:fillRect/>
          </a:stretch>
        </p:blipFill>
        <p:spPr>
          <a:xfrm>
            <a:off x="5724128" y="4869160"/>
            <a:ext cx="782557" cy="78255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20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2000"/>
                                        <p:tgtEl>
                                          <p:spTgt spid="20"/>
                                        </p:tgtEl>
                                      </p:cBhvr>
                                    </p:animEffect>
                                  </p:childTnLst>
                                </p:cTn>
                              </p:par>
                            </p:childTnLst>
                          </p:cTn>
                        </p:par>
                        <p:par>
                          <p:cTn id="19" fill="hold">
                            <p:stCondLst>
                              <p:cond delay="4000"/>
                            </p:stCondLst>
                            <p:childTnLst>
                              <p:par>
                                <p:cTn id="20" presetID="10"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2000"/>
                                        <p:tgtEl>
                                          <p:spTgt spid="14"/>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2000"/>
                                        <p:tgtEl>
                                          <p:spTgt spid="17"/>
                                        </p:tgtEl>
                                      </p:cBhvr>
                                    </p:animEffect>
                                  </p:childTnLst>
                                </p:cTn>
                              </p:par>
                            </p:childTnLst>
                          </p:cTn>
                        </p:par>
                        <p:par>
                          <p:cTn id="26" fill="hold">
                            <p:stCondLst>
                              <p:cond delay="60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2000"/>
                                        <p:tgtEl>
                                          <p:spTgt spid="21"/>
                                        </p:tgtEl>
                                      </p:cBhvr>
                                    </p:animEffect>
                                  </p:childTnLst>
                                </p:cTn>
                              </p:par>
                              <p:par>
                                <p:cTn id="30" presetID="10"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2000"/>
                                        <p:tgtEl>
                                          <p:spTgt spid="22"/>
                                        </p:tgtEl>
                                      </p:cBhvr>
                                    </p:animEffect>
                                  </p:childTnLst>
                                </p:cTn>
                              </p:par>
                            </p:childTnLst>
                          </p:cTn>
                        </p:par>
                        <p:par>
                          <p:cTn id="33" fill="hold">
                            <p:stCondLst>
                              <p:cond delay="8000"/>
                            </p:stCondLst>
                            <p:childTnLst>
                              <p:par>
                                <p:cTn id="34" presetID="10"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2000"/>
                                        <p:tgtEl>
                                          <p:spTgt spid="13"/>
                                        </p:tgtEl>
                                      </p:cBhvr>
                                    </p:animEffect>
                                  </p:childTnLst>
                                </p:cTn>
                              </p:par>
                              <p:par>
                                <p:cTn id="37" presetID="10" presetClass="entr" presetSubtype="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0"/>
                                        <p:tgtEl>
                                          <p:spTgt spid="16"/>
                                        </p:tgtEl>
                                      </p:cBhvr>
                                    </p:animEffect>
                                  </p:childTnLst>
                                </p:cTn>
                              </p:par>
                            </p:childTnLst>
                          </p:cTn>
                        </p:par>
                        <p:par>
                          <p:cTn id="40" fill="hold">
                            <p:stCondLst>
                              <p:cond delay="100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2000"/>
                                        <p:tgtEl>
                                          <p:spTgt spid="15"/>
                                        </p:tgtEl>
                                      </p:cBhvr>
                                    </p:animEffect>
                                  </p:childTnLst>
                                </p:cTn>
                              </p:par>
                              <p:par>
                                <p:cTn id="44" presetID="10" presetClass="entr" presetSubtype="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2000"/>
                                        <p:tgtEl>
                                          <p:spTgt spid="18"/>
                                        </p:tgtEl>
                                      </p:cBhvr>
                                    </p:animEffect>
                                  </p:childTnLst>
                                </p:cTn>
                              </p:par>
                            </p:childTnLst>
                          </p:cTn>
                        </p:par>
                        <p:par>
                          <p:cTn id="47" fill="hold">
                            <p:stCondLst>
                              <p:cond delay="12000"/>
                            </p:stCondLst>
                            <p:childTnLst>
                              <p:par>
                                <p:cTn id="48" presetID="10"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2000"/>
                                        <p:tgtEl>
                                          <p:spTgt spid="23"/>
                                        </p:tgtEl>
                                      </p:cBhvr>
                                    </p:animEffect>
                                  </p:childTnLst>
                                </p:cTn>
                              </p:par>
                              <p:par>
                                <p:cTn id="51" presetID="10" presetClass="entr" presetSubtype="0" fill="hold"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3" grpId="0" animBg="1"/>
      <p:bldP spid="14" grpId="0" animBg="1"/>
      <p:bldP spid="15" grpId="0" animBg="1"/>
      <p:bldP spid="19" grpId="0" animBg="1"/>
      <p:bldP spid="21" grpId="0" animBg="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ine art of praying hands, man studying Bible, and Jesus carrying cross"/>
          <p:cNvPicPr>
            <a:picLocks noChangeAspect="1" noChangeArrowheads="1"/>
          </p:cNvPicPr>
          <p:nvPr/>
        </p:nvPicPr>
        <p:blipFill>
          <a:blip r:embed="rId2" cstate="print"/>
          <a:srcRect/>
          <a:stretch>
            <a:fillRect/>
          </a:stretch>
        </p:blipFill>
        <p:spPr bwMode="auto">
          <a:xfrm>
            <a:off x="0" y="1539575"/>
            <a:ext cx="9144000" cy="5129785"/>
          </a:xfrm>
          <a:prstGeom prst="rect">
            <a:avLst/>
          </a:prstGeom>
          <a:noFill/>
        </p:spPr>
      </p:pic>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5400" b="1" dirty="0" smtClean="0">
                <a:solidFill>
                  <a:schemeClr val="tx1"/>
                </a:solidFill>
              </a:rPr>
              <a:t>Luters: kas veido kristieti?</a:t>
            </a:r>
            <a:endParaRPr lang="lv-LV" sz="5400" b="1" dirty="0" smtClean="0">
              <a:solidFill>
                <a:schemeClr val="tx1"/>
              </a:solidFill>
            </a:endParaRPr>
          </a:p>
        </p:txBody>
      </p:sp>
      <p:sp>
        <p:nvSpPr>
          <p:cNvPr id="12" name="Rounded Rectangle 11"/>
          <p:cNvSpPr/>
          <p:nvPr/>
        </p:nvSpPr>
        <p:spPr>
          <a:xfrm>
            <a:off x="179512" y="5472608"/>
            <a:ext cx="2232248" cy="692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Lūgšana</a:t>
            </a:r>
            <a:endParaRPr lang="en-US" sz="3600" dirty="0"/>
          </a:p>
        </p:txBody>
      </p:sp>
      <p:pic>
        <p:nvPicPr>
          <p:cNvPr id="1028" name="Picture 4" descr="Martin Luther - Wikipedia"/>
          <p:cNvPicPr>
            <a:picLocks noChangeAspect="1" noChangeArrowheads="1"/>
          </p:cNvPicPr>
          <p:nvPr/>
        </p:nvPicPr>
        <p:blipFill>
          <a:blip r:embed="rId3" cstate="print"/>
          <a:srcRect b="24937"/>
          <a:stretch>
            <a:fillRect/>
          </a:stretch>
        </p:blipFill>
        <p:spPr bwMode="auto">
          <a:xfrm>
            <a:off x="467544" y="836712"/>
            <a:ext cx="1440160" cy="171263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4" name="Rounded Rectangle 13"/>
          <p:cNvSpPr/>
          <p:nvPr/>
        </p:nvSpPr>
        <p:spPr>
          <a:xfrm>
            <a:off x="2843808" y="5085184"/>
            <a:ext cx="2592288" cy="692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Meditācija</a:t>
            </a:r>
            <a:endParaRPr lang="en-US" sz="3600" dirty="0"/>
          </a:p>
        </p:txBody>
      </p:sp>
      <p:sp>
        <p:nvSpPr>
          <p:cNvPr id="15" name="Rounded Rectangle 14"/>
          <p:cNvSpPr/>
          <p:nvPr/>
        </p:nvSpPr>
        <p:spPr>
          <a:xfrm>
            <a:off x="5796136" y="5085184"/>
            <a:ext cx="3168352" cy="692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Pārbaudījumi</a:t>
            </a:r>
            <a:endParaRPr lang="en-US" sz="3600" dirty="0"/>
          </a:p>
        </p:txBody>
      </p:sp>
      <p:sp>
        <p:nvSpPr>
          <p:cNvPr id="16" name="Rounded Rectangle 15"/>
          <p:cNvSpPr/>
          <p:nvPr/>
        </p:nvSpPr>
        <p:spPr>
          <a:xfrm>
            <a:off x="251520" y="2664296"/>
            <a:ext cx="1872208" cy="692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err="1" smtClean="0"/>
              <a:t>Oratio</a:t>
            </a:r>
            <a:endParaRPr lang="en-US" sz="3600" dirty="0"/>
          </a:p>
        </p:txBody>
      </p:sp>
      <p:sp>
        <p:nvSpPr>
          <p:cNvPr id="17" name="Rounded Rectangle 16"/>
          <p:cNvSpPr/>
          <p:nvPr/>
        </p:nvSpPr>
        <p:spPr>
          <a:xfrm>
            <a:off x="2736304" y="2276872"/>
            <a:ext cx="2483768" cy="692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err="1" smtClean="0"/>
              <a:t>Meditatio</a:t>
            </a:r>
            <a:endParaRPr lang="en-US" sz="3600" dirty="0"/>
          </a:p>
        </p:txBody>
      </p:sp>
      <p:sp>
        <p:nvSpPr>
          <p:cNvPr id="18" name="Rounded Rectangle 17"/>
          <p:cNvSpPr/>
          <p:nvPr/>
        </p:nvSpPr>
        <p:spPr>
          <a:xfrm>
            <a:off x="5904656" y="1988840"/>
            <a:ext cx="2483768" cy="692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err="1" smtClean="0"/>
              <a:t>Tentatio</a:t>
            </a:r>
            <a:endParaRPr lang="en-US" sz="3600" dirty="0"/>
          </a:p>
        </p:txBody>
      </p:sp>
      <p:sp>
        <p:nvSpPr>
          <p:cNvPr id="19" name="Rounded Rectangle 18"/>
          <p:cNvSpPr/>
          <p:nvPr/>
        </p:nvSpPr>
        <p:spPr>
          <a:xfrm>
            <a:off x="3203848" y="5877272"/>
            <a:ext cx="2016224" cy="692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Apcere</a:t>
            </a:r>
            <a:endParaRPr lang="en-US" sz="3600" dirty="0"/>
          </a:p>
        </p:txBody>
      </p:sp>
      <p:sp>
        <p:nvSpPr>
          <p:cNvPr id="20" name="Rounded Rectangle 19"/>
          <p:cNvSpPr/>
          <p:nvPr/>
        </p:nvSpPr>
        <p:spPr>
          <a:xfrm>
            <a:off x="5796136" y="5877272"/>
            <a:ext cx="3168352" cy="692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Kārdinājumi</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8"/>
                                        </p:tgtEl>
                                        <p:attrNameLst>
                                          <p:attrName>style.visibility</p:attrName>
                                        </p:attrNameLst>
                                      </p:cBhvr>
                                      <p:to>
                                        <p:strVal val="visible"/>
                                      </p:to>
                                    </p:set>
                                    <p:animEffect transition="in" filter="fade">
                                      <p:cBhvr>
                                        <p:cTn id="11" dur="2000"/>
                                        <p:tgtEl>
                                          <p:spTgt spid="102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2000"/>
                                        <p:tgtEl>
                                          <p:spTgt spid="1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2000"/>
                                        <p:tgtEl>
                                          <p:spTgt spid="18"/>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2000"/>
                                        <p:tgtEl>
                                          <p:spTgt spid="14"/>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000"/>
                                        <p:tgtEl>
                                          <p:spTgt spid="15"/>
                                        </p:tgtEl>
                                      </p:cBhvr>
                                    </p:animEffect>
                                  </p:childTnLst>
                                </p:cTn>
                              </p:par>
                            </p:childTnLst>
                          </p:cTn>
                        </p:par>
                        <p:par>
                          <p:cTn id="36" fill="hold">
                            <p:stCondLst>
                              <p:cond delay="1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2000"/>
                                        <p:tgtEl>
                                          <p:spTgt spid="19"/>
                                        </p:tgtEl>
                                      </p:cBhvr>
                                    </p:animEffect>
                                  </p:childTnLst>
                                </p:cTn>
                              </p:par>
                            </p:childTnLst>
                          </p:cTn>
                        </p:par>
                        <p:par>
                          <p:cTn id="40" fill="hold">
                            <p:stCondLst>
                              <p:cond delay="160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2" grpId="0" animBg="1"/>
      <p:bldP spid="14" grpId="0" animBg="1"/>
      <p:bldP spid="15" grpId="0" animBg="1"/>
      <p:bldP spid="16" grpId="0" animBg="1"/>
      <p:bldP spid="17" grpId="0" animBg="1"/>
      <p:bldP spid="18" grpId="0" animBg="1"/>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692696"/>
            <a:ext cx="9540875" cy="1204913"/>
          </a:xfrm>
        </p:spPr>
        <p:txBody>
          <a:bodyPr/>
          <a:lstStyle/>
          <a:p>
            <a:pPr algn="just" eaLnBrk="1" hangingPunct="1">
              <a:lnSpc>
                <a:spcPct val="80000"/>
              </a:lnSpc>
              <a:buFontTx/>
              <a:buNone/>
            </a:pPr>
            <a:r>
              <a:rPr lang="lv-LV" sz="2800" i="1" dirty="0" smtClean="0"/>
              <a:t>    33 Un Jāzeps un Viņa māte brīnījās par to, ko viņš runāja. 34 Un </a:t>
            </a:r>
            <a:r>
              <a:rPr lang="lv-LV" sz="2800" i="1" dirty="0" err="1" smtClean="0"/>
              <a:t>Sīmeans</a:t>
            </a:r>
            <a:r>
              <a:rPr lang="lv-LV" sz="2800" i="1" dirty="0" smtClean="0"/>
              <a:t> tos svētīja un sacīja Marijai, Viņa mātei: "Redzi, Viņš ir likts par krišanu un augšāmcelšanos daudz ļaudīm Izraēlā un par zīmi, kam runā pretī. 35 Un tev pašai caur dvēseli zobens spiedīsies, lai daudz siržu domas nāktu zināmas.“</a:t>
            </a:r>
            <a:endParaRPr lang="lv-LV" sz="2600" i="1" dirty="0" smtClean="0"/>
          </a:p>
        </p:txBody>
      </p:sp>
      <p:pic>
        <p:nvPicPr>
          <p:cNvPr id="8197" name="Picture 5" descr="http://twoagespilgrims.com/pasigucrc/wp-content/uploads/2012/03/jesus_simeon_temple.jpg"/>
          <p:cNvPicPr>
            <a:picLocks noChangeAspect="1" noChangeArrowheads="1"/>
          </p:cNvPicPr>
          <p:nvPr/>
        </p:nvPicPr>
        <p:blipFill>
          <a:blip r:embed="rId2" cstate="print"/>
          <a:srcRect/>
          <a:stretch>
            <a:fillRect/>
          </a:stretch>
        </p:blipFill>
        <p:spPr bwMode="auto">
          <a:xfrm>
            <a:off x="1835696" y="2852936"/>
            <a:ext cx="5040560" cy="3934196"/>
          </a:xfrm>
          <a:prstGeom prst="rect">
            <a:avLst/>
          </a:prstGeom>
          <a:ln>
            <a:noFill/>
          </a:ln>
          <a:effectLst>
            <a:softEdge rad="112500"/>
          </a:effectLst>
        </p:spPr>
      </p:pic>
      <p:sp>
        <p:nvSpPr>
          <p:cNvPr id="5" name="Rectangle 2"/>
          <p:cNvSpPr txBox="1">
            <a:spLocks noChangeArrowheads="1"/>
          </p:cNvSpPr>
          <p:nvPr/>
        </p:nvSpPr>
        <p:spPr bwMode="auto">
          <a:xfrm>
            <a:off x="0" y="-27384"/>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5400" b="1" i="0" u="none" strike="noStrike" kern="0" cap="none" spc="0" normalizeH="0" baseline="0" noProof="0" dirty="0" err="1" smtClean="0">
                <a:ln>
                  <a:noFill/>
                </a:ln>
                <a:solidFill>
                  <a:schemeClr val="tx1"/>
                </a:solidFill>
                <a:effectLst/>
                <a:uLnTx/>
                <a:uFillTx/>
                <a:latin typeface="+mj-lt"/>
                <a:ea typeface="+mj-ea"/>
                <a:cs typeface="+mj-cs"/>
              </a:rPr>
              <a:t>Sīmeana</a:t>
            </a:r>
            <a:r>
              <a:rPr kumimoji="0" lang="lv-LV" sz="5400" b="1" i="0" u="none" strike="noStrike" kern="0" cap="none" spc="0" normalizeH="0" baseline="0" noProof="0" dirty="0" smtClean="0">
                <a:ln>
                  <a:noFill/>
                </a:ln>
                <a:solidFill>
                  <a:schemeClr val="tx1"/>
                </a:solidFill>
                <a:effectLst/>
                <a:uLnTx/>
                <a:uFillTx/>
                <a:latin typeface="+mj-lt"/>
                <a:ea typeface="+mj-ea"/>
                <a:cs typeface="+mj-cs"/>
              </a:rPr>
              <a:t> viedums</a:t>
            </a:r>
          </a:p>
        </p:txBody>
      </p:sp>
      <p:sp>
        <p:nvSpPr>
          <p:cNvPr id="6" name="Rounded Rectangle 5"/>
          <p:cNvSpPr/>
          <p:nvPr/>
        </p:nvSpPr>
        <p:spPr>
          <a:xfrm>
            <a:off x="251520" y="2996952"/>
            <a:ext cx="302433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err="1" smtClean="0"/>
              <a:t>Sīmeans</a:t>
            </a:r>
            <a:r>
              <a:rPr lang="lv-LV" sz="3600" dirty="0" smtClean="0"/>
              <a:t> ilgi apcerējis Dieva vārdu</a:t>
            </a:r>
            <a:endParaRPr lang="en-US" sz="3600" dirty="0"/>
          </a:p>
        </p:txBody>
      </p:sp>
      <p:sp>
        <p:nvSpPr>
          <p:cNvPr id="8" name="Rounded Rectangle 7"/>
          <p:cNvSpPr/>
          <p:nvPr/>
        </p:nvSpPr>
        <p:spPr>
          <a:xfrm>
            <a:off x="7020272" y="3068960"/>
            <a:ext cx="194421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Marijai 15 gadi</a:t>
            </a:r>
            <a:endParaRPr lang="en-US" sz="3600" dirty="0"/>
          </a:p>
        </p:txBody>
      </p:sp>
      <p:sp>
        <p:nvSpPr>
          <p:cNvPr id="9" name="Rounded Rectangle 8"/>
          <p:cNvSpPr/>
          <p:nvPr/>
        </p:nvSpPr>
        <p:spPr>
          <a:xfrm>
            <a:off x="251520" y="4869160"/>
            <a:ext cx="2448272"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To nevar aptvert ar prātu</a:t>
            </a:r>
            <a:endParaRPr lang="en-US" sz="3600" dirty="0"/>
          </a:p>
        </p:txBody>
      </p:sp>
      <p:sp>
        <p:nvSpPr>
          <p:cNvPr id="10" name="Rounded Rectangle 9"/>
          <p:cNvSpPr/>
          <p:nvPr/>
        </p:nvSpPr>
        <p:spPr>
          <a:xfrm>
            <a:off x="6372200" y="5157192"/>
            <a:ext cx="2592288"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Satverams ticībā</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197"/>
                                        </p:tgtEl>
                                        <p:attrNameLst>
                                          <p:attrName>style.visibility</p:attrName>
                                        </p:attrNameLst>
                                      </p:cBhvr>
                                      <p:to>
                                        <p:strVal val="visible"/>
                                      </p:to>
                                    </p:set>
                                    <p:animEffect transition="in" filter="fade">
                                      <p:cBhvr>
                                        <p:cTn id="16" dur="2000"/>
                                        <p:tgtEl>
                                          <p:spTgt spid="8197"/>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par>
                          <p:cTn id="29" fill="hold">
                            <p:stCondLst>
                              <p:cond delay="85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p:bldP spid="6" grpId="0" animBg="1"/>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711919"/>
            <a:ext cx="9540875" cy="1204913"/>
          </a:xfrm>
        </p:spPr>
        <p:txBody>
          <a:bodyPr/>
          <a:lstStyle/>
          <a:p>
            <a:pPr algn="just" eaLnBrk="1" hangingPunct="1">
              <a:lnSpc>
                <a:spcPct val="80000"/>
              </a:lnSpc>
              <a:buFontTx/>
              <a:buNone/>
            </a:pPr>
            <a:r>
              <a:rPr lang="lv-LV" sz="2800" i="1" dirty="0" smtClean="0"/>
              <a:t>    36 Un tur bija </a:t>
            </a:r>
            <a:r>
              <a:rPr lang="lv-LV" sz="2800" i="1" dirty="0" err="1" smtClean="0"/>
              <a:t>praviete</a:t>
            </a:r>
            <a:r>
              <a:rPr lang="lv-LV" sz="2800" i="1" dirty="0" smtClean="0"/>
              <a:t> Anna, </a:t>
            </a:r>
            <a:r>
              <a:rPr lang="lv-LV" sz="2800" i="1" dirty="0" err="1" smtClean="0"/>
              <a:t>Fanuēla</a:t>
            </a:r>
            <a:r>
              <a:rPr lang="lv-LV" sz="2800" i="1" dirty="0" smtClean="0"/>
              <a:t> meita, no </a:t>
            </a:r>
            <a:r>
              <a:rPr lang="lv-LV" sz="2800" i="1" dirty="0" err="1" smtClean="0"/>
              <a:t>Ašera</a:t>
            </a:r>
            <a:r>
              <a:rPr lang="lv-LV" sz="2800" i="1" dirty="0" smtClean="0"/>
              <a:t> cilts, tā bija ļoti veca un pēc savām meitas dienām viņa bija dzīvojusi septiņus gadus ar savu vīru. 37 Un tā bija atraitne ap astoņdesmit četriem gadiem; tā nešķīrās no Tempļa, bet kalpoja Dievam dienām un naktīm ar gavēšanu un lūgšanu.</a:t>
            </a:r>
            <a:endParaRPr lang="lv-LV" sz="2600" i="1" dirty="0" smtClean="0"/>
          </a:p>
        </p:txBody>
      </p:sp>
      <p:pic>
        <p:nvPicPr>
          <p:cNvPr id="9223" name="Picture 7" descr="http://4.bp.blogspot.com/-lgkVUTL4GPY/TbbrCS3SSrI/AAAAAAAABMc/rEGPpZsmj04/s1600/The_Prophet_Anna_ab28-v.jpg"/>
          <p:cNvPicPr>
            <a:picLocks noChangeAspect="1" noChangeArrowheads="1"/>
          </p:cNvPicPr>
          <p:nvPr/>
        </p:nvPicPr>
        <p:blipFill>
          <a:blip r:embed="rId2" cstate="print"/>
          <a:srcRect t="13083"/>
          <a:stretch>
            <a:fillRect/>
          </a:stretch>
        </p:blipFill>
        <p:spPr bwMode="auto">
          <a:xfrm>
            <a:off x="4786314" y="2492896"/>
            <a:ext cx="4286248" cy="4222228"/>
          </a:xfrm>
          <a:prstGeom prst="rect">
            <a:avLst/>
          </a:prstGeom>
          <a:ln>
            <a:noFill/>
          </a:ln>
          <a:effectLst>
            <a:softEdge rad="112500"/>
          </a:effectLst>
        </p:spPr>
      </p:pic>
      <p:sp>
        <p:nvSpPr>
          <p:cNvPr id="5" name="Rectangle 2"/>
          <p:cNvSpPr txBox="1">
            <a:spLocks noChangeArrowheads="1"/>
          </p:cNvSpPr>
          <p:nvPr/>
        </p:nvSpPr>
        <p:spPr bwMode="auto">
          <a:xfrm>
            <a:off x="0" y="-27384"/>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5400" b="1" i="0" u="none" strike="noStrike" kern="0" cap="none" spc="0" normalizeH="0" baseline="0" noProof="0" dirty="0" smtClean="0">
                <a:ln>
                  <a:noFill/>
                </a:ln>
                <a:solidFill>
                  <a:schemeClr val="tx1"/>
                </a:solidFill>
                <a:effectLst/>
                <a:uLnTx/>
                <a:uFillTx/>
                <a:latin typeface="+mj-lt"/>
                <a:ea typeface="+mj-ea"/>
                <a:cs typeface="+mj-cs"/>
              </a:rPr>
              <a:t>Anna, 84 gadi</a:t>
            </a:r>
          </a:p>
        </p:txBody>
      </p:sp>
      <p:sp>
        <p:nvSpPr>
          <p:cNvPr id="6" name="Rounded Rectangle 5"/>
          <p:cNvSpPr/>
          <p:nvPr/>
        </p:nvSpPr>
        <p:spPr>
          <a:xfrm>
            <a:off x="251520" y="2852936"/>
            <a:ext cx="4464496"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Anna </a:t>
            </a:r>
            <a:r>
              <a:rPr lang="lv-LV" sz="4000" dirty="0" smtClean="0"/>
              <a:t>gandrīz visu mūžu atraitne</a:t>
            </a:r>
            <a:endParaRPr lang="en-US" sz="4000" dirty="0"/>
          </a:p>
        </p:txBody>
      </p:sp>
      <p:sp>
        <p:nvSpPr>
          <p:cNvPr id="8" name="Rounded Rectangle 7"/>
          <p:cNvSpPr/>
          <p:nvPr/>
        </p:nvSpPr>
        <p:spPr>
          <a:xfrm>
            <a:off x="251520" y="4293096"/>
            <a:ext cx="561662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Tā nešķīrās no baznīcas</a:t>
            </a:r>
            <a:endParaRPr lang="en-US" sz="3600" dirty="0"/>
          </a:p>
        </p:txBody>
      </p:sp>
      <p:sp>
        <p:nvSpPr>
          <p:cNvPr id="9" name="Rounded Rectangle 8"/>
          <p:cNvSpPr/>
          <p:nvPr/>
        </p:nvSpPr>
        <p:spPr>
          <a:xfrm>
            <a:off x="179512" y="5040560"/>
            <a:ext cx="4896544" cy="170080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kalpoja Dievam dienām un naktīm ar gavēšanu un lūgšanu</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9223"/>
                                        </p:tgtEl>
                                        <p:attrNameLst>
                                          <p:attrName>style.visibility</p:attrName>
                                        </p:attrNameLst>
                                      </p:cBhvr>
                                      <p:to>
                                        <p:strVal val="visible"/>
                                      </p:to>
                                    </p:set>
                                    <p:animEffect transition="in" filter="fade">
                                      <p:cBhvr>
                                        <p:cTn id="16" dur="2000"/>
                                        <p:tgtEl>
                                          <p:spTgt spid="9223"/>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p:bldP spid="6" grpId="0" animBg="1"/>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28625" y="0"/>
            <a:ext cx="8175625" cy="1071563"/>
          </a:xfrm>
        </p:spPr>
        <p:txBody>
          <a:bodyPr/>
          <a:lstStyle/>
          <a:p>
            <a:pPr eaLnBrk="1" hangingPunct="1"/>
            <a:r>
              <a:rPr lang="lv-LV" sz="4000" b="1" smtClean="0">
                <a:solidFill>
                  <a:schemeClr val="tx1"/>
                </a:solidFill>
              </a:rPr>
              <a:t>Lk.2:21-40 Sīmeans un Anna</a:t>
            </a:r>
          </a:p>
        </p:txBody>
      </p:sp>
      <p:pic>
        <p:nvPicPr>
          <p:cNvPr id="3075"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3076" name="Rectangle 5"/>
          <p:cNvSpPr>
            <a:spLocks noChangeArrowheads="1"/>
          </p:cNvSpPr>
          <p:nvPr/>
        </p:nvSpPr>
        <p:spPr bwMode="auto">
          <a:xfrm>
            <a:off x="0" y="1143000"/>
            <a:ext cx="9144000" cy="5754688"/>
          </a:xfrm>
          <a:prstGeom prst="rect">
            <a:avLst/>
          </a:prstGeom>
          <a:noFill/>
          <a:ln w="9525">
            <a:noFill/>
            <a:miter lim="800000"/>
            <a:headEnd/>
            <a:tailEnd/>
          </a:ln>
        </p:spPr>
        <p:txBody>
          <a:bodyPr>
            <a:spAutoFit/>
          </a:bodyPr>
          <a:lstStyle/>
          <a:p>
            <a:pPr algn="just"/>
            <a:r>
              <a:rPr lang="lv-LV" sz="2300"/>
              <a:t>21 Kad astoņas dienas bija pagājušas un bērns bija jāapgraiza, tad Viņa vārdu nosauca: Jēzus, kā to eņģelis bija teicis, pirms Viņš bija iedzimis mātes miesās. 22 Un, kad viņas šķīstīšanas dienas bija beigušās pēc Mozus bauslības, tad tie Viņu nesa uz Jeruzālemi, lai to stādītu Tam Kungam priekšā 23 pēc Tā Kunga bauslības priekšraksta: katrs vīriešu kārtas pirmdzimtais lai ir Dievam svētīts, - 24 un lai nestu upuri pēc Dieva bauslības priekšraksta: vienu pāri ūbeļu vai divus jaunus baložus. 25 Un redzi, kāds cilvēks bija Jeruzālemē, vārdā Sīmeans; šis cilvēks bija taisns un dievbijīgs, gaidīdams uz Israēla iepriecināšanu, un Svētais Gars bija viņā. 26 Viņam Svētais Gars bija pasludinājis, ka tas nāvi neredzēšot, iekāms nebūšot redzējis Tā Kunga Svaidīto. 27 Tas, Svētā Gara skubināts, nāca Templī, kad vecāki Jēzus bērnu ienesa, lai izpildītu pie Viņa bauslības paražu, 28 tad, To uz savām rokām ņēmis, viņš Dievu teica un sacīja: 29 "Kungs, lai nu Tavs kalps aiziet mierā, kā Tu esi sacījis; 30 jo manas acis ir redzējušas Tavu pestīšanu,</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711919"/>
            <a:ext cx="9540875" cy="1204913"/>
          </a:xfrm>
        </p:spPr>
        <p:txBody>
          <a:bodyPr/>
          <a:lstStyle/>
          <a:p>
            <a:pPr algn="just" eaLnBrk="1" hangingPunct="1">
              <a:lnSpc>
                <a:spcPct val="80000"/>
              </a:lnSpc>
              <a:buFontTx/>
              <a:buNone/>
            </a:pPr>
            <a:r>
              <a:rPr lang="lv-LV" sz="2800" i="1" dirty="0" smtClean="0"/>
              <a:t>    38 Tā arī tai pašā stundā piegāja un slavēja To Kungu, par To runādama uz visiem, kas Jeruzalemē gaidīja uz pestīšanu. 39 Un, visu pēc Tā Kunga bauslības izpildījuši, tie atgriezās Galilejā, savā pilsētā </a:t>
            </a:r>
            <a:r>
              <a:rPr lang="lv-LV" sz="2800" i="1" dirty="0" err="1" smtClean="0"/>
              <a:t>Nacaretē</a:t>
            </a:r>
            <a:r>
              <a:rPr lang="lv-LV" sz="2800" i="1" dirty="0" smtClean="0"/>
              <a:t>. </a:t>
            </a:r>
            <a:endParaRPr lang="lv-LV" sz="2600" i="1" dirty="0" smtClean="0"/>
          </a:p>
        </p:txBody>
      </p:sp>
      <p:pic>
        <p:nvPicPr>
          <p:cNvPr id="4" name="Picture 5" descr="http://1.bp.blogspot.com/-UIsbMVtTf-0/TjF_vRgUlSI/AAAAAAAAAMA/OsBF2ABFBX8/s1600/Anna%2Band%2BJesus.jpg"/>
          <p:cNvPicPr>
            <a:picLocks noChangeAspect="1" noChangeArrowheads="1"/>
          </p:cNvPicPr>
          <p:nvPr/>
        </p:nvPicPr>
        <p:blipFill>
          <a:blip r:embed="rId2" cstate="print"/>
          <a:srcRect/>
          <a:stretch>
            <a:fillRect/>
          </a:stretch>
        </p:blipFill>
        <p:spPr bwMode="auto">
          <a:xfrm>
            <a:off x="5220072" y="2131375"/>
            <a:ext cx="3923928" cy="4726625"/>
          </a:xfrm>
          <a:prstGeom prst="rect">
            <a:avLst/>
          </a:prstGeom>
          <a:ln>
            <a:noFill/>
          </a:ln>
          <a:effectLst>
            <a:softEdge rad="112500"/>
          </a:effectLst>
        </p:spPr>
      </p:pic>
      <p:sp>
        <p:nvSpPr>
          <p:cNvPr id="5" name="Rectangle 2"/>
          <p:cNvSpPr txBox="1">
            <a:spLocks noChangeArrowheads="1"/>
          </p:cNvSpPr>
          <p:nvPr/>
        </p:nvSpPr>
        <p:spPr bwMode="auto">
          <a:xfrm>
            <a:off x="0" y="-27384"/>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5400" b="1" i="0" u="none" strike="noStrike" kern="0" cap="none" spc="0" normalizeH="0" baseline="0" noProof="0" dirty="0" smtClean="0">
                <a:ln>
                  <a:noFill/>
                </a:ln>
                <a:solidFill>
                  <a:schemeClr val="tx1"/>
                </a:solidFill>
                <a:effectLst/>
                <a:uLnTx/>
                <a:uFillTx/>
                <a:latin typeface="+mj-lt"/>
                <a:ea typeface="+mj-ea"/>
                <a:cs typeface="+mj-cs"/>
              </a:rPr>
              <a:t>Anna slavē Dievu </a:t>
            </a:r>
          </a:p>
        </p:txBody>
      </p:sp>
      <p:sp>
        <p:nvSpPr>
          <p:cNvPr id="6" name="Rounded Rectangle 5"/>
          <p:cNvSpPr/>
          <p:nvPr/>
        </p:nvSpPr>
        <p:spPr>
          <a:xfrm>
            <a:off x="251520" y="2276872"/>
            <a:ext cx="4464496"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Arī Anna redz to, ko lielākā daļa neredz</a:t>
            </a:r>
            <a:endParaRPr lang="en-US" sz="3600" dirty="0"/>
          </a:p>
        </p:txBody>
      </p:sp>
      <p:sp>
        <p:nvSpPr>
          <p:cNvPr id="8" name="Rounded Rectangle 7"/>
          <p:cNvSpPr/>
          <p:nvPr/>
        </p:nvSpPr>
        <p:spPr>
          <a:xfrm>
            <a:off x="251520" y="3717032"/>
            <a:ext cx="5256584"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Viņa redz to, ko fiziskām acīm neva</a:t>
            </a:r>
            <a:r>
              <a:rPr lang="lv-LV" sz="3600" dirty="0" smtClean="0"/>
              <a:t>r saredzēt</a:t>
            </a:r>
            <a:endParaRPr lang="en-US" sz="3600" dirty="0"/>
          </a:p>
        </p:txBody>
      </p:sp>
      <p:sp>
        <p:nvSpPr>
          <p:cNvPr id="9" name="Rounded Rectangle 8"/>
          <p:cNvSpPr/>
          <p:nvPr/>
        </p:nvSpPr>
        <p:spPr>
          <a:xfrm>
            <a:off x="467544" y="5157192"/>
            <a:ext cx="4464496" cy="1628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Anna slavē Dievu un vēstī visiem par pestītāju/glābēju</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8032" y="764704"/>
            <a:ext cx="9396536" cy="836712"/>
          </a:xfrm>
        </p:spPr>
        <p:txBody>
          <a:bodyPr/>
          <a:lstStyle/>
          <a:p>
            <a:pPr algn="just" eaLnBrk="1" hangingPunct="1">
              <a:lnSpc>
                <a:spcPct val="80000"/>
              </a:lnSpc>
              <a:buFontTx/>
              <a:buNone/>
            </a:pPr>
            <a:r>
              <a:rPr lang="lv-LV" i="1" dirty="0" smtClean="0"/>
              <a:t>    40 </a:t>
            </a:r>
            <a:r>
              <a:rPr lang="lv-LV" i="1" dirty="0" smtClean="0"/>
              <a:t>Bet bērns auga un tapa stiprs garā, pilns gudrības, un Dieva žēlastība bija ar Viņu.</a:t>
            </a:r>
            <a:endParaRPr lang="lv-LV" sz="2800" i="1" dirty="0" smtClean="0"/>
          </a:p>
        </p:txBody>
      </p:sp>
      <p:pic>
        <p:nvPicPr>
          <p:cNvPr id="5" name="Picture 4" descr="BIBLE016"/>
          <p:cNvPicPr>
            <a:picLocks noChangeAspect="1" noChangeArrowheads="1"/>
          </p:cNvPicPr>
          <p:nvPr/>
        </p:nvPicPr>
        <p:blipFill>
          <a:blip r:embed="rId2" cstate="print"/>
          <a:srcRect/>
          <a:stretch>
            <a:fillRect/>
          </a:stretch>
        </p:blipFill>
        <p:spPr bwMode="auto">
          <a:xfrm>
            <a:off x="4728130" y="1628800"/>
            <a:ext cx="4380374" cy="5229200"/>
          </a:xfrm>
          <a:prstGeom prst="rect">
            <a:avLst/>
          </a:prstGeom>
          <a:noFill/>
          <a:ln w="9525">
            <a:noFill/>
            <a:miter lim="800000"/>
            <a:headEnd/>
            <a:tailEnd/>
          </a:ln>
        </p:spPr>
      </p:pic>
      <p:sp>
        <p:nvSpPr>
          <p:cNvPr id="6" name="Rectangle 2"/>
          <p:cNvSpPr txBox="1">
            <a:spLocks noChangeArrowheads="1"/>
          </p:cNvSpPr>
          <p:nvPr/>
        </p:nvSpPr>
        <p:spPr bwMode="auto">
          <a:xfrm>
            <a:off x="0" y="-27384"/>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800" b="1" i="0" u="none" strike="noStrike" kern="0" cap="none" spc="0" normalizeH="0" baseline="0" noProof="0" dirty="0" err="1" smtClean="0">
                <a:ln>
                  <a:noFill/>
                </a:ln>
                <a:solidFill>
                  <a:schemeClr val="tx1"/>
                </a:solidFill>
                <a:effectLst/>
                <a:uLnTx/>
                <a:uFillTx/>
                <a:latin typeface="+mj-lt"/>
                <a:ea typeface="+mj-ea"/>
                <a:cs typeface="+mj-cs"/>
              </a:rPr>
              <a:t>Sīmeans</a:t>
            </a:r>
            <a:r>
              <a:rPr kumimoji="0" lang="lv-LV" sz="4800" b="1" i="0" u="none" strike="noStrike" kern="0" cap="none" spc="0" normalizeH="0" baseline="0" noProof="0" dirty="0" smtClean="0">
                <a:ln>
                  <a:noFill/>
                </a:ln>
                <a:solidFill>
                  <a:schemeClr val="tx1"/>
                </a:solidFill>
                <a:effectLst/>
                <a:uLnTx/>
                <a:uFillTx/>
                <a:latin typeface="+mj-lt"/>
                <a:ea typeface="+mj-ea"/>
                <a:cs typeface="+mj-cs"/>
              </a:rPr>
              <a:t>, Anna redz pestītāju</a:t>
            </a:r>
          </a:p>
        </p:txBody>
      </p:sp>
      <p:pic>
        <p:nvPicPr>
          <p:cNvPr id="8" name="Picture 5"/>
          <p:cNvPicPr>
            <a:picLocks noChangeAspect="1" noChangeArrowheads="1"/>
          </p:cNvPicPr>
          <p:nvPr/>
        </p:nvPicPr>
        <p:blipFill>
          <a:blip r:embed="rId3" cstate="print"/>
          <a:srcRect/>
          <a:stretch>
            <a:fillRect/>
          </a:stretch>
        </p:blipFill>
        <p:spPr bwMode="auto">
          <a:xfrm>
            <a:off x="0" y="1613603"/>
            <a:ext cx="3491880" cy="5244397"/>
          </a:xfrm>
          <a:prstGeom prst="ellipse">
            <a:avLst/>
          </a:prstGeom>
          <a:ln>
            <a:noFill/>
          </a:ln>
          <a:effectLst>
            <a:softEdge rad="112500"/>
          </a:effectLst>
        </p:spPr>
      </p:pic>
      <p:sp>
        <p:nvSpPr>
          <p:cNvPr id="9" name="Right Arrow 8"/>
          <p:cNvSpPr/>
          <p:nvPr/>
        </p:nvSpPr>
        <p:spPr>
          <a:xfrm>
            <a:off x="3779912" y="3140968"/>
            <a:ext cx="1296144" cy="10801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3203848" y="1844824"/>
            <a:ext cx="2808312" cy="692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Stiprs garā</a:t>
            </a:r>
            <a:endParaRPr lang="en-US" sz="3600" dirty="0"/>
          </a:p>
        </p:txBody>
      </p:sp>
      <p:sp>
        <p:nvSpPr>
          <p:cNvPr id="11" name="Rounded Rectangle 10"/>
          <p:cNvSpPr/>
          <p:nvPr/>
        </p:nvSpPr>
        <p:spPr>
          <a:xfrm>
            <a:off x="3275856" y="4365104"/>
            <a:ext cx="252028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Pilns gudrības</a:t>
            </a:r>
            <a:endParaRPr lang="en-US" sz="3600" dirty="0"/>
          </a:p>
        </p:txBody>
      </p:sp>
      <p:sp>
        <p:nvSpPr>
          <p:cNvPr id="12" name="Rounded Rectangle 11"/>
          <p:cNvSpPr/>
          <p:nvPr/>
        </p:nvSpPr>
        <p:spPr>
          <a:xfrm>
            <a:off x="3275856" y="5589240"/>
            <a:ext cx="252028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Dieva žēlastības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par>
                          <p:cTn id="22" fill="hold">
                            <p:stCondLst>
                              <p:cond delay="5000"/>
                            </p:stCondLst>
                            <p:childTnLst>
                              <p:par>
                                <p:cTn id="23" presetID="9"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dissolve">
                                      <p:cBhvr>
                                        <p:cTn id="25" dur="500"/>
                                        <p:tgtEl>
                                          <p:spTgt spid="5"/>
                                        </p:tgtEl>
                                      </p:cBhvr>
                                    </p:animEffect>
                                  </p:childTnLst>
                                </p:cTn>
                              </p:par>
                            </p:childTnLst>
                          </p:cTn>
                        </p:par>
                        <p:par>
                          <p:cTn id="26" fill="hold">
                            <p:stCondLst>
                              <p:cond delay="5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par>
                          <p:cTn id="30" fill="hold">
                            <p:stCondLst>
                              <p:cond delay="75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2000"/>
                                        <p:tgtEl>
                                          <p:spTgt spid="11"/>
                                        </p:tgtEl>
                                      </p:cBhvr>
                                    </p:animEffect>
                                  </p:childTnLst>
                                </p:cTn>
                              </p:par>
                            </p:childTnLst>
                          </p:cTn>
                        </p:par>
                        <p:par>
                          <p:cTn id="34" fill="hold">
                            <p:stCondLst>
                              <p:cond delay="9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animBg="1"/>
      <p:bldP spid="11"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Lūgšanas un Meditācijas spēks</a:t>
            </a:r>
            <a:endParaRPr lang="lv-LV" b="1" dirty="0" smtClean="0">
              <a:solidFill>
                <a:schemeClr val="tx1"/>
              </a:solidFill>
            </a:endParaRPr>
          </a:p>
        </p:txBody>
      </p:sp>
      <p:pic>
        <p:nvPicPr>
          <p:cNvPr id="5" name="Picture 5" descr="http://1.bp.blogspot.com/-UIsbMVtTf-0/TjF_vRgUlSI/AAAAAAAAAMA/OsBF2ABFBX8/s1600/Anna%2Band%2BJesus.jpg"/>
          <p:cNvPicPr>
            <a:picLocks noChangeAspect="1" noChangeArrowheads="1"/>
          </p:cNvPicPr>
          <p:nvPr/>
        </p:nvPicPr>
        <p:blipFill>
          <a:blip r:embed="rId2" cstate="print"/>
          <a:srcRect/>
          <a:stretch>
            <a:fillRect/>
          </a:stretch>
        </p:blipFill>
        <p:spPr bwMode="auto">
          <a:xfrm>
            <a:off x="899592" y="1772816"/>
            <a:ext cx="3357554" cy="3679642"/>
          </a:xfrm>
          <a:prstGeom prst="rect">
            <a:avLst/>
          </a:prstGeom>
          <a:ln>
            <a:noFill/>
          </a:ln>
          <a:effectLst>
            <a:softEdge rad="112500"/>
          </a:effectLst>
        </p:spPr>
      </p:pic>
      <p:pic>
        <p:nvPicPr>
          <p:cNvPr id="6" name="Picture 7" descr="http://3.bp.blogspot.com/_2CFgJpGhbnA/TRNQISsAN6I/AAAAAAAAAYU/TohgSoWbI3c/s1600/091simeon.jpg"/>
          <p:cNvPicPr>
            <a:picLocks noChangeAspect="1" noChangeArrowheads="1"/>
          </p:cNvPicPr>
          <p:nvPr/>
        </p:nvPicPr>
        <p:blipFill>
          <a:blip r:embed="rId3" cstate="print"/>
          <a:srcRect/>
          <a:stretch>
            <a:fillRect/>
          </a:stretch>
        </p:blipFill>
        <p:spPr bwMode="auto">
          <a:xfrm>
            <a:off x="4644008" y="1844823"/>
            <a:ext cx="3888432" cy="3577363"/>
          </a:xfrm>
          <a:prstGeom prst="rect">
            <a:avLst/>
          </a:prstGeom>
          <a:ln>
            <a:noFill/>
          </a:ln>
          <a:effectLst>
            <a:softEdge rad="112500"/>
          </a:effectLst>
        </p:spPr>
      </p:pic>
      <p:sp>
        <p:nvSpPr>
          <p:cNvPr id="8" name="Rounded Rectangle 7"/>
          <p:cNvSpPr/>
          <p:nvPr/>
        </p:nvSpPr>
        <p:spPr>
          <a:xfrm>
            <a:off x="251520" y="764704"/>
            <a:ext cx="856895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Lielākā daļa pestītāju neredz, jo Viņā nav pasaulīgas spozmes un bagātības</a:t>
            </a:r>
            <a:endParaRPr lang="en-US" sz="3600" dirty="0"/>
          </a:p>
        </p:txBody>
      </p:sp>
      <p:sp>
        <p:nvSpPr>
          <p:cNvPr id="9" name="Rounded Rectangle 8"/>
          <p:cNvSpPr/>
          <p:nvPr/>
        </p:nvSpPr>
        <p:spPr>
          <a:xfrm>
            <a:off x="323528" y="5445224"/>
            <a:ext cx="856895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err="1" smtClean="0"/>
              <a:t>Sīmeans</a:t>
            </a:r>
            <a:r>
              <a:rPr lang="lv-LV" sz="3600" dirty="0" smtClean="0"/>
              <a:t> un Anna studējot rakstus templī/baznīcā redz Gara acīm pestītāju</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96D65363-63F0-DC2D-A05B-358E55898FD3}"/>
            </a:ext>
          </a:extLst>
        </p:cNvPr>
        <p:cNvGrpSpPr/>
        <p:nvPr/>
      </p:nvGrpSpPr>
      <p:grpSpPr>
        <a:xfrm>
          <a:off x="0" y="0"/>
          <a:ext cx="0" cy="0"/>
          <a:chOff x="0" y="0"/>
          <a:chExt cx="0" cy="0"/>
        </a:xfrm>
      </p:grpSpPr>
      <p:pic>
        <p:nvPicPr>
          <p:cNvPr id="6" name="Picture 4"/>
          <p:cNvPicPr>
            <a:picLocks noChangeAspect="1" noChangeArrowheads="1"/>
          </p:cNvPicPr>
          <p:nvPr/>
        </p:nvPicPr>
        <p:blipFill>
          <a:blip r:embed="rId3" cstate="print"/>
          <a:srcRect/>
          <a:stretch>
            <a:fillRect/>
          </a:stretch>
        </p:blipFill>
        <p:spPr bwMode="auto">
          <a:xfrm>
            <a:off x="858317" y="3861048"/>
            <a:ext cx="2345531" cy="2996952"/>
          </a:xfrm>
          <a:prstGeom prst="ellipse">
            <a:avLst/>
          </a:prstGeom>
          <a:ln>
            <a:noFill/>
          </a:ln>
          <a:effectLst>
            <a:softEdge rad="112500"/>
          </a:effectLst>
        </p:spPr>
      </p:pic>
      <p:sp>
        <p:nvSpPr>
          <p:cNvPr id="2" name="Virsraksts 1">
            <a:extLst>
              <a:ext uri="{FF2B5EF4-FFF2-40B4-BE49-F238E27FC236}">
                <a16:creationId xmlns:a16="http://schemas.microsoft.com/office/drawing/2014/main" xmlns="" id="{4C3482DF-E165-59D9-8CDB-9B6F38156A5A}"/>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smtClean="0">
                <a:solidFill>
                  <a:schemeClr val="tx1"/>
                </a:solidFill>
              </a:rPr>
              <a:t>11.solis</a:t>
            </a:r>
            <a:endParaRPr lang="lv-LV" b="1" dirty="0">
              <a:solidFill>
                <a:schemeClr val="tx1"/>
              </a:solidFill>
            </a:endParaRPr>
          </a:p>
        </p:txBody>
      </p:sp>
      <p:sp>
        <p:nvSpPr>
          <p:cNvPr id="7" name="Rounded Rectangle 6">
            <a:extLst>
              <a:ext uri="{FF2B5EF4-FFF2-40B4-BE49-F238E27FC236}">
                <a16:creationId xmlns:a16="http://schemas.microsoft.com/office/drawing/2014/main" xmlns="" id="{D93E7D1F-3A9E-A0EC-5603-E30470F8A577}"/>
              </a:ext>
            </a:extLst>
          </p:cNvPr>
          <p:cNvSpPr/>
          <p:nvPr/>
        </p:nvSpPr>
        <p:spPr>
          <a:xfrm>
            <a:off x="179512" y="692696"/>
            <a:ext cx="8712968" cy="2304256"/>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Centāmies ar lūgšanām un meditāciju pilnveidot mūsu apzināto</a:t>
            </a:r>
          </a:p>
          <a:p>
            <a:pPr algn="ctr"/>
            <a:r>
              <a:rPr lang="lv-LV" sz="3600" dirty="0" smtClean="0"/>
              <a:t>saskarsmi ar Dievu, </a:t>
            </a:r>
            <a:r>
              <a:rPr lang="lv-LV" sz="3600" dirty="0" smtClean="0"/>
              <a:t>lūdzot </a:t>
            </a:r>
            <a:r>
              <a:rPr lang="lv-LV" sz="3600" dirty="0" smtClean="0"/>
              <a:t>tikai uzzināt</a:t>
            </a:r>
          </a:p>
          <a:p>
            <a:pPr algn="ctr"/>
            <a:r>
              <a:rPr lang="lv-LV" sz="3600" dirty="0" smtClean="0"/>
              <a:t>Viņa gribu par mums un spēku to izpildīt.</a:t>
            </a:r>
            <a:endParaRPr lang="en-US" sz="3600" dirty="0"/>
          </a:p>
        </p:txBody>
      </p:sp>
      <p:sp>
        <p:nvSpPr>
          <p:cNvPr id="3" name="Rounded Rectangle 7">
            <a:extLst>
              <a:ext uri="{FF2B5EF4-FFF2-40B4-BE49-F238E27FC236}">
                <a16:creationId xmlns:a16="http://schemas.microsoft.com/office/drawing/2014/main" xmlns="" id="{73061D74-C576-1640-FAE9-E2FDFE1CE74F}"/>
              </a:ext>
            </a:extLst>
          </p:cNvPr>
          <p:cNvSpPr/>
          <p:nvPr/>
        </p:nvSpPr>
        <p:spPr>
          <a:xfrm>
            <a:off x="683568" y="3201014"/>
            <a:ext cx="2880320" cy="876058"/>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dirty="0" smtClean="0"/>
              <a:t>Lūgšana</a:t>
            </a:r>
            <a:endParaRPr lang="en-US" sz="4000" dirty="0"/>
          </a:p>
        </p:txBody>
      </p:sp>
      <p:sp>
        <p:nvSpPr>
          <p:cNvPr id="5" name="Rounded Rectangle 7">
            <a:extLst>
              <a:ext uri="{FF2B5EF4-FFF2-40B4-BE49-F238E27FC236}">
                <a16:creationId xmlns:a16="http://schemas.microsoft.com/office/drawing/2014/main" xmlns="" id="{36AE3AC2-EA06-94B0-5D30-A8FE5CD46B5B}"/>
              </a:ext>
            </a:extLst>
          </p:cNvPr>
          <p:cNvSpPr/>
          <p:nvPr/>
        </p:nvSpPr>
        <p:spPr>
          <a:xfrm>
            <a:off x="5364088" y="3201014"/>
            <a:ext cx="2664296" cy="876058"/>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dirty="0" smtClean="0"/>
              <a:t>Meditācija</a:t>
            </a:r>
            <a:endParaRPr lang="en-US" sz="4000" dirty="0"/>
          </a:p>
        </p:txBody>
      </p:sp>
      <p:pic>
        <p:nvPicPr>
          <p:cNvPr id="8" name="Picture 7" descr="bible.png"/>
          <p:cNvPicPr>
            <a:picLocks noChangeAspect="1"/>
          </p:cNvPicPr>
          <p:nvPr/>
        </p:nvPicPr>
        <p:blipFill>
          <a:blip r:embed="rId4" cstate="print"/>
          <a:stretch>
            <a:fillRect/>
          </a:stretch>
        </p:blipFill>
        <p:spPr>
          <a:xfrm>
            <a:off x="5508104" y="4365104"/>
            <a:ext cx="2160240" cy="2160240"/>
          </a:xfrm>
          <a:prstGeom prst="rect">
            <a:avLst/>
          </a:prstGeom>
        </p:spPr>
      </p:pic>
    </p:spTree>
    <p:extLst>
      <p:ext uri="{BB962C8B-B14F-4D97-AF65-F5344CB8AC3E}">
        <p14:creationId xmlns:p14="http://schemas.microsoft.com/office/powerpoint/2010/main" xmlns=""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par>
                                <p:cTn id="23" presetID="10"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3" grpId="0" animBg="1"/>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rotWithShape="1">
          <a:blip r:embed="rId3" cstate="print">
            <a:extLst>
              <a:ext uri="{28A0092B-C50C-407E-A947-70E740481C1C}">
                <a14:useLocalDpi xmlns:a14="http://schemas.microsoft.com/office/drawing/2010/main" xmlns="" val="0"/>
              </a:ext>
            </a:extLst>
          </a:blip>
          <a:srcRect l="4146" r="47103"/>
          <a:stretch/>
        </p:blipFill>
        <p:spPr>
          <a:xfrm>
            <a:off x="0" y="1556792"/>
            <a:ext cx="3816424" cy="4404860"/>
          </a:xfrm>
          <a:prstGeom prst="rect">
            <a:avLst/>
          </a:prstGeom>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24</a:t>
            </a:fld>
            <a:endParaRPr lang="en-US"/>
          </a:p>
        </p:txBody>
      </p:sp>
      <p:sp>
        <p:nvSpPr>
          <p:cNvPr id="10" name="Rectangle 2"/>
          <p:cNvSpPr>
            <a:spLocks noGrp="1" noChangeArrowheads="1"/>
          </p:cNvSpPr>
          <p:nvPr>
            <p:ph type="title"/>
          </p:nvPr>
        </p:nvSpPr>
        <p:spPr>
          <a:xfrm>
            <a:off x="72008" y="116632"/>
            <a:ext cx="9071992" cy="907157"/>
          </a:xfrm>
        </p:spPr>
        <p:txBody>
          <a:bodyPr/>
          <a:lstStyle/>
          <a:p>
            <a:pPr marL="762000" indent="-762000" eaLnBrk="1" hangingPunct="1">
              <a:defRPr/>
            </a:pPr>
            <a:r>
              <a:rPr lang="lv-LV" b="1" dirty="0"/>
              <a:t>AA lūgšana:</a:t>
            </a:r>
            <a:endParaRPr lang="en-US" b="1" dirty="0">
              <a:solidFill>
                <a:schemeClr val="tx1"/>
              </a:solidFill>
            </a:endParaRPr>
          </a:p>
        </p:txBody>
      </p:sp>
      <p:sp>
        <p:nvSpPr>
          <p:cNvPr id="6" name="Rounded Rectangle 5"/>
          <p:cNvSpPr/>
          <p:nvPr/>
        </p:nvSpPr>
        <p:spPr>
          <a:xfrm>
            <a:off x="3707904" y="1052736"/>
            <a:ext cx="5256584" cy="552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4000" dirty="0"/>
              <a:t>“Kungs, dod man mieru </a:t>
            </a:r>
            <a:r>
              <a:rPr lang="lv-LV" sz="4000" b="1" dirty="0"/>
              <a:t>pieņemt</a:t>
            </a:r>
            <a:r>
              <a:rPr lang="lv-LV" sz="4000" dirty="0"/>
              <a:t> </a:t>
            </a:r>
            <a:r>
              <a:rPr lang="lv-LV" sz="4000" b="1" dirty="0"/>
              <a:t>to, ko nevaru mainīt</a:t>
            </a:r>
            <a:r>
              <a:rPr lang="lv-LV" sz="4000" dirty="0"/>
              <a:t>, dod man </a:t>
            </a:r>
            <a:r>
              <a:rPr lang="lv-LV" sz="4000" b="1" dirty="0"/>
              <a:t>drosmi mainīt to, ko varu mainīt</a:t>
            </a:r>
            <a:r>
              <a:rPr lang="lv-LV" sz="4000" dirty="0"/>
              <a:t>, un dod man</a:t>
            </a:r>
            <a:r>
              <a:rPr lang="lv-LV" sz="4000" b="1" dirty="0"/>
              <a:t> gudrību</a:t>
            </a:r>
            <a:r>
              <a:rPr lang="lv-LV" sz="4000" dirty="0"/>
              <a:t> </a:t>
            </a:r>
            <a:r>
              <a:rPr lang="lv-LV" sz="4000" b="1" dirty="0"/>
              <a:t>atšķirt vienu no otra</a:t>
            </a:r>
            <a:r>
              <a:rPr lang="lv-LV" sz="4000" dirty="0"/>
              <a:t>.”</a:t>
            </a:r>
          </a:p>
        </p:txBody>
      </p:sp>
    </p:spTree>
    <p:extLst>
      <p:ext uri="{BB962C8B-B14F-4D97-AF65-F5344CB8AC3E}">
        <p14:creationId xmlns:p14="http://schemas.microsoft.com/office/powerpoint/2010/main" xmlns="" val="14809394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ChangeArrowheads="1"/>
          </p:cNvSpPr>
          <p:nvPr/>
        </p:nvSpPr>
        <p:spPr bwMode="auto">
          <a:xfrm>
            <a:off x="0" y="1143000"/>
            <a:ext cx="9144000" cy="5754688"/>
          </a:xfrm>
          <a:prstGeom prst="rect">
            <a:avLst/>
          </a:prstGeom>
          <a:noFill/>
          <a:ln w="9525">
            <a:noFill/>
            <a:miter lim="800000"/>
            <a:headEnd/>
            <a:tailEnd/>
          </a:ln>
        </p:spPr>
        <p:txBody>
          <a:bodyPr>
            <a:spAutoFit/>
          </a:bodyPr>
          <a:lstStyle/>
          <a:p>
            <a:pPr algn="just"/>
            <a:r>
              <a:rPr lang="lv-LV" sz="2300"/>
              <a:t>31 ko Tu esi sataisījis visiem ļaudīm, 32 gaismu apgaismot pagānus un par slavu Saviem Israēla ļaudīm.“ 33 Un Jāzeps un Viņa māte brīnījās par to, ko viņš runāja. 34 Un Sīmeans tos svētīja un sacīja Marijai, Viņa mātei: "Redzi, Viņš ir likts par krišanu un augšāmcelšanos daudz ļaudīm Israēlā un par zīmi, kam runā pretī. 35 Un tev pašai caur dvēseli zobens spiedīsies, lai daudz siržu domas nāktu zināmas.“ 36 Un tur bija praviete Anna, Fanuēla meita, no Ašera cilts, tā bija ļoti veca un pēc savām meitas dienām viņa bija dzīvojusi septiņus gadus ar savu vīru. 37 Un tā bija atraitne ap astoņdesmit četriem gadiem; tā nešķīrās no Tempļa, bet kalpoja Dievam dienām un naktīm ar gavēšanu un lūgšanu. 38 Tā arī tai pašā stundā piegāja un slavēja To Kungu, par To runādama uz visiem, kas Jeruzālemē gaidīja uz pestīšanu. 39 Un, visu pēc Tā Kunga bauslības izpildījuši, tie atgriezās Galilejā, savā pilsētā Nacaretē. 40 Bet bērns auga un tapa stiprs garā, pilns gudrības, un Dieva žēlastība bija ar Viņu.</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273844"/>
            <a:ext cx="9144000" cy="850900"/>
          </a:xfrm>
        </p:spPr>
        <p:txBody>
          <a:bodyPr/>
          <a:lstStyle/>
          <a:p>
            <a:pPr eaLnBrk="1" hangingPunct="1"/>
            <a:r>
              <a:rPr lang="lv-LV" sz="5400" b="1" dirty="0" smtClean="0">
                <a:solidFill>
                  <a:schemeClr val="tx1"/>
                </a:solidFill>
              </a:rPr>
              <a:t>2 Ticības paraugi</a:t>
            </a:r>
          </a:p>
        </p:txBody>
      </p:sp>
      <p:sp>
        <p:nvSpPr>
          <p:cNvPr id="7" name="Rectangle 6"/>
          <p:cNvSpPr>
            <a:spLocks noChangeArrowheads="1"/>
          </p:cNvSpPr>
          <p:nvPr/>
        </p:nvSpPr>
        <p:spPr bwMode="auto">
          <a:xfrm>
            <a:off x="5940152" y="1435423"/>
            <a:ext cx="1835696" cy="769441"/>
          </a:xfrm>
          <a:prstGeom prst="rect">
            <a:avLst/>
          </a:prstGeom>
          <a:noFill/>
          <a:ln w="9525">
            <a:noFill/>
            <a:miter lim="800000"/>
            <a:headEnd/>
            <a:tailEnd/>
          </a:ln>
        </p:spPr>
        <p:txBody>
          <a:bodyPr wrap="square">
            <a:spAutoFit/>
          </a:bodyPr>
          <a:lstStyle/>
          <a:p>
            <a:pPr algn="ctr"/>
            <a:r>
              <a:rPr lang="lv-LV" sz="4400" b="1" dirty="0" smtClean="0"/>
              <a:t>Anna</a:t>
            </a:r>
            <a:endParaRPr lang="lv-LV" sz="4400" dirty="0"/>
          </a:p>
        </p:txBody>
      </p:sp>
      <p:pic>
        <p:nvPicPr>
          <p:cNvPr id="5" name="Picture 5" descr="http://1.bp.blogspot.com/-UIsbMVtTf-0/TjF_vRgUlSI/AAAAAAAAAMA/OsBF2ABFBX8/s1600/Anna%2Band%2BJesus.jpg"/>
          <p:cNvPicPr>
            <a:picLocks noChangeAspect="1" noChangeArrowheads="1"/>
          </p:cNvPicPr>
          <p:nvPr/>
        </p:nvPicPr>
        <p:blipFill>
          <a:blip r:embed="rId2" cstate="print"/>
          <a:srcRect/>
          <a:stretch>
            <a:fillRect/>
          </a:stretch>
        </p:blipFill>
        <p:spPr bwMode="auto">
          <a:xfrm>
            <a:off x="4860032" y="2132856"/>
            <a:ext cx="3960440" cy="4340362"/>
          </a:xfrm>
          <a:prstGeom prst="rect">
            <a:avLst/>
          </a:prstGeom>
          <a:ln>
            <a:noFill/>
          </a:ln>
          <a:effectLst>
            <a:softEdge rad="112500"/>
          </a:effectLst>
        </p:spPr>
      </p:pic>
      <p:pic>
        <p:nvPicPr>
          <p:cNvPr id="6" name="Picture 7" descr="http://3.bp.blogspot.com/_2CFgJpGhbnA/TRNQISsAN6I/AAAAAAAAAYU/TohgSoWbI3c/s1600/091simeon.jpg"/>
          <p:cNvPicPr>
            <a:picLocks noChangeAspect="1" noChangeArrowheads="1"/>
          </p:cNvPicPr>
          <p:nvPr/>
        </p:nvPicPr>
        <p:blipFill>
          <a:blip r:embed="rId3" cstate="print"/>
          <a:srcRect/>
          <a:stretch>
            <a:fillRect/>
          </a:stretch>
        </p:blipFill>
        <p:spPr bwMode="auto">
          <a:xfrm>
            <a:off x="251520" y="2060848"/>
            <a:ext cx="4464496" cy="4320480"/>
          </a:xfrm>
          <a:prstGeom prst="rect">
            <a:avLst/>
          </a:prstGeom>
          <a:ln>
            <a:noFill/>
          </a:ln>
          <a:effectLst>
            <a:softEdge rad="112500"/>
          </a:effectLst>
        </p:spPr>
      </p:pic>
      <p:sp>
        <p:nvSpPr>
          <p:cNvPr id="8" name="Rectangle 7"/>
          <p:cNvSpPr>
            <a:spLocks noChangeArrowheads="1"/>
          </p:cNvSpPr>
          <p:nvPr/>
        </p:nvSpPr>
        <p:spPr bwMode="auto">
          <a:xfrm>
            <a:off x="971600" y="1342509"/>
            <a:ext cx="2808312" cy="769441"/>
          </a:xfrm>
          <a:prstGeom prst="rect">
            <a:avLst/>
          </a:prstGeom>
          <a:noFill/>
          <a:ln w="9525">
            <a:noFill/>
            <a:miter lim="800000"/>
            <a:headEnd/>
            <a:tailEnd/>
          </a:ln>
        </p:spPr>
        <p:txBody>
          <a:bodyPr wrap="square">
            <a:spAutoFit/>
          </a:bodyPr>
          <a:lstStyle/>
          <a:p>
            <a:pPr algn="ctr"/>
            <a:r>
              <a:rPr lang="lv-LV" sz="4400" b="1" dirty="0" err="1" smtClean="0"/>
              <a:t>Sīmeans</a:t>
            </a:r>
            <a:endParaRPr lang="lv-LV"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619720"/>
            <a:ext cx="9467850" cy="1081088"/>
          </a:xfrm>
        </p:spPr>
        <p:txBody>
          <a:bodyPr/>
          <a:lstStyle/>
          <a:p>
            <a:pPr algn="just">
              <a:lnSpc>
                <a:spcPct val="90000"/>
              </a:lnSpc>
              <a:buFontTx/>
              <a:buNone/>
            </a:pPr>
            <a:r>
              <a:rPr lang="lv-LV" i="1" dirty="0" smtClean="0"/>
              <a:t>	</a:t>
            </a:r>
            <a:r>
              <a:rPr lang="lv-LV" sz="2800" i="1" dirty="0" smtClean="0"/>
              <a:t>21 Kad astoņas dienas bija pagājušas un bērns bija jāapgraiza, tad Viņa vārdu nosauca: Jēzus, kā to eņģelis bija teicis, pirms Viņš bija iedzimis mātes miesās. 22 Un, kad viņas šķīstīšanas dienas bija beigušās pēc Mozus bauslības, tad tie Viņu nesa uz Jeruzalemi, lai to stādītu Tam Kungam priekšā </a:t>
            </a:r>
            <a:endParaRPr lang="en-US" sz="2600" i="1" dirty="0" smtClean="0"/>
          </a:p>
        </p:txBody>
      </p:sp>
      <p:sp>
        <p:nvSpPr>
          <p:cNvPr id="5124" name="AutoShape 5" descr="data:image/jpeg;base64,/9j/4AAQSkZJRgABAQAAAQABAAD/2wCEAAkGBhQSERUUExQVFRUWGRgWFxcYFhoXFhgXFxcXGxgYFxgcHSYeHBojGhcYHy8gIycpLCwsFR4xNTAqNScrLCkBCQoKDgwOGg8PGiwkHyQsLCwsLywpLCwsLCwsLCwsLCksLCwsLCksLCwsLCwsLCwsLCwsLCwsLCwpLCwsKSwsLP/AABEIALQBGAMBIgACEQEDEQH/xAAcAAABBQEBAQAAAAAAAAAAAAAGAAIDBAUHAQj/xABDEAACAQIEAwYDBQUGBQUBAAABAhEAAwQSITEFQVEGEyJhcYEykaEHQlKxwRQjYtHwM3KCkuHxFSRDU6IIFmNzshf/xAAZAQADAQEBAAAAAAAAAAAAAAACAwQBAAX/xAAtEQACAgICAgEEAAUFAQAAAAAAAQIRAyESMQRBIhMyUWFCcYGh8RSRscHwM//aAAwDAQACEQMRAD8A43jUGdvWoUsyYAJPQVv4PgxvXmYiLYb/ADEfdHl1NS8Uxij93aCqoPiKgCT+H0qtYvjyYy+UuKMQ4UKvnUC2Jq7cltBsN6ge5Gg/3NBSGuKohNnny/OmrbE61LeVhE8xPnrzPmaiZqyhWiyqrP8ArUtu2nP86oK1OBpioHimbWHwVtuvzqa7wlAJE/OsnD4witS3jtIO/Pyp64NdCZRaZXPD08/nUBwArQxC6abmq6XuRoHBWcijewPSqb24ohaxVLFYSaGWP8BKXoylNTnDBhK/Ko7tkqdabbuQdKXS6YTQxkilFWwyvvo351XuW4Nc4r0ciXBWAx1rzF4eHyj+jVvg/wARHlWh2VQXsQWcjMB4RtPWPMD31oJ1GFnJXKiPBdkLjiXOXyAk+/Krr9iYG7H5D9K6Jw7hggbVcfhw6V5kvKaZZHDE41juzrJMTHnWS9ojeuy8Q4apG3qI1oN7R8AAXMNvy/r9KfjzKemBPDXQE17SZYpU8mPYpRSr2jo48C15UiimVzibQ2nAU2pFoUrOQ2K8pwpBa2jhtKvSaVYYHfaPiAtTZt6EAZiPur0H8R+k+dD1lDyHoKnxtktcYbyZPmTrrTlmQiDNcb4QOQ6n2+QqieRzZRCCxxsq3ASe7tiWPTr1J6CqWXKwk7ET7HX8qLsJghYs8izMuZuZidB5Ty8qFMRazOAOZPp8Ta/SilDiv2JWTk2XuNJCr6kfKKxTWnxDG5oH4Z982tUbdudToo3P6DzNDN2zkviMKQNRvqPTr/XSmin3bmYz/QA2FMBoTidDl6E8huB69fSn2dJY7fmf63quIHn+VetdJ3/28hRJmmrhcfJg1buWARIrBWtHC40gCmqV9gTjW0WLV+NDU5tgiRUfdhtRXqErRChj2Awg1k4vBFD5VvOgOoplxJEVkoqRsZ0DYFPNyd6vYnhZPwiT0FK1wO7E5YHmYFI+3sbF2M4dYLZlXVmGVRzJO/0puI4JfteJrTqBrMaD3G1bnZ/ClAblxltoo+I7gdFHU6edEfB+0+Fd8qm4vIM6DIT5kE5Z6nSp8uRrpdBxhYM8A7e3sP4X/ep5mGHo3P0NHnCu3eHviFfu3/DcgT6GYP8AWlUON9grF45hNlzrKgG2088u3uCKDuJdgsTakhVuKOaHf/CYM1K1iy/pjPnA6Ve4gpYqzBWiRruOo8qFeL8WXRZGZmKMs6fFlLeW/wCXnQFicDct6XEdOmZSv5ioIo4YYxdoF5W9Fqzhi+o/o0r+BK/rVzgVhs5JBy5dZ2MxHrWjiUkRFXRVonctgzlilNaGIwmpA3H9c6oMsVjVBXfRPhtT9ar1LZeDTBXPZpFUqjSozVyxa8M0EFs5ELrpNe2VHPbr/OpzZkVHZY6pTXHZpBdSDptSq2cNqFPMaV5QvE70YbmOYIx5sx0A1JPIaecVu4Phn7NYe68G++UsfwjMPAD+Z8vKhK/xNlvtcAGYaLp8PoOvnUGI43ef4nJp2Nxjt9m5uUtejR4tjptqAdZnesmy2snZRr5idvcmPeoWuE704PpHnJ8/9v1oHLkzkqVF7FYVQoJOp1JHMnXSqOIv5jsABsByp/fydfIDyHlUIWTHnWM4bSqW9ZymKZFYbQ0CngV7FKK1GpDlqxh7VeYe1PnXS/s4+yt8cBevE28MDAjR7pBghZHhUHQt1BA6jXJIyTBLgPB72Jud3YtPdfmFEgDqxMBR5sQK6dwf7DrrqDir62v4bS5293aFB9Awrq3CeC2cLbFqxbW2g5KNz1Y7sfMyau0p5ZPoVxRzg/YZhI0v4kHrmtn6d3Qlxf7LHwz6uLiHZsuU+jLJ194P0rulVcdhw4g5SDpDc/IHrQOc6pMJJJ3RxLC9lrY1I09K8xHCkukWk1UGXblH4aIO0/Bxh2LXbjC0TALaAH8LEaE9OtZlnjFgLlS5bAH8QqKTmuylOMugH7b4UWrbAbd5Aos+z1LWGS3ZuItu/dti6rMAwvI4mASNCuxXynWaDe33GrVwLatsGglmIMiY69ZNGmCs4bG4Gy1wutxLSqCjZT4eR0OoYEg7iT1osrrEuQ3Arm+JF2jtXcLcZ8OItHU2mH7mZh45odQZHnpXmB4vbvnJ4rN0SDbc7kGCEbZhI9avccwuKRLVvDst52tqXW7GpYbBtBMdaFcXhca7ZHwyFzoUFq5oQdGzyFGg+INtSsaUo/Joblir+N/9Gtx/95Z7u+k8gZ0I5QeTedD+E4VavYXK1tFu2yQRAUtlPhJj8QGvvSxHG8TgyLWJ7u6GE5S2YqJIyl+unOfWqD8UwucNlvWWGkA5lg/pVEINKl/Ykkt7LPHryhe9tAQABlPQcvUVjjE5zodfrrUXFblpgTba6Z1MwE/LeqfDrxDHUCYEnWPOOZ8qrg2kIlFNl1roHIDl0is7FQdq0eL8FuWjPxKRIOx9xvNY5ajUk0ZxoZNerSavKD2aNNaPDmBUqeWo9/6+tZxqa1dgj+tKyDpmVZpFINU7Zy3BUoxGpmq1xZNUN/g5IuY9dm36ilUOHxX3WpUad7szaH8RH7xvWqhFW+Jf2jetVaTIeNIpCvTSFAZQor1d69UVocF4O+JvC2mk6luSqN2Nc5KKthKN6Rf4B2QvY4koVVFIDO0xMTAA1JjXkBIkiRJxgPsgw4H73EXHboECATsfiJI9DRh2b4Pbw9pLaABRtO7Hmx6knn7bVo8S4cGBNuMwBHzG2n9bV5WTzJSlrSLY+Ml33/Y5zxTsDZwzAPZBUzlYM+oHqd/L896dw3hOFtMGWyhPJjLD0ysSA35+VbPbXtCtw2bQk5LWa42UqvfF7K5Ax0zQH0H4hWX2NuDEY6zbkMO9GYaEMFXPMeopqU5R22Lcox9IL+GfZtaxuW7fTKgIKlfA9xfwtp8Hnv0POulYPCJaRbdtQiIAqqBAAGgAqYUqoiuKohnLk7FSpUqIE8ZgASdAK+eftb+0Z8TiVtYVmW1hXzZ1PxXh96ei7Dznyo4+2Htq1tVwOHaL174yN0tnT2J19gfKuR43hwtoEX/Un5fpWqSj2HGHI6H2S+1fD4+1+x8UVAzrk7wj93cnbN+Fuc9dRBoX7QfZbatYu5h0uEEBbludc1t5ynbUghl/wzXP7FiLyB1OXOoI1EgkT9K619qQOFHDLykyq3MOx6raZck+xatyp18TY1GWwXX7KnHxXdPJdetXeBj9jxCWbh/5UljmO4y6P4hsM5A1HOdKMsDjBcthgeRO/lWR2l4dODsMqnOmZ3ABzFbrFpHsQa8uGaU3xyHpOCh8oC4j2ww64gm3cza6sPEqJ1YiRsAABrrUuM+0EvaItN3n90+EepO3vXPFx9m2M6ssb5ciEk9c2WT6ViYni1xi+pAfVo0mqY+LEB+U/wDyPeO8QN26zEyev8qgt4wxlJ05TrFTcH4LcxL5UG2pJ2A8/wCVEHAeydu49zNLIhKg7SRpp/imqXljBfyI4wnkd/kGBLECZ6awPrRL2Y4IiXBcvXLemyhwdepouXsfhVAXuVMbkyST0mak/wDbOEO9m3p/D+dTS8yEtKyqPhy7tGJ2hsW7p8N1RH8QoK4lww2zOjL1FHy9nMPeZstpAi6SBEnyigztHws4dygJNthK+x1HtTMM19qFZsUkuT6MSlXsV6iidaoojI6fNWBhAQTnAAjfzn+VVmEVzVHD7d3lXpNQ04GtUzbHk0qbNe0VnWXcf/aN6mq1Wsf/AGjetVjTJDjw14K9NeKKD2YyxhLBd1UasxCgebGAPnXc+xHYO3hlUM0u4ZrjDmUbKFB3C7mhvsN9mfdpbxmMORiyNhrBIV3Ksp7xwdYA8WQawJMDQ9Dw2KCqh5mw5/zFjXnebl/gRZ40W7kiPFqEwyOgzXbrBF1+JnMIPICR6AGrNvhF3CuGuOrZwykKWPiykgyQBEA8qhwd4G7ge8dLdtM9wFmChmVMiKJO/wC8zf4TRZxHA/tCMhOVlIZG3g6xI5ruCOhpGPApY79hZM7xz4vr2ZnYY97hCtwBwt66oDQwgPK6HTStvFYS1nRyiZ0PhYqJEyDlO40J+dDfYJLttcTav2zbuC73oG6FWVRKN94Sh/zDrRPjbOdD13HrVq6o86buTaLVNd4FNa+Asmq9p87TyFHYBZQ6etY/a/tOmBwzXW1bZF5u5+ED9TyEmr+M4gloFnYAKCSTsABJJril/GPx3iJklMJZ25eEmJH8bx7AfPLpNsOMXJ0ix2U7CtjQ+OxV5g99mYQNcsxIJ2BiAOgFFD8Js4RGNpATzYwW+ZpvaS7cw4UWM+RQALdohWgCBkJESNNDvFDeMXGjDXcTee6tpB4bdzJ3rnbZRCiY1Jk66c6gnKWTaZ6WOCx1fQO3MEmK4jhrb7PcEx0nQUV/bzhx/wAOsfw4k/8Aklw/pWB2Q4Rfu37WMyfu0vWxm2iG2A5wDrRB9vbRgLA63p+SvXowXGKR52SXOdgl2J4uThXBOqKR7RNditcMS5YtI6kMqqsjQggAET0kbV89dicQQ7J+KF+ZAr6G4ni8i3oMFczA+UZvzmoskEpy/ZU5uo16OR9s/s+t3MU6YRwboAZlj8U7gaD4SZ96wcJ9l+JusMjKU/7n3DrunNl6NGsaaQT1js32ft3cPZe5nbvUVrieEJcYoGzXYUNdJJmHZhrttG7xAC3aYgAQsKB1PhWBsAJGw5VrzSxxpMyubWjmOE4GmBwd9lMnXxdco1PzpdksHksW53yi63mzaqPzPtVrt00YFU1Gd1Q+hYT9JrT4dwwi0M3hB8TeQjRR6KAKilN/T5S7b/4LlFKdLpIQgqzMcqLq7c55KvmazuNXJC2bS5XcSdzkXqT1q5dcXMtwjLh7etpDvdcf9RhzVeXU67DWlkdixAIzaluZpUNOxy2VsURZti2m+2nU1jduOFAYRW+8hEec6H8/pRLZwKr43I060L9reKjEPaw1vZmUE+WYCf66VVgk3NV/Vis6XB3/AEOeUlor7VcGQteeyuU2iBcQfhKiHH6/PrQkDXqwyKStHjzg4OmPIqM04tTaOTAZ5Sr015SzD0Uq8pUVnGnjx+8b1NVa17nBb1y40LA3lvCKrjg7A+KI/hOY7gbepqmWxykuiitssYAJJ5ASaJvs34M9/idi0FEy7HMoOTKjePKwIJUwQCCJAq9wW0ttWGTK2gJOrQw0JPSdwNN6L+wLrYfGY5hBWwlpBzN66zAAeZNtdekmunjqNiHlt0aN3jl67iFvYormwy3bNtbYPjuFyrXG5LORdtAJOkwNGxxQLiMIrAZWw1xT/ha2B9GPzobw6ZVC9AB8h+Z3r04hxeS6WzNbCrbEQqqpB16kkCT0A06y+R4XJ8l+P8DvH8xQTjL8/wCf7C49lfBNaulS2GxItBWgkgyF05zbdT7Gjj7NO0Ksv7K7eNFDWpOrWT93XUm2dP7pToa5FxXEG7ibt24FLs9v4Ropa6nwzr8NtRPmeRqqMU/flkc27uGtqUdTqri5uPIjQg7gxRww8MfF99g5sv1J2j6B4ve7m4t5dcvxAc1O4/l5gVtLfXKGXVWAYHkQRoZ6Vx3g/wBs1m6ot49TZvDQ3EUtafzKjxIfQEem1FXCvtC4atoK2Os5VJj4w2U6xBWdDNK4yT6BCoq11vL6U/i/FLWCw7XHMBdhzZjsB6/QAnlQbxT7c+HWVIsm5fYbBEKLPmz5dPMA1x/tj9oGI4pcBukJaX4LKE5RO5Y7s3KfkBRRgzkrNPtv2/uYwm2jRbJ8R5Nzgfw6e8dNy/sTw/8AZsKg+8/7xvf4R7LH1rltpbarL66f1AGtHHYzjty7ZuPds3jYswrX0EqBH3xvoNSQCANTFI8iMnD4os8dxhL5Bq11rzlLZUsvxag5fUDn61h9q+0mHuYK7YRz3isFyN8UyCfXrNYnbXtIjotrDXM5OnwoVVfI5dD5zzJrC7McJGIxdmyb4/eMQxHiI8LGddzpSMHjdTlobn8hL4x2dW+zi3PChzi80/MVg/8AqAb/AJTDj/5J/wDE/wA66Lwns4mDwwsIzMC2YsYkkxO3kBXL/wD1B3tMMnmT9KvXZ5y7Oa9kGjE2Rze6nyVgT+Vd14tfIw7tzKMvvBE/WuFdi0zYxD01HlERXdMbb7yyvIPEgkDaNdak8n70VQL3Z9ot20n4UCifJQP0pvaW7FoRzYDbTQE/mBUvCcPlCEmdDz/TWP60rK7U47MVUfdMk+oNQz+2h+P/AOiB3tNY7z9lU7d8k+wc/pWuR30z/ZLv/FHL0rE7SXYw63P+26MfIZgGP+UmrlvjymzNkqAmjBp0gayOtTOMnBV+y5Vya9j8TfAm7dIRF0XNooHKBzPlUVjENcBbuyF+4G+Np2Yj4UHONTUC4s3HGz3YDM7DMLYbVVtpzcgSTyn53cRdyrNxsg5/i/kKxxrVbDX5MXHcJa8xW5dZRzVBpHm5/lUvDeE2LMm3bk83gsx/xH9KeMeHMWbT3P42+HpuYHyp2Ku3RbIEd43hVR8Kz95z0G+nSm3P7bo5cPuqwb4FjBc4jioBKlQCOUggEH60EdpcLbt4m4tk+AHTWY01APQGRXRn4NktG2jm2plrriO8uNzJPLnpyrH7E8CtXAzi2LtwORLjMqwdMqnwkka5mnyXmbseSMbn60jz8uKUkoe9s5+thjqAT6AmmFa742GugR3mXyBOnsIAHtVLHdn0vCLq27nmV8XswIP1oV50fwC/BdaZxCK8o6439noUFrLGd8raj2P86Cb1oqSCII0Iq2GSM1cWR5MUsbqSGV5XopU1Cg/xeOEsNdDqANI01FVXti5bu9AikEyBpdWfpV3i19i3hBUjcdfMdarWXmZAl0uJmXYypIkdZUVZkviZirmSWWC3FBnK692Z396ucHxL2u8stJEqwP4oJyH1EsPc9azhfF210dDqOdauAfOy+QHvR2IfQQ4Sz4RPPU+pr2+I1qe3otUcdfhSfWjkqQhbYFY/Gw95vw3Vj1FtiP8AyiprOFK/tJgjN3aLLSdyTJPPST61lJN0gAwXxBMxOir00netLH8TCLkXxtOnV7h+Jo6cvQCkKnbZVXpGXxpczpZQajc+tUcTw1kE7iYkVp8PsFC5bVoBY76mYAqw2I0FtF7y5IMchHMnYUAak1pAyJqS1cI2+cUS4HgLYi6Lar315jGVBFtT5n7xjXl5wNa672Z+wrC2kDYubz7lAxW0PLQgt848qGUuI3nZwrg/CnxOIt2bety4wQerGJPRRufIV9SYbsXZt4K3gkkWly5+twAy2fzdtT8tq0eE8Bw2GXLh7Nq0P4ECk+pAk+9aBmkSlyBbA8fZzgrd18QcPbKqoCWlX93pu7KdGc+kAAbnWtDB8Lsu027NlMuxW2ikehAmt9VPWaymxK2LjAsio2oJ0hvvL58iPehswu3klB10j1mvn37d+KB8elsGe7TUebH+QrtfFO1lq1Ydw2YIpJaIGnPz9q+X+1N67exDYm6rAX2LISCAQIEA7HLoDFHFbCiaPYCxOMEclJ/3rtGGxMW7flO09OUEH61yD7MlH7QzHksfOulftoCqNJEjWf6BqDy38y3ErQT/ALSBbBHIH3PkJrAxGBa6XVdWUG43qNQPzHvVzC3/AAgkDRJECNzz1NXuBNltMx+8dfQVGtsZfHaAm8gv4a5b/ErKPdTFCPZ2xexAYWlnNbC3ZIVRcQ5QSepE7SdBRHc4oi4q8BAUsSB06x7mqPB8SLOIuoPgunvR6mA/1g/4qfC4Rkl/MbKpyjK/0EuF4dctqYa0hOrN4mZjtOkcgNPKo04MoOZ2719YJXQdIUmB6wTUxDpqNVPtTkxnXSoHKTLFBCe3tJMAc+vpyFVblwDb5DSrt65IrC4pj1toSzQB866CcnQbairM7tbxTu7DHYkZR6ms37MbrZboBIEr84NC/aHjhxNwBZyDRRzPn60ddj+HmxZCgeI+Jm5SenWNq9HJH6eHi/Z50J/Vz36QXKFESMzHl/WlWVsxrp7DSqeGOUTrPMneae+NryWmelxKmPE1ybtJaDXGI3G/p/pXVLzzXM+NJkxsciR8jXqeDpsk8tJxoGopVo8S4ebd0ryOo9P9KVeot9HjODRtYjiWIDt4UuCeUH6b/SoG4mQZay6HQmAcpg6gg+U/OveJYVDcY6oZ3G3rT7CXY8F9T5NV3aoT07IAxzBrZ1ZQy8g0eF1PnpPzo24FhYEmhHCYY5sr5DrnUqdmG89JH5UXYXE5V5ADcnQD3oo92JyP0a2JvQKG+0nFQlsjnH1pmO7RkkrYQuYku3hRR+LXWOnXlNDN7hd++2rZn5j7qzqATO8GYA0nWsyStUZjhTtnmAu5LWeNYYL6sRmPsAB6selWME8aKC10jxOAX7tfwIJyz1JI/ndtdlrigd5DKo+BTv6nf2p6YzL4VTJHLb8qVuPY1tPop38GVUB27tJnKpz3nY9TtP5USdjewt7Hg5f+WwqmGeCS7fhkQbjdYMDryrISwznNlB8z/M1dZXVdWgKCYkwBuYG3Whu+jLOy9kuzmCwGbuTduXAArObbeEfhGVAqg79TAkmBRHc4wi8gB1JANDfZHs9bw1hQFGdgrXGjVmidT0EkD36mtxkH4QfUCvJyZ5N/EvhhSXyPbvae2p1gjqGBj1HT0q/g+ILcUMpDAmNNhGutDD3LuY5UHzQR6yfyFZeLtgOTiCqgwRlubHYloUQNtQ076UmHkzvZRLxYNa0/9zoJvDlqekgH61E92P8Apt7BT+Rmhm9ibmGIYAum7KWLSOcE/e6fpNe4Ti166pvpc7pLpP7PbdQR3Sb3XXRyXJEKrCAVPWrMeRTTZHkxODX7LnHHwV+33WKlUMEi53tkGDI1OUGDrvyrH7V9hMFxKxbtreFsWjNtrZQhRkC5Y/DAXTT4RVnF8SuXMrZsoMwNQDlJDeHppOvKvcLw0FZOUmBqNzpoTpSJeVT+KKF4tK5M57//AA/GYVu8wmIs3v4WBtE+8sv1FVMXxPFYLTHYK4q7d4Ia3/nXw/WiLj5u2bouWbjW2X8JhTPJhsdudF/Yvtfbx1t7bx3qD94hjKVOmYTup2IO3yo4zjnVtGThPD09HMrP2hYYiAcnXNO3lTeJ/ahZW2UtSxiBl/mdKM+P/Ypgb7NctK9stJy23yoCeaKQVHpt6Vg4P7OsLhnkWVdgApF4q65huwVtAx56GI0ihnjxY+7BjOUjm3DXxOKYtbRVSdbjzlnciRqx1+FQTRVwzhGRu8Ygty3IHLQb/OtE422xhAqqPCqL8KgclXlJk6V4Lx6gUjLmbdLSPRwYVFW3bND/AIk3QfIj9TVPFcVVRJUkdAJPt1qni8aLYliZihXiXHpEE6dKVjwOfofOagtBRxfj6WrRYH61zbHY67irnM9ANamuYk3jlJMf60UcOt2rVmQAOZnyE+9XQxxwLXbIsjllf6MrsF2VuYnEmLZKpILE5batP3mg676AE+m9dGucCui4LWHeyxHxlkfIp5AEPJJ9Nqq9keLMcJYsWfjZZY8lk+Jj/WtGPDrAtiF+e5J5k+ZP6VLmyXPaAxpxjpmY/Za+Nr1gn/67ijz17w6e1Yrm5Lg23ITd7f7xI+Qf6GivieMIHdrq7aegpqOti3BMKurtzJ6ClafoYsk0uwExONywZkHmDIoK7YEG6lwHy+VEHEuPLdxTLAVLp08nGxjz5+dCfHrvhyndW+lW4MfBg5svOBvcT4d3tlWESACDvuP5V7WjwBQ+GT+6KVd9fg3FoNYFNKRJ2h7F4vDS9yyXtMAwuW/GokbMIzL7iPOhPEd2urGJ2VNXJ9eVfVuC/s0/uJ/+RWJxr7O8FiiWayqXD/1bUW7nuQIb/EDXprK/Z49HzjgsRlljbIHhVEHxMzExPmYrUw7FgHvxp8FvUIp/iHNvXSiPtT9ng4dfthbr3lfPcBdQGVlCqASNDAaZgb7UKcQwhuBgHgGPp1inxlq0KaV0e4bEkvcBBVDczszaTt4B+LbfpNafBkW4hJ5kmfMkn8zQrc4EwBLXRlGg3JJMwBJ8ifQczAOp2XxOW1lnZiP1/U1ynumdOGrRu3cK6A5DmA1g9az8Xj1kG4IPWP60q+eJAVWuYlGkkDTmevIevlQynoFJlf8A43bGnxnoqk/lpUV7ihdWVbFwZgRJEASInWpv2tRsPy5/7UjitCegJ5cgTWWugqo7jhMeQqgiNB5chVn9qBn/AEqv2B7MCzg0ZrjtcvIrs+dtMwBUICSFOWASsTFbxFktqVOSNSRM/wAR5xHPma8SfitN/I9NeRF/wgpcaWMreYk6FUgH/EVIqzhOw9vEKtzEPcM6i2HAUDoxUanrBjp1rc4/xU28O7Wh3lyIRV1lm0BMbKJknkBVrPIBzAREtIg9YHnTMeCMJXdg5PInKNJUV73A17oop05TrHlO8UNjgF9bmFZxJw5xKADxBkuohU9V1QjXy60T2+O2mJVG7wqJbJDECYmJk7HafhNLE8esoJLggiRl8Rgb6Db1O3OKZxgk69ilOek9lNeDsy6jL0BMaHeY/KpsNwpbI1cARG3Qk8zrvWVf7Wd5DWWi3qCQJYtOyyOm+mn5S/tZYSYHUuZb5cqjlPFB6VsrUMslbdIZi8BgHc982Y9GZ1HyEU18RgcGrPh7NnPEfu0XOw6TuR78qyONXC2VlCkDmNTHrNY1y6NOp29us0EfKceooo/0imtyZLxbtpjrtwiyVsINAWCsx841gVV4TdCq64q9dvm6wd2uAFAdPCFGoXQaSQY23ppvpJnfoOfyqDE3gFGYwfWun5GTJphx8XFENP8AhGGZAzWbLgjnbTb1isbiHY+y0tYdrRAkA+O2fLKxkexEdKHOFdvLVu4LDOCrmBJ8Ksdtvun8z60QtxMqWLfCRHT38qxqUaVE6jTdM5/2kwF62AbtsqCAQ8yhnX4ht6HWg+9YJ8xuDXX8T2iBt5IzACIiQY01HMUIt2Pv3We7atpbT7ttyQW6lT93kADvOkb1XhyqK+WjpNvsFcJhspHSpeL4xUTLvMCPLn9KkxmGKkqQVZfiU6EH0P8AtTOz/BzisaiNqiQzDaQOXufpNUa+5i3J1SOifZ5gb3cFjZ7rOSQzaEoQIIG8dBRc8WxEzp6Urb5VA0FQ4oCM1wwvTmf5V5U5cpcgo/gq2WJYvsBqW5D/AFoV7U8eN393b+AVb41xlrnhtiFHL6Vg3MJlSTvP1p+OK7Z0wS42MkEbqQfcHT61B2luA3J5Oqv8xNe8exE5h/F+U/zqrxi5K2T/APEo9Y0r0l6JnLTRpYXj7pYVLekCCeftXlVsFaHdjzE717XKKXocm6Wz6mwmKDIhB0yqPcAA/UVYt4xev6UGdn8QwwpZpAztl3liT4VQbsx12rF4n22cC4lu0VuKSsuwBUhoPgic3QH1NM5JEag2dXTiCTlmDyFZmN4XhcUGa7ZtOkGHKwxjUlWEMF6GddxpBPFrnHncLGVSQRA0MHxMz3CJJKnUsxMBpgGo07V3wW/eXWUAk6sC2s5QDrB+LXSCJGuqXP8AAz6P5Zvdo/s4s3HFvCuUZzmCXTmUuq/AHUSvhYkFs0xyoJudmruCdkvgpbLCLkrlflFts0MSdN9OeWiX/jzNlN34z8KKCe7XdSRE55Exvr4iM0Ujxh3zrcIKtqwOWMq6BFEakkwqqYEg6amkxzTV8hr8eLSpgecA7ufGe7g65YuLqNGSfiiYgkHrVu7gsyDuwiIphS5UzG/iYw7kgswQdBMBVrXxlizbVUULmMnIpHgkgjeC7QD8xp1zhdJuG7daCFUIY2WAMqJ+GSdYAk6mTNH9SUtnfRURnC+BpdKKcQ1jXwj9n70sSBLuhYMd40VgBz3J0rPYvDJdcPjLpA8SrbsBQwMqQRcuSni0g7giszE4llQ92QCRGZgVc5YkwBoBmUaFpLDXStLiPEFa7fXdc76QSCFIUL6aLyOp9a55Jro76UQ57P8Ab1bNtbckW7YCqWfOGCjXKCAxgDlpodgK8PGxJuW73dB8zMr286y5LQgzAjmY1GnrQNcvEK0kLcaFumCRaQQe7E8/hkDT4Vga1DbveDMo1g6ZQwXPBYuYhnNsQf8A7D5RM4OXsoTSekHf/vGEyl8wjNMAHKmskyZ2MnyPtlYnto6M1seHxZSCdG1BPlly89gDJ3oQu2JUkEmQQ+pIUlgDudQQrAcxlKnTLKzju/E0hFUSNZtggHflbZokfdka5YrYYIrZzyt6pBfiO1GdSWhi2ZgzKEYqgC6DZV0WABmIPOKyRxhi2UHwlgY10YEESDlg6tt12YaVmrfeyWIPiUMM2gZAsA5InxFhJufdUDLBqvZQ3SpdnjyDOXO+gb4jOUR1OpETR/T9sHnWkjoHDO0ncqVt2w7aLnZy2WdgdPSSJmZMVJie0FlNAWvXSMzaAqoHQKSAPU6/ioIv4tlVgZHdqMyW4OVm0ysxDDMW3kHplGmaBMTeMg6knKqqSgLjwwzTOUSGLGSQrbaQj/T32N+t+Axx/aBgjd4oVsp0EF/EpEMQxCgT15ih2/2iOsAAAgMTIEn7sa6idl1MzGpNDvEeMD+zR/3SklmAOa6dgzkSYJ2WQAsDeZqAh2yyWCLuBCJtMLEc94JJOxO7oeNFLYEvJlfxCDB9oIuuQCYts8nQEj4VC9WYooH8RNZWPxV5z4wGuAhNXC2lIjQiQG95nUnSAbEymVXAd2EIBNxlHhRmMwonQb767Sce/dVH/d+IKfiUE8tSrbSY31HrToQV6Qmc5VtlTH8LyBme4C2hgKZJOpI2hBp4oEmQAYJo57FY43R/zpvySEtz4LbAgAAMdM0+5kb1k2ras4ZFEmIuEKxGVZzO7MoC5QSYVYykToaKOG4i3jbD2mBBHhYLCOGUyGA1KiVkHUaetDldxp/4BjDi7sL8Hw+1bGfKFU/CDyHnO9DnabtmqgR8Ob0zBdZ9JjzPKhrtJ2nxVq01m/GZcqpc/wC6snxR+IAa+dW+wfZtb4GLxIlQf3SH4QAfjbqZ9qlWFQXObtB87dLspJ2Yu41XxN52sf8AaEawfvPzAPQVndkeDYlOIAIQcmtxpOQoZGvOddB5eVdK4tjLbhlR1OmwMx60PdlL0NiBAzd7r/dyAL9CfrRxzNxka8VNMOEuBNfjI58vYcqysa7XDLHka1CAF9qpvBgVEtDomUcGAJjlQ52hxeVT5fzop4leCgia5z2txngI/EYHtqarwq5bAyOkCnEL+ZjTsdelLXksfU1TYzT7l2VUdP516NHnuV2S/tpChRp+dKq1KtsFybPoftZxVrDWO6dTkVGAGVshCzrJgHMq8tmPSgjGcSe6z3XCamXYhRqxkFmAhSwHXQQYMgUzi2PL3Mq5RMgj75nUZuYBEiTrA0GlQPGxIcgmJYKpY+Z0kwNAdhE1O1svitJDpEE+ETFtQB4RMEyx3IVRJ3OcDYV5iGFtYScrEAMZGZmZizhjuItxJ1OadNIvXmLOqiZEImwUuw8RVSIyqFLSdJkmTqMzFvmOcwRmLAt4ixUAZ3zEyBrA5xsADQx2GxANous3I8GoZ5OhucwpnRT4mmYUGrDW4MZlCp8dyB4nE/2agiYEKsmNGadSaoYe45U5JDtLSx8S25yG422pY79FkzM06yrQFQRkjKDpnkEsV0zEnXlJGgPUmjFRK9vJIGUMzENJ7wqqNObb4mOUaQPD0Ne4O2XUgL3rvoM3inKwYkt08AmdImZGtNILNowU5i7G4wVYJZlVtzADGQoJPh2iort5QpFsvkZWQjckgMRbLmPBJBGnigTtW1+AR2LvpDKkOZym5MLqdFUKBCyCdIH94RHuEwwDO5YHxG62n3g2UR5948CdinkaitYcKoJIGUrpu2gIOYsAFGpOxOuwqZbsIQdTCghjuodSWKrBgmd45+/PWkYvyxmIxBKhTAtg7CDIkSzHmWMt6ZZgBal4a/eXFGoVldDyE3EfbqfE+uvwjXQ1n4gZlDSJMmYIBViVkejbE7g07DsLVxCCS0lm3gQCSu/mpM7QB1rXHRl72M4ZjslsgAlDKuep0PuRAI6GOtOweIz5wR4VGQHZdRlyqPNPrlr1rqmLeUZEDnViu7N4iQNNpPtvAFRg6KgWIOgYSzMY8Z6abD4tt5raMPbePJZDMOiZJA+Ir4V5bZSJ8h1NXLQdWttC2y0vmWZGcAGcuwCIjEAwA0Ayaz7d63LEKS0wXuoAAQNYUmBy3zHpFeteBZmLZzl1gNlg6QJAAEaaE7b6TWtGXWyXEXA0d0jLbUllVgVZlX73QsSdfUAaCvb1wIrQMyktmuZ4DMYDhFXUj7uYkkgzpMVBgTbUSmqsYJYgZdyqMdBq0HNMELy2qAM3iGgIOvgVmEHl0E/xRr1NbR1kCuNIVZ1OYhgQBqYB08pM71LhrAZmzlyocgwdWGuXU6DZuWk6A03G3SQ2UANIDxOwMgfhGup15Ck6tbsjcy2U67sdSF+QBI8xWgVvZqq8AsFUomQ6Mx+Pwrb82KTMzopiKpcRuM974BkELGk5jEsCdAZ0EwCABHSjheIGXQjQ5SABoHtyRp6Fh7il+2jWQW8OUD4Ync6aADUxtJB5VijQTlaNJ3i3Hef2hgtkPiAMi2RmlIMMViZg8hXl68sCAquokXM794G5nOIUak/CIk6zvVK8M2UiAxHjCsrBmGgZss5ZG4POTzqC9iMp/wCmPK3GkciddfmdPWtoG/yXb9nvNbzPcuGBnuMS0D7qgkADqSW9BrRhwrjLLYS2oLkeFWJXKgA5ITDPGxJPLbnzxsaWETEa84MHz3IHPyqduIvkBUwNRpyYb6e8+56UE8XNUwsc1F2jp3D8XbNswdTJ8UZieZbxEk6c6yeD4sLjGX8SKx9Qx1+R+lB/ZzihR2Jkkg8/nP8AKtPsviy2IdidfCs+nL51P9HjyHPLyo6w9yRrUF26B0EVTHEABuKo4rHZgY2qJRY6ipxTiEkgVzrtPiSXy9KLOIYkIpY7xXPcXfLsWPOvRwQpWR55EJFexXuelnqnRINpU7PSrtGBjdcqxAJBcvmP3oDqIB5AzJ6wOQiorjwYgGEDa66lgOdKlQP2Xx6HZe6vkIW+MIfEfEGBkmDvVsXiQ07LmA9FgDXfqfc8oA9pUMu0FDpkTXTbLXFOouqkH4ckEFY6FTB8hT8dYBcpsFYxGhnN8RI3bQa+VKlWrtGP2TXMEpW7Mzagq3Mk22JLddVFZdw5VuRpOvoVOhHn4iPQ0qVdD2dJFrCDOwDbKGYKNB4LTMAecFhJ5molJa4MxJzAsZ1nLnMH+E5dvOlSrhXokvLmysSZAIHT43G3ogqvbxB7p2Gma73XkECljAPMkCSZpUq3+FGssIALbwIyER6tmOYjadNPWqK3CygHSWKyN8oAJE+ZYz/vPlKsXZ34Jigcqra+BiG+8MuwnmNYgz+dU+IXyjuigaa5j4jMxOsgadAKVKiBfRBj8SyO+UxlYoP7omQRsZOp/wBKmv41kS0Rrn8RmTBG0a+fPblFeUqKXQuLex9lxKrkUAnz3zMJ1O+lRYfEG4twGAB3cAbCLmURP99vc17SoRsvRALIQMw1KzE7aEASOe81Xt3S7jMZzHWlSovQC7ND9lD5VJIWT4RtPX19apiyAwjT4teegMflSpV0TpLso5tqlwznUTof0/0J+deUqJdil2ercKsY9K3OyTnMfX9KVKgydMbHtBrhjJqbGNAgdKVKvMPQXQHdpLxgihNqVKvQx/aQZiXDWwSJqud6VKmehUvtQqVKlWCz/9k="/>
          <p:cNvSpPr>
            <a:spLocks noChangeAspect="1" noChangeArrowheads="1"/>
          </p:cNvSpPr>
          <p:nvPr/>
        </p:nvSpPr>
        <p:spPr bwMode="auto">
          <a:xfrm>
            <a:off x="155575" y="-822325"/>
            <a:ext cx="2667000" cy="1714500"/>
          </a:xfrm>
          <a:prstGeom prst="rect">
            <a:avLst/>
          </a:prstGeom>
          <a:noFill/>
          <a:ln w="9525">
            <a:noFill/>
            <a:miter lim="800000"/>
            <a:headEnd/>
            <a:tailEnd/>
          </a:ln>
        </p:spPr>
        <p:txBody>
          <a:bodyPr/>
          <a:lstStyle/>
          <a:p>
            <a:endParaRPr lang="en-US"/>
          </a:p>
        </p:txBody>
      </p:sp>
      <p:pic>
        <p:nvPicPr>
          <p:cNvPr id="4103" name="Picture 7" descr="http://thegospelcoalition.org/blogs/tgc/files/2012/12/baby-jesus-mary-joseph-by-dewey.jpg"/>
          <p:cNvPicPr>
            <a:picLocks noChangeAspect="1" noChangeArrowheads="1"/>
          </p:cNvPicPr>
          <p:nvPr/>
        </p:nvPicPr>
        <p:blipFill>
          <a:blip r:embed="rId2" cstate="print"/>
          <a:srcRect/>
          <a:stretch>
            <a:fillRect/>
          </a:stretch>
        </p:blipFill>
        <p:spPr bwMode="auto">
          <a:xfrm>
            <a:off x="4178897" y="2564904"/>
            <a:ext cx="4965103" cy="4293096"/>
          </a:xfrm>
          <a:prstGeom prst="rect">
            <a:avLst/>
          </a:prstGeom>
          <a:ln>
            <a:noFill/>
          </a:ln>
          <a:effectLst>
            <a:softEdge rad="112500"/>
          </a:effectLst>
        </p:spPr>
      </p:pic>
      <p:sp>
        <p:nvSpPr>
          <p:cNvPr id="6" name="Virsraksts 1">
            <a:extLst>
              <a:ext uri="{FF2B5EF4-FFF2-40B4-BE49-F238E27FC236}">
                <a16:creationId xmlns:a16="http://schemas.microsoft.com/office/drawing/2014/main" xmlns="" id="{4C3482DF-E165-59D9-8CDB-9B6F38156A5A}"/>
              </a:ext>
            </a:extLst>
          </p:cNvPr>
          <p:cNvSpPr>
            <a:spLocks noGrp="1"/>
          </p:cNvSpPr>
          <p:nvPr>
            <p:ph type="title"/>
          </p:nvPr>
        </p:nvSpPr>
        <p:spPr>
          <a:xfrm>
            <a:off x="0" y="6350"/>
            <a:ext cx="9144000" cy="654050"/>
          </a:xfrm>
        </p:spPr>
        <p:txBody>
          <a:bodyPr/>
          <a:lstStyle/>
          <a:p>
            <a:pPr eaLnBrk="1" fontAlgn="auto" hangingPunct="1">
              <a:spcAft>
                <a:spcPts val="0"/>
              </a:spcAft>
              <a:defRPr/>
            </a:pPr>
            <a:r>
              <a:rPr lang="lv-LV" sz="3300" b="1" dirty="0" smtClean="0">
                <a:solidFill>
                  <a:schemeClr val="tx1"/>
                </a:solidFill>
              </a:rPr>
              <a:t>Kur ir labākā vieta bērnam 8 dienu vecumā?</a:t>
            </a:r>
            <a:endParaRPr lang="lv-LV" sz="3300" b="1" dirty="0">
              <a:solidFill>
                <a:schemeClr val="tx1"/>
              </a:solidFill>
            </a:endParaRPr>
          </a:p>
        </p:txBody>
      </p:sp>
      <p:sp>
        <p:nvSpPr>
          <p:cNvPr id="8" name="Rounded Rectangle 7">
            <a:extLst>
              <a:ext uri="{FF2B5EF4-FFF2-40B4-BE49-F238E27FC236}">
                <a16:creationId xmlns:a16="http://schemas.microsoft.com/office/drawing/2014/main" xmlns="" id="{73061D74-C576-1640-FAE9-E2FDFE1CE74F}"/>
              </a:ext>
            </a:extLst>
          </p:cNvPr>
          <p:cNvSpPr/>
          <p:nvPr/>
        </p:nvSpPr>
        <p:spPr>
          <a:xfrm>
            <a:off x="395536" y="3068960"/>
            <a:ext cx="3528392" cy="122413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Jēzu veda uz templi apgraizīt </a:t>
            </a:r>
            <a:endParaRPr lang="en-US" sz="3600" dirty="0"/>
          </a:p>
        </p:txBody>
      </p:sp>
      <p:sp>
        <p:nvSpPr>
          <p:cNvPr id="9" name="Rounded Rectangle 8">
            <a:extLst>
              <a:ext uri="{FF2B5EF4-FFF2-40B4-BE49-F238E27FC236}">
                <a16:creationId xmlns:a16="http://schemas.microsoft.com/office/drawing/2014/main" xmlns="" id="{73061D74-C576-1640-FAE9-E2FDFE1CE74F}"/>
              </a:ext>
            </a:extLst>
          </p:cNvPr>
          <p:cNvSpPr/>
          <p:nvPr/>
        </p:nvSpPr>
        <p:spPr>
          <a:xfrm>
            <a:off x="107504" y="4509120"/>
            <a:ext cx="4536504" cy="2160240"/>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Labākā vieta bērnam – baznīca, kur to stādīt Dieva priekšā</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3"/>
                                        </p:tgtEl>
                                        <p:attrNameLst>
                                          <p:attrName>style.visibility</p:attrName>
                                        </p:attrNameLst>
                                      </p:cBhvr>
                                      <p:to>
                                        <p:strVal val="visible"/>
                                      </p:to>
                                    </p:set>
                                    <p:animEffect transition="in" filter="fade">
                                      <p:cBhvr>
                                        <p:cTn id="11" dur="2000"/>
                                        <p:tgtEl>
                                          <p:spTgt spid="410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6" grpId="0"/>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Kur ir labākā vieta bērnam </a:t>
            </a:r>
            <a:r>
              <a:rPr lang="lv-LV" sz="4000" b="1" dirty="0" smtClean="0">
                <a:solidFill>
                  <a:schemeClr val="tx1"/>
                </a:solidFill>
              </a:rPr>
              <a:t>šodien?</a:t>
            </a:r>
            <a:endParaRPr lang="lv-LV" sz="4000" b="1" dirty="0" smtClean="0">
              <a:solidFill>
                <a:schemeClr val="tx1"/>
              </a:solidFill>
            </a:endParaRPr>
          </a:p>
        </p:txBody>
      </p:sp>
      <p:pic>
        <p:nvPicPr>
          <p:cNvPr id="9" name="Picture 2"/>
          <p:cNvPicPr>
            <a:picLocks noChangeAspect="1" noChangeArrowheads="1"/>
          </p:cNvPicPr>
          <p:nvPr/>
        </p:nvPicPr>
        <p:blipFill>
          <a:blip r:embed="rId2" cstate="print"/>
          <a:srcRect t="11406" b="17301"/>
          <a:stretch>
            <a:fillRect/>
          </a:stretch>
        </p:blipFill>
        <p:spPr bwMode="auto">
          <a:xfrm>
            <a:off x="2843808" y="2305286"/>
            <a:ext cx="5760640" cy="4552714"/>
          </a:xfrm>
          <a:prstGeom prst="rect">
            <a:avLst/>
          </a:prstGeom>
          <a:ln>
            <a:noFill/>
          </a:ln>
          <a:effectLst>
            <a:softEdge rad="112500"/>
          </a:effectLst>
        </p:spPr>
      </p:pic>
      <p:sp>
        <p:nvSpPr>
          <p:cNvPr id="10" name="Rounded Rectangle 9">
            <a:extLst>
              <a:ext uri="{FF2B5EF4-FFF2-40B4-BE49-F238E27FC236}">
                <a16:creationId xmlns:a16="http://schemas.microsoft.com/office/drawing/2014/main" xmlns="" id="{73061D74-C576-1640-FAE9-E2FDFE1CE74F}"/>
              </a:ext>
            </a:extLst>
          </p:cNvPr>
          <p:cNvSpPr/>
          <p:nvPr/>
        </p:nvSpPr>
        <p:spPr>
          <a:xfrm>
            <a:off x="323528" y="836712"/>
            <a:ext cx="8640960" cy="1656184"/>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Tāpat mūsdienās gādīgi ticīgi vecāki cenšas savus bērniņus nokristīt pēc iespējas ātrāk</a:t>
            </a:r>
            <a:endParaRPr lang="en-US" sz="3600" dirty="0"/>
          </a:p>
        </p:txBody>
      </p:sp>
      <p:sp>
        <p:nvSpPr>
          <p:cNvPr id="11" name="Rounded Rectangle 10">
            <a:extLst>
              <a:ext uri="{FF2B5EF4-FFF2-40B4-BE49-F238E27FC236}">
                <a16:creationId xmlns:a16="http://schemas.microsoft.com/office/drawing/2014/main" xmlns="" id="{73061D74-C576-1640-FAE9-E2FDFE1CE74F}"/>
              </a:ext>
            </a:extLst>
          </p:cNvPr>
          <p:cNvSpPr/>
          <p:nvPr/>
        </p:nvSpPr>
        <p:spPr>
          <a:xfrm>
            <a:off x="179512" y="2852936"/>
            <a:ext cx="2664296" cy="208823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Jau agri bērnus ved svētdienas skolā</a:t>
            </a:r>
            <a:endParaRPr lang="en-US" sz="3600" dirty="0"/>
          </a:p>
        </p:txBody>
      </p:sp>
      <p:sp>
        <p:nvSpPr>
          <p:cNvPr id="12" name="Rounded Rectangle 11">
            <a:extLst>
              <a:ext uri="{FF2B5EF4-FFF2-40B4-BE49-F238E27FC236}">
                <a16:creationId xmlns:a16="http://schemas.microsoft.com/office/drawing/2014/main" xmlns="" id="{73061D74-C576-1640-FAE9-E2FDFE1CE74F}"/>
              </a:ext>
            </a:extLst>
          </p:cNvPr>
          <p:cNvSpPr/>
          <p:nvPr/>
        </p:nvSpPr>
        <p:spPr>
          <a:xfrm>
            <a:off x="107504" y="5229200"/>
            <a:ext cx="2808312" cy="1296144"/>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Mājās lūdz kopā Dievu</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0"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791914"/>
            <a:ext cx="9501188" cy="2205038"/>
          </a:xfrm>
        </p:spPr>
        <p:txBody>
          <a:bodyPr/>
          <a:lstStyle/>
          <a:p>
            <a:pPr algn="just">
              <a:buFontTx/>
              <a:buNone/>
            </a:pPr>
            <a:r>
              <a:rPr lang="lv-LV" sz="2800" i="1" dirty="0" smtClean="0"/>
              <a:t>    23 pēc Tā Kunga bauslības priekšraksta: katrs vīriešu kārtas pirmdzimtais lai ir Dievam svētīts, - 24 un lai nestu upuri pēc Dieva bauslības priekšraksta: vienu pāri ūbeļu vai divus jaunus baložus. </a:t>
            </a:r>
            <a:endParaRPr lang="en-US" sz="2200" i="1" dirty="0" smtClean="0"/>
          </a:p>
        </p:txBody>
      </p:sp>
      <p:pic>
        <p:nvPicPr>
          <p:cNvPr id="5125" name="Picture 5" descr="http://2.bp.blogspot.com/_0QeJAXwEhT8/Sfmtwd71FoI/AAAAAAAAAb4/VuOFqNjIUZI/s400/090429_2Pigeons.jpg"/>
          <p:cNvPicPr>
            <a:picLocks noChangeAspect="1" noChangeArrowheads="1"/>
          </p:cNvPicPr>
          <p:nvPr/>
        </p:nvPicPr>
        <p:blipFill>
          <a:blip r:embed="rId2" cstate="print"/>
          <a:srcRect l="23017" t="13793" r="24043" b="13793"/>
          <a:stretch>
            <a:fillRect/>
          </a:stretch>
        </p:blipFill>
        <p:spPr bwMode="auto">
          <a:xfrm>
            <a:off x="5214910" y="2204864"/>
            <a:ext cx="3929090" cy="3744416"/>
          </a:xfrm>
          <a:prstGeom prst="rect">
            <a:avLst/>
          </a:prstGeom>
          <a:ln>
            <a:noFill/>
          </a:ln>
          <a:effectLst>
            <a:softEdge rad="112500"/>
          </a:effectLst>
        </p:spPr>
      </p:pic>
      <p:sp>
        <p:nvSpPr>
          <p:cNvPr id="5"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Pateicības upuris tam Kungam</a:t>
            </a:r>
            <a:endParaRPr lang="lv-LV" sz="4000" b="1" dirty="0" smtClean="0">
              <a:solidFill>
                <a:schemeClr val="tx1"/>
              </a:solidFill>
            </a:endParaRPr>
          </a:p>
        </p:txBody>
      </p:sp>
      <p:sp>
        <p:nvSpPr>
          <p:cNvPr id="6" name="Rounded Rectangle 5">
            <a:extLst>
              <a:ext uri="{FF2B5EF4-FFF2-40B4-BE49-F238E27FC236}">
                <a16:creationId xmlns:a16="http://schemas.microsoft.com/office/drawing/2014/main" xmlns="" id="{73061D74-C576-1640-FAE9-E2FDFE1CE74F}"/>
              </a:ext>
            </a:extLst>
          </p:cNvPr>
          <p:cNvSpPr/>
          <p:nvPr/>
        </p:nvSpPr>
        <p:spPr>
          <a:xfrm>
            <a:off x="323528" y="2636912"/>
            <a:ext cx="4608512" cy="208823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Jāzeps un Marija bija nabadzīgi, tāpēc upurēja tikai 2 jaunus baložus</a:t>
            </a:r>
            <a:endParaRPr lang="en-US" sz="3600" dirty="0"/>
          </a:p>
        </p:txBody>
      </p:sp>
      <p:sp>
        <p:nvSpPr>
          <p:cNvPr id="8" name="Rounded Rectangle 7">
            <a:extLst>
              <a:ext uri="{FF2B5EF4-FFF2-40B4-BE49-F238E27FC236}">
                <a16:creationId xmlns:a16="http://schemas.microsoft.com/office/drawing/2014/main" xmlns="" id="{73061D74-C576-1640-FAE9-E2FDFE1CE74F}"/>
              </a:ext>
            </a:extLst>
          </p:cNvPr>
          <p:cNvSpPr/>
          <p:nvPr/>
        </p:nvSpPr>
        <p:spPr>
          <a:xfrm>
            <a:off x="115888" y="4860776"/>
            <a:ext cx="6328320" cy="188059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Ja bagātnieki zinātu, kas te templī atnests, tie piedāvātu upurēt teļu vai avi</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5"/>
                                        </p:tgtEl>
                                        <p:attrNameLst>
                                          <p:attrName>style.visibility</p:attrName>
                                        </p:attrNameLst>
                                      </p:cBhvr>
                                      <p:to>
                                        <p:strVal val="visible"/>
                                      </p:to>
                                    </p:set>
                                    <p:animEffect transition="in" filter="fade">
                                      <p:cBhvr>
                                        <p:cTn id="16" dur="2000"/>
                                        <p:tgtEl>
                                          <p:spTgt spid="5125"/>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5" grpId="0"/>
      <p:bldP spid="6"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648295"/>
            <a:ext cx="9501188" cy="1052513"/>
          </a:xfrm>
        </p:spPr>
        <p:txBody>
          <a:bodyPr/>
          <a:lstStyle/>
          <a:p>
            <a:pPr algn="just" eaLnBrk="1" hangingPunct="1">
              <a:lnSpc>
                <a:spcPct val="80000"/>
              </a:lnSpc>
              <a:buFontTx/>
              <a:buNone/>
            </a:pPr>
            <a:r>
              <a:rPr lang="lv-LV" sz="2800" i="1" dirty="0" smtClean="0"/>
              <a:t>    25 Un redzi, kāds cilvēks bija Jeruzalemē, vārdā </a:t>
            </a:r>
            <a:r>
              <a:rPr lang="lv-LV" sz="2800" i="1" dirty="0" err="1" smtClean="0"/>
              <a:t>Sīmeans</a:t>
            </a:r>
            <a:r>
              <a:rPr lang="lv-LV" sz="2800" i="1" dirty="0" smtClean="0"/>
              <a:t>; šis cilvēks bija taisns un dievbijīgs, gaidīdams uz Izraēla iepriecināšanu, un Svētais Gars bija viņā. 26 Viņam Svētais Gars bija pasludinājis, ka tas nāvi neredzēšot, iekams nebūšot redzējis Tā Kunga Svaidīto.</a:t>
            </a:r>
            <a:endParaRPr lang="lv-LV" sz="2600" i="1" dirty="0" smtClean="0"/>
          </a:p>
        </p:txBody>
      </p:sp>
      <p:pic>
        <p:nvPicPr>
          <p:cNvPr id="6149" name="Picture 5" descr="http://lavistachurchofchrist.org/Pictures/Jesus%27%20Childhood/images/the_baby_jesus_in_the_temple.jpg"/>
          <p:cNvPicPr>
            <a:picLocks noChangeAspect="1" noChangeArrowheads="1"/>
          </p:cNvPicPr>
          <p:nvPr/>
        </p:nvPicPr>
        <p:blipFill>
          <a:blip r:embed="rId2" cstate="print"/>
          <a:srcRect/>
          <a:stretch>
            <a:fillRect/>
          </a:stretch>
        </p:blipFill>
        <p:spPr bwMode="auto">
          <a:xfrm>
            <a:off x="5267359" y="2420888"/>
            <a:ext cx="3675428" cy="4437112"/>
          </a:xfrm>
          <a:prstGeom prst="rect">
            <a:avLst/>
          </a:prstGeom>
          <a:ln>
            <a:noFill/>
          </a:ln>
          <a:effectLst>
            <a:softEdge rad="112500"/>
          </a:effectLst>
        </p:spPr>
      </p:pic>
      <p:sp>
        <p:nvSpPr>
          <p:cNvPr id="5" name="Rounded Rectangle 4">
            <a:extLst>
              <a:ext uri="{FF2B5EF4-FFF2-40B4-BE49-F238E27FC236}">
                <a16:creationId xmlns:a16="http://schemas.microsoft.com/office/drawing/2014/main" xmlns="" id="{73061D74-C576-1640-FAE9-E2FDFE1CE74F}"/>
              </a:ext>
            </a:extLst>
          </p:cNvPr>
          <p:cNvSpPr/>
          <p:nvPr/>
        </p:nvSpPr>
        <p:spPr>
          <a:xfrm>
            <a:off x="251520" y="2636912"/>
            <a:ext cx="4608512" cy="1872208"/>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err="1" smtClean="0"/>
              <a:t>Sīmeans</a:t>
            </a:r>
            <a:r>
              <a:rPr lang="lv-LV" sz="3600" dirty="0" smtClean="0"/>
              <a:t> par visu vairāk gaidīja Mesijas atnākšanu</a:t>
            </a:r>
            <a:endParaRPr lang="en-US" sz="3600" dirty="0"/>
          </a:p>
        </p:txBody>
      </p:sp>
      <p:sp>
        <p:nvSpPr>
          <p:cNvPr id="6" name="Rounded Rectangle 5">
            <a:extLst>
              <a:ext uri="{FF2B5EF4-FFF2-40B4-BE49-F238E27FC236}">
                <a16:creationId xmlns:a16="http://schemas.microsoft.com/office/drawing/2014/main" xmlns="" id="{73061D74-C576-1640-FAE9-E2FDFE1CE74F}"/>
              </a:ext>
            </a:extLst>
          </p:cNvPr>
          <p:cNvSpPr/>
          <p:nvPr/>
        </p:nvSpPr>
        <p:spPr>
          <a:xfrm>
            <a:off x="251520" y="4797152"/>
            <a:ext cx="4608512" cy="1872208"/>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Kā </a:t>
            </a:r>
            <a:r>
              <a:rPr lang="lv-LV" sz="3600" dirty="0" err="1" smtClean="0"/>
              <a:t>Sīmeans</a:t>
            </a:r>
            <a:r>
              <a:rPr lang="lv-LV" sz="3600" dirty="0" smtClean="0"/>
              <a:t> atpazina Pestītāju Jēzus bērniņā?</a:t>
            </a:r>
            <a:endParaRPr lang="en-US" sz="3600" dirty="0"/>
          </a:p>
        </p:txBody>
      </p:sp>
      <p:sp>
        <p:nvSpPr>
          <p:cNvPr id="9" name="Rectangle 2"/>
          <p:cNvSpPr>
            <a:spLocks noGrp="1" noChangeArrowheads="1"/>
          </p:cNvSpPr>
          <p:nvPr>
            <p:ph type="title" idx="4294967295"/>
          </p:nvPr>
        </p:nvSpPr>
        <p:spPr>
          <a:xfrm>
            <a:off x="0" y="-99392"/>
            <a:ext cx="9144000" cy="850900"/>
          </a:xfrm>
        </p:spPr>
        <p:txBody>
          <a:bodyPr/>
          <a:lstStyle/>
          <a:p>
            <a:pPr eaLnBrk="1" hangingPunct="1"/>
            <a:r>
              <a:rPr lang="lv-LV" sz="4000" b="1" dirty="0" err="1" smtClean="0">
                <a:solidFill>
                  <a:schemeClr val="tx1"/>
                </a:solidFill>
              </a:rPr>
              <a:t>Sīmeans</a:t>
            </a:r>
            <a:endParaRPr lang="lv-LV" sz="40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49"/>
                                        </p:tgtEl>
                                        <p:attrNameLst>
                                          <p:attrName>style.visibility</p:attrName>
                                        </p:attrNameLst>
                                      </p:cBhvr>
                                      <p:to>
                                        <p:strVal val="visible"/>
                                      </p:to>
                                    </p:set>
                                    <p:animEffect transition="in" filter="fade">
                                      <p:cBhvr>
                                        <p:cTn id="16" dur="2000"/>
                                        <p:tgtEl>
                                          <p:spTgt spid="6149"/>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animBg="1"/>
      <p:bldP spid="6" grpId="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800" i="1" smtClean="0"/>
              <a:t>    </a:t>
            </a:r>
            <a:r>
              <a:rPr lang="lv-LV" sz="2700" i="1" smtClean="0"/>
              <a:t>27 Tas, Svētā Gara skubināts, nāca Templī, kad vecāki Jēzus bērnu ienesa, lai izpildītu pie Viņa bauslības paražu, 28 tad, To uz savām rokām ņēmis, viņš Dievu teica un sacīja: 29 "Kungs, lai nu Tavs kalps aiziet mierā, kā Tu esi sacījis; 30 jo manas acis ir redzējušas Tavu pestīšanu, 31 ko Tu esi sataisījis visiem ļaudīm, 32 gaismu apgaismot pagānus un par slavu Saviem Izraēla ļaudīm.“ </a:t>
            </a:r>
          </a:p>
        </p:txBody>
      </p:sp>
      <p:sp>
        <p:nvSpPr>
          <p:cNvPr id="8196" name="AutoShape 5" descr="data:image/jpeg;base64,/9j/4AAQSkZJRgABAQAAAQABAAD/2wBDAAkGBwgHBgkIBwgKCgkLDRYPDQwMDRsUFRAWIB0iIiAdHx8kKDQsJCYxJx8fLT0tMTU3Ojo6Iys/RD84QzQ5Ojf/2wBDAQoKCg0MDRoPDxo3JR8lNzc3Nzc3Nzc3Nzc3Nzc3Nzc3Nzc3Nzc3Nzc3Nzc3Nzc3Nzc3Nzc3Nzc3Nzc3Nzc3Nzf/wAARCADCAQQDASIAAhEBAxEB/8QAGwAAAQUBAQAAAAAAAAAAAAAABQACAwQGAQf/xABBEAABAwMDAQUGAwYEBAcAAAABAAIDBBEhBRIxQRMiUWFxBjKBkaGxFCNCJFLB0eHwBzM0QxVicvEWU2OCkrLS/8QAGAEAAwEBAAAAAAAAAAAAAAAAAQIDAAT/xAAgEQEBAAIDAQEBAQEBAAAAAAAAAQIRAyExEkFRMhMi/9oADAMBAAIRAxEAPwAFSX3Q4/S37LVQxkwdDhZWmtvgF+jfsFrYheC3l4rn5LZVYB6g60UmB8kBowXT3FkZ1xwZC4ZQjTsygn15Wxt01aOnaQzCsBpxgKtA5gFr/G6n7eNuNyW2sO0N2wji9s4VyV4FOb2vbwQWm1CAAN6+qu9r27LNupW3Y66VaeT9oNrWutZQDfEN1vksj+Cnik3i9r8LT6ZO5sIDh06I20ti7LGLHA+SC10dr2A+AReSdtrc380IrpW5SzKjAuQOBwB8kxrSQcBR1E4a7P3XYpdwwn3ThlU0fienPgidIw2F7fJQt0yrq598bWht/ekkDb/xRmLT4KWLfWVLcchhx8yjcum6FdFj7oNhe60sbe5YAY8lgnazEyQMpw4RN/U29ypHe0r4mkCKocelrgJP/Rb2Ma87ZtwBnrhR07d9CTtF7HJCAf8AiqUSDtGXi4dG+5v80e03UdMr4THRvbG/nZcjb6jkLX6GdQH0pu2pms0e/wCCNFvfvYfJDqWlmpqyRs8bmkm4PRw8QeCiruObJblf6KWZgfSm4bx4LAVjLVDxjDivQxY0vhjxXn9eAKqQcWceU+FoKZba5ACaWny+Se4W8U0jCpugrytUTgeLBTyD6+ahd8VtsheD1soXg/2FYfbzUL/FNtlZzDybJpBCkecf1TCMZR2CM3SXSwE8JJtsu0/+bCL9B9lr4f8AT48FkYrfiIcYNlrYbGHpxwp8vo4sv7QEhh6oDTyva8WK0GvjuE/RZ6EjtB6o4eBR2k3ubcu5CvRQB3vOJ+KqUZGwWCIQOHUJbWjvYtjIsbFWYK50LhZRvIPCjIF8j5JRaKmrxMAHBEo6lgbg2WXoiGuzwipe3YLcqVg6FH1LT1+CF11QyxId6qKWQ7cmyF1kpINlsYOkFXVgE95X6B0bKb8TVSNjhyQXG25AWQGqq44Be73Wx4dVZ1qKI6y9nMUMUbWMHAwen1VdBVqo1E1j3SMBawnuXNrDoo4y95u0ucP3jf8Aihs9U4y9hSRtkkb7zjfZH6+J8k9tBJOQayeaQ/uX2s+QR1occbfBAvF+/KG+pKmic13uTsPoHC33Q46ZQgbXU0JHiIxf7KF2hUJN2tIHNmucEOlP+WTRNFeG2ZHHO3wc2/8A+Sqkz4hKHPifR1LMgji/iDghDW6XCzMc9TCfFsh/iVPI7U46YsbWN1KIf7EzbSD/AKXePy+KwXjyn40ul+1RZ2dLqLDK17g1sjBjJtcjofMLR1cToXFp4PunxHivKaOuiEjJYyQI3gujf7zbHqvZ6Rseoaa1jydwuGv8OoKXLFO9KMZ/Zbg8LB6l/qZLcblv3ROghfHL7wxj7rA6kLVcnHvdEuHVZTv5rh9RdOHmFxwF1RleTlQW81YeB1ULgM/yRFC4eajcMHI+SmIHqo3gWRgKz+cFRn1Ur7eCYQEwaRuvf+qScbeF0kdgn/34s+GfgtdR5hyc2yseTeoYbWwPsFrNOdeEX6BJy+mxA9djG12OuVmowBJ4LUayN28chZgD8xHj8CjtEBsGQr8YA4KH0G4t4RWmjuc9UmQxwYPNsqZkQPVTOp27cfZKCKxASilijAtlTbthAKfDT5ByU+emByQlYzdG8e8qFZEP0lXBGG8OVWoaTjButBLQaTbPJVOIs1paPjys7qdU51XVSMBDpJi1p8ALC/wsVrpNtDpL3e6Qwm58VgX9nJLhwkLeA3qT/wB1XEl7rrql8TGw05ewN4xknx9Veo4qtxDpKh4cehKijip6JvaVBtJbDeU1momd5Aa5oHBIsmulscb+jjGS7bSWPmAnWc1pNscqpR1zi7a83J8VJX1hhiF7XPQKVjoniGaedveY1o83ZUbdaqmPa17Y3t/dc3CqOqS9u52AmxTRTHYQAT4ppjP1PLd8q1q4jqR+MpYxFUtA7QMduEjf5j7L1L2LqjU6XTvJJLoWOJ8TbK8hljfSkEEhh4xcL0//AA/ft0qlbkjsyL4/eKOU6c+cv62MkEVTC4ONnDr4LzT2gopaHU5Ypx73eY4cPaeq9FllLXWbgnosv7atM8EUwHehl7M2HRw/mPqk6TxrHgeJScL9V0ea4RjlFRBJbxUBA8VPIDfA+ihcMoiiIHRMcMcqR1004C0ZWc0eaiIUzslRu4z18k0LpGWgpJ1v7skmA4X3tJ6AfwWq04nsBzwstGNwDvT7LVaT3qZt/DxS8no4heohxLxysu/uzEeBWxq4rmQHqslURmOpdu6HK2Fai2nk7Ai8DiOqDUEo22CINlI6JcmgmHm3N0+N1uSh7ZjZIyu6GwS6Efo5GnJKlqZmkHblAIJpG4ubeqkfO++Uvyy44m67TwGWdt7WGUOdUOA8kf0qEtga94y4XR018C/bOUU+hzi9iW2GOpNlidJiDIRKRl5vfwHAWh/xEqL00cTXW3yjHjYFCmRFkbI2g90AY9FXHqNxzdcfTGoe8NlIcf1Dmy5HTU9LGA+SaR98lwGPqrcTQwXsb2Skj35eLLTJ0fEvblLFHLOOxNx54U3tBQPhEclzYjIHTwU9I1scQLHi/hwiks9LUUUccp2ytuHAZu09fgkt7Nrpj2Mik2s7YXI6jAXabTXHtjUVDDZt4w1uS6/Bvawt19ERq9JEcnaQkOaejU2JsWWvBB8CqTKJ/G1KYv8AwxY7IF9puvQ/8PXubo9DuNyWvGf+orz6paG7g3IXoPsSdujUGLENcPXvOS29E5J011TcyM449Fm9Yl7XTNQefdErNvrvwtA6W7HOJtsBN/QIHBQGv9mqmJptJJH2jCL+8O8P781NCMfuF7AhInHIVNjycg2vnlPuSmV0fIb9VCQk5zupUZLrE35WbTr/AFUTr25XHvPVyicT4oxtOE3N00+qjc4+K4bn0TNo7CSjv/ZSTBpPRgmlB/5QM+gWn0Rt6a/ks7SN/YW3GcfYLTaGP2UJeX0MUNQwmZyz+qU4DnOt/BaepbaUmyzOsy2lc0cpMRVtPd+YBZaOCla9txbyWWoCTLkLT00jmxgJsgWRRNIUZptq617yeVO0A8pNsbTweSdLSE8AK1DGBbCc+9uENiHQUBlqGssNt7n0WhcBFF4WF8hV9PpwbyOFs4XdQdsbYEozsmVYP2pmNXrMEF7tjs52OpP8grTC0N3WF0IqXmXUa2o3YEu0H0x/NXo3F1ubKl8W4hJrO0BcAAAMmyF6hV7Q4MFmjr4q+XfkbQcu5Q2oLXv2D3emEuMXyy1A+LUKi13ssAcWCmpdVqI6xjuxs0Hkj7qy2mDCN12jm3Cc6mhsC8B1zi+VTWKX1kt0tSHTFrMMJJDegHgr76cPbvFr9ChghEVjEO75K82a0VutlOz+LY3aCojaWgFrQ4dT1Ws9k2lmlUnq4jPPeKxdTLyb5Wy9kzfR6LjLSfXvFC+J8vg9qkrmUFQY3We9nZtB8XGw+6J6NF2MTA3AAtyguou3z08AH6u0dbwb/Uj5LQUo7ONlx0SuT8Yv2w0uOnk/4hSxhsUkhZK1owx/j6H7rON2uHRek1zGOqJ4J27qea7XjxB/u6841OkfptfPSSZMTrBx/UDkH4jKOz41BKAPJQl7SmyybjjhV3g/BNIZOQHHGfgmvYAM2UbXW55Sc4uCLIiASkW2HAScwjPim7i1FnDa+QkonAONykmBapH/ALHHcjgLT6Ef2ZvHVZCkf+xRWH6Rn4LVezjrw9bgpeX0MfF2pb3zwsfrTQ2rcenmtrUg7+vyWJ9o2ltdnqEmHooaEDtBZHYcADCCaaOtrlG4rj0TZAuMFzhWo2nw6qtETZXYiecqdFPE0/FSMjLneSbGb8XVyJt3AXOMoaLbpLG0RR9EG1Se1zwAL3uitZKI48LG69VH8FUm9/yzbPinxhWcibejj2WJfueTnNzj6otDBYNDRkcqpp8DjFE54IG0WCKGQRxutzbCrl4fC6VampDJGxsLeeVEaynoW3O1zz45UD2ntLgE56lTOoaWQh0wcSRkk3CWSLzdU5faHe7vU7SBx3QpYtVpqpu17Q0jqMWT5NJ08HLwPmuN0ugZllnHxNym1iOs/wCRaoy1km17rtJuCBz4qae7DcW2nhU3RNp2N7IuA6XOFYpy6pgdFu/M5aT4pbA7xUauawNvit97Jm2jUAdb/Kx/8ivN6pzxa+ACQfNej+zT2t0KhePdEF7/ADWs6S5Mti9OO31GaTo20bbi/GT91oCSIRkfJBNMjIjYTcOd3z6nKM7vyTk2Ukqr6iA5scoPeIt8ll/bai/E0UOpRN77CIZyB0Pun4EkfFaepcH0bue46/wVSOGOupanT5cMqIy256HofnZD9HF5c3BTnEFtk+pp5YJnwyt2yMcWuHg4Gx+qgLHAXVYojf72FJG2+U3bfCeDt5wszrhjiypymxVqR9xZV3AuBRjIxgJJZ6JJgcpgG0cY/wCQD6LTezR/JxnKzkbbUzAbe4PsFofZoHs7eaHKGI3ODuWS9poQalp62WveM4Cy3tPds7fipY+jVDTmhvIRqGxtbKC0B8wisFxbKfIIItZ3cEfNM7WVhs0X+CULybDKK0UIk7zrAJGqTT4niIPmOSFdYGtaTxdROeXODGe6DzblNrZRFDz8kYnQvWKscNOfJZypDZmOLwC2/VWNSqNzy0HAKoNf2sT473t0+qpIMJsw2gsuSQLFRyVFmAAgm3K7Kw2sMCwHoqE1xnAHTzTaGVNG68gvjKKNjvGQbkWxc8IHE7G4nrfIV0TnYe98AhcVcc9GVDbPPWx6FS00dxfBd4XUcbg4AuOLj+KkZM0HnF78crfJ/t2tB2gXLbZUVJUtppu0cTboAm1b5HWs7m6pOGzvOc1aYhll9LFZIyoe50ULg0u3ZICOaZ7RfgtPgpDTRvjiG0u7XabXvxbzssw+pc7qMcJNkcW2Iv52TfKdj1fSvabTahgL3GA3t3sj5haeN7ZKTexzXNIu1wNwfivBO0dEWlpI8bI7oGuVVBuMNU5oODGctcPMKd49eFuL1WN2+Kdjs3YbZVCGXZMHDoqnsxrkGpVBp3EMqAL7CffHW38lIzcJC0m1sZUbLAkAfbWk7DWzM0WZVMEox+rh31AQF9tlxZeh6zow1rS4QyZsM0DiWPcLggixB8M2WA1TTK/S3WrYHNYfdkbljvRyfGmim0Z5TpLdMqIOIKksXcH6JzK77g8Ltxt80+RmFCSQsxhBvgpJZPVJMB8Z/Zmf9I+wR72aI2HHBQCHNKw3/QPsjXs0/Ds9VuT0MWiuDJa11l/avFQywuLFaRrrSCyzntcLSMIUcfRoZQc8IvFa/KDUBPj8lo9K0+Srs9xLYhyfFPkCWiidLIA0Ei+StBFG1jA3oOiUEDIWBsbbAJxybWHqkJbtyIC9/ig2u1tu4ET1CqZTQluBhYnUK0FznOICaQIr1Mm65Kiom/lyzE2bfaPPCpVVUX9Q1p6kqtHWSvcyDfaJvu26G6tII05zdl788FD5yHv3EG3PCne/dE0A4aFRkf3jkoyMebbOl+eFH2xFx5rjnkAGyjN7XvhPptrL5yGgN4K7DPcjFySq+8FvTCt0FMXkSHAtgIWQZu06rqQCAxm1rWgDN/UobJLvfc5V7UAGtwcoY59gRcBLjpTLpaYYw29iuPl3YY1QRNLz1IU5Ow90WPkUxZT2ZHeC7ukjduiNj5KBzick59U0uk/esPErNaM0lc5mx/ZWmjO5sjcOB6LYaDrMle8NmN5rknpcLzyK5wfmCjWiyCiqY54p8tPeHl1Us8ZYM7ev0O+WmkjFtzhi/QpjxLFG5lTB+U/uuDhuY4efT5pukyhrhZ25pAzzcKRtWaSd8RvtDi0+BXNrRf0A1D2S0uuu+jLqCU5sO9Ef/byPgszqOg6jpTS6og3wj/ei7zPn0+K9PZBSVbd0Tuxk8QMH4KF8NZRuO1pey3vMyCPMJplZ6MryMuHgoJLHIW81/wBm4NSDqjTGtp6zl0PuxyHy/dP0WElilgmfDUxujkYdr2PwQfNUxy2KE46FJPsTwEk7JTGYoRGRlrQMeiI+zhAc8dVzXIBBKCMB7QcegTfZ095/QdVuQMWhjN5fNZ32tf8AmsBR2NwE+OLod7R0v4hzC0XPh4qOPo0P9naH8bNex7JmXn+C3UTWsa1jQABwAOEK0ekFFSR07QN470hHUn+7IoCBe4TZXadqY+qhq6iOkiLnuyo6ysZRwOlkNsdeixGpanNqU+xhIj+6Emwkd1rW5KiUshOB+pBmwSTPu+5JRKKhANyrTIg0YCrNQQI6ftkN8qpTs/atoxZ3yyj9S3bKAeo8UJ0+LdNJLbF8fNVl6BYqJA1oYzw5sh0vvWx6qzK7cTnqo3MBcMfNaCjbkALh7t1NDTummEcYyevgtLQ0dNRNEnZtdJ/5kjQ76Hha5SDjjb4ylO0STNZyC4AkZtlaBzQyOw5KI1urPlhfE0gNBtZmN2PLlCu3s8CVkjbn9TVLLP6dHHh8+qFZS1Ene293xuhD7NPN1oa7UGRuETSCdw48EC1AMFQ50WGk3CbC/gcuM9cjdtyVO15P6seSotcpGSWKppCVM/ac3df1XASB749CFDvylfzWbayxxuAGj1CJU0zI2u33JsbW6FB2vt1RDRoX1up01M05lkAOenX6BLlBmT2PSGiGnp2kWLY2A+u0XU2r9yr3B2JGh3x4P2UELyTcXyVY1YdpRwyt5Y4td8f6hcl9baKCQgAgo1Q122zZDfzus7SuAFuqtMl2vvfKXemsaaWOCpbeRgPn1+azvtT7JR6zT9pTSNbWMFmPf+ofuuP2PREKepuzm9kqjUxAL3wmlDt5DX6XX6fUmnq6OZkgF7BhcCPEEYISXoU/tfGyQtFnW5IF0k/2btlfaeMGjgkHgOnkEL9nh33dCtHqEArNCNhkRgj5BZvQL73249U2XoYjjf8AUeibqU7YSwgAvHeyMDKbHf8AEdbobqZM9ZKBJYNdsHoB/wB1OK4zdRzalIXuLp3CwJPetY3x90QpfaeID9pi24u2ziTfz/ohLqSLY7ddxtcpldQthZEWyby9m5xtYAm2B6JpJT544yeGalqU+pTlz+7Hfut/mn6ZSGSqjaBkgqvFFY3Nlo9ApBvbM4WyR9E/kczstGyK17JCJtrD5K9qrAG905CGRTBxF/jlCAF6tZswwLhpVVsTKalaOXGw55JVmuHaV4aM2buKr15BfGy3ugv/AJJ9sFvt2oa3G1SwwOqJWxswfHoAorlsjiT8kY0mLbHvOC7J8gnt1Bxx3dC2n6VFBAAwBx6kuySqdc6eSQw00L3PB22AvY/2Fehe8jBOzwvyq9TVTBwDHODWG9mLn3uuvHD5gTBDVUFX21SG7QLkc/FEqmeKsb+XYXGD5qf8QyriAkILgMG6DywOopu1guYr5b+75ptmk0p6hFLAe+1ov+oDB/qiMGjafJTNke8vkIBdc4PorkcrKyINfkket0OmbLQOBY0ui8B0TfX8Jcd+qVfoYYC6lvf90oJIx8TiyRpafPC29HqNNUt5JPmOFYnoIKtljG1zfNGcuvSZcMv+Xn98f1XfVGNW0N9KXPp9zmAZb1CDX8VWZTLxDLG4+njyWz9gtKeZTqczPy2gshv+p3BPw+6yVHTuqZ2RtNgTyTwvU6Atp9PpoGe5HGA0Hok5MtRscbReF1yAOiuOc6egnhay5LdwscXBug8E3fuiFFUgSDdw4WdcdCuSm0qRbonHcCFI+XPP1VZs0kRMbr902IPCRma4nFj5LaEYpHt7PJ+qA+1dW805ipw4XNnOb+lqLU2ICQOepTqeiaJS+Qbt3N0YXysDDC0RgHHkkttW+y8NROZaWdtOx2TGW3APW3kkn6H6ihoRE+mtjceYwPoFnaOD8LqE8ZFrORH2SqS+CNpOdg+yl1KlMWoGUHDxlHPrIIrxPAqeqGykNqp/EyOz8Vca4ip8T5odUO21U2f9w5+KVbj9P5BBKZUEvjjYO8W4+HRIFtgQ5dY4dCj4tlj9EyBr4xuaQ/yKMU9cyniawQvxwdwQ6Mi/PxUr3C3IQtLeLGrM9U6aVzjcMPDTyFWNE6b/AC5dpPTKUTm4zlTdrtOCBbnlb6oThxgLVMfQ1NpYyCRbcMgj1VCqnDql4DvdaGnPndaioZFWQbJ2teW32k9CjNNTwxabTiFrWxPia5zBGO8SM3Pxt8E8y/qfJjI83pohJO1pv3jZaCGNrAA7AXdThiie2SnYGtP6ScgjwVB1YXdU2WWx4sZBcTNA5x4KDduLhG0ucc82Qt9cG+876psFRM+TtImksHLuEkxX2fVOdCQWsczdnHCvUcsckYa65J6lPY6OogcyUtN0KqY56F+8DdFf3gj616XqimNOe0hvtvctH3CrvmErbvlLj0YOE+KvdNGGCxHic4TZafu72OG+2R4rBsNmpnQvE1KdrhyPFXqLXTG3bKwteFAHbnlr2kEcg4Uo09kwuRY+Sbq+k7l6TO1IzP3F+PBci0ii1OpbvL4S4950dvnlV3aVtPckI8nKxTb6Zwubnxuh55R/17F2f2dp9GeD2kzy7IL9tiPKyLU1WJadm0m7RtJVV9X+ModkzstuWE8hLTWFkIzy4m10ltvrXGSC0Du6SSVbppLC5cRZUowdhsnhxaDbPTlKgnlk3bt173PRRMy6wJ+ahZNKw4eR8VYZK+Qjc45wsCYV7RX0tC0m9jI8eXAH3PwWksDH+74E9D0WD0MOrNVmrmONnSbRccAYb9B9VshM6IWc8EeY5W1olTR1sbQWzEMeDYtPRJQEwS2c+Jjja1yy6SYHm3shUkNhBIB2gLZ1zBJT7+rc8LAaReCZgHUD7Bb6mPbUZHW1k3LOzTxm3OtU+XmhuqSfh6p5ebMk7wP3V6bc2sIAIN0zUJmRdkZGgi97EX9cISGmWgiFtVUtMlLTySR3tuwAfmuPqJYSWyscxw5utVC8SMG33SMIbUEbnuaBlxHCN0pjnllegZlcAb9oPmuv1S7gyM73E2ACuS01PKy8kDM9bBVIaempnPkYxoccDyCMkPblF+nk7Jm+Z939AFJNqfavGQDaxsEGe+pnlEMADnO4za3r5Kei0yqO10tgT+kG5Q+R+/wXin3tIHNsWC09I81lDTMk7hdGwOIPFvD5IFpelu3dpLYMY+zmkZPVHYZXOrWRPDgwtBHQeiTROXKaA/aeihg0zbGS/Y9u1xNyc25+KFUmmwPhb2zbkjPRajW9MlrYYxSvaD2gc5rjYOFzf0N7fJCqa1tpw4Yc08g+CO7ovFJVMaZSRgFsLbjqRdO2tDcY8rIgR1F1TljIJ5stuumSQJqIzBKJYb4OWhXaatjnZtkz0tZNmjJHBKFVMT45C+MEeICadly6Wqyh7Mmaj7o/Uy+FTgqyHd64I5BwpqSu2N2u+Knkp4qg72gB3j1R89L7460xz2Lm5HVP2yR22E48VCxslMfc+IVl9TE+KxaWu6EIU0P/ABm5pbKGk9DZD3T/AJlnENF+bqpMJC8lu/4Lrc2dyfBb5C5jD2hzWviu+M3F0RoiRGwF3A8EIgbeEPYLP8CUZpKepfAKgxDs+CWEY9coUuV6EoyNg+akLgI7lRwDAT6gFrBb6pKgjtcX4Ciq5vw9JLKCLhp2g9ScD6lSt3Wx9Sg+uTkdhTt5c8PcBnA4+v2TSAJ+zMbWAMDrNLQ23j4I5V1P5Y4vws7QOMMYcDYixHwTa/UACXMJ3O6X5KNhBF+qPiIbvbx1KSy8l5HbpQdxSTfLKlOTupzfO0fZbrSv8p3okkjy+mxZ7UDbU328Uxua5t82jFvqkkhiFEYeR/fggNSf2iYdO0d90kkapw+qNS5wvZx48VSgc4h13Hk9fNJJbFbNPpWaiQnm4H1K19DiUWxn+BSSWyJiv0b3HUqwFxI2NNr+ZVyUkGKxI/MZ/wDZJJIlyeopnEMjsT+nr/6iDVhIr3WNu6PukksPH66CdwyVFOcD1SSQdQdI47Rk8KrOTtdkpJJoFBpifxDRcq5Svd2je8efFJJUqc9X6xxEOCRjog8z3/vO+aSSSGp7XuuO8ePH1T4Se1OSkkm/CX0Upf8AI+J/gtX7J96Oua7LezjNjxfKSSnRvh8PKdUYeQOLfwSSSoqbibHPis5qDnf8YeLn9PXyKSSfEtF4v9I34oRKT+IOTwEkk/6C03N7+KSSSZn/2Q=="/>
          <p:cNvSpPr>
            <a:spLocks noChangeAspect="1" noChangeArrowheads="1"/>
          </p:cNvSpPr>
          <p:nvPr/>
        </p:nvSpPr>
        <p:spPr bwMode="auto">
          <a:xfrm>
            <a:off x="155575" y="-884238"/>
            <a:ext cx="2476500" cy="1847851"/>
          </a:xfrm>
          <a:prstGeom prst="rect">
            <a:avLst/>
          </a:prstGeom>
          <a:noFill/>
          <a:ln w="9525">
            <a:noFill/>
            <a:miter lim="800000"/>
            <a:headEnd/>
            <a:tailEnd/>
          </a:ln>
        </p:spPr>
        <p:txBody>
          <a:bodyPr/>
          <a:lstStyle/>
          <a:p>
            <a:endParaRPr lang="en-US"/>
          </a:p>
        </p:txBody>
      </p:sp>
      <p:pic>
        <p:nvPicPr>
          <p:cNvPr id="7175" name="Picture 7" descr="http://3.bp.blogspot.com/_2CFgJpGhbnA/TRNQISsAN6I/AAAAAAAAAYU/TohgSoWbI3c/s1600/091simeon.jpg"/>
          <p:cNvPicPr>
            <a:picLocks noChangeAspect="1" noChangeArrowheads="1"/>
          </p:cNvPicPr>
          <p:nvPr/>
        </p:nvPicPr>
        <p:blipFill>
          <a:blip r:embed="rId2" cstate="print"/>
          <a:srcRect/>
          <a:stretch>
            <a:fillRect/>
          </a:stretch>
        </p:blipFill>
        <p:spPr bwMode="auto">
          <a:xfrm>
            <a:off x="4500562" y="2357430"/>
            <a:ext cx="4643438" cy="4500570"/>
          </a:xfrm>
          <a:prstGeom prst="rect">
            <a:avLst/>
          </a:prstGeom>
          <a:ln>
            <a:noFill/>
          </a:ln>
          <a:effectLst>
            <a:softEdge rad="112500"/>
          </a:effectLst>
        </p:spPr>
      </p:pic>
      <p:sp>
        <p:nvSpPr>
          <p:cNvPr id="8" name="Rounded Rectangular Callout 7"/>
          <p:cNvSpPr/>
          <p:nvPr/>
        </p:nvSpPr>
        <p:spPr>
          <a:xfrm flipH="1">
            <a:off x="35496" y="2420888"/>
            <a:ext cx="6192688" cy="1368152"/>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t>Manas acis ir redzējušas pestīšanu</a:t>
            </a:r>
            <a:endParaRPr lang="en-US" sz="4400" dirty="0"/>
          </a:p>
        </p:txBody>
      </p:sp>
      <p:sp>
        <p:nvSpPr>
          <p:cNvPr id="9" name="Rounded Rectangle 8">
            <a:extLst>
              <a:ext uri="{FF2B5EF4-FFF2-40B4-BE49-F238E27FC236}">
                <a16:creationId xmlns:a16="http://schemas.microsoft.com/office/drawing/2014/main" xmlns="" id="{73061D74-C576-1640-FAE9-E2FDFE1CE74F}"/>
              </a:ext>
            </a:extLst>
          </p:cNvPr>
          <p:cNvSpPr/>
          <p:nvPr/>
        </p:nvSpPr>
        <p:spPr>
          <a:xfrm>
            <a:off x="179512" y="5589240"/>
            <a:ext cx="4608512" cy="1080120"/>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Nu es varu aiziet mierā no pasaules</a:t>
            </a:r>
            <a:endParaRPr lang="en-US" sz="3600" dirty="0"/>
          </a:p>
        </p:txBody>
      </p:sp>
      <p:sp>
        <p:nvSpPr>
          <p:cNvPr id="10" name="Rounded Rectangular Callout 9"/>
          <p:cNvSpPr/>
          <p:nvPr/>
        </p:nvSpPr>
        <p:spPr>
          <a:xfrm flipH="1">
            <a:off x="179512" y="4077072"/>
            <a:ext cx="4600128" cy="1224136"/>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Jēzus ir gaisma jūdiem un pagāniem</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5"/>
                                        </p:tgtEl>
                                        <p:attrNameLst>
                                          <p:attrName>style.visibility</p:attrName>
                                        </p:attrNameLst>
                                      </p:cBhvr>
                                      <p:to>
                                        <p:strVal val="visible"/>
                                      </p:to>
                                    </p:set>
                                    <p:animEffect transition="in" filter="fade">
                                      <p:cBhvr>
                                        <p:cTn id="11" dur="2000"/>
                                        <p:tgtEl>
                                          <p:spTgt spid="717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9" grpId="0" animBg="1"/>
      <p:bldP spid="10"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1520</TotalTime>
  <Words>1269</Words>
  <Application>Microsoft Office PowerPoint</Application>
  <PresentationFormat>On-screen Show (4:3)</PresentationFormat>
  <Paragraphs>123</Paragraphs>
  <Slides>25</Slides>
  <Notes>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Default Design</vt:lpstr>
      <vt:lpstr>Lk.2:21-40 Sīmeans un Anna</vt:lpstr>
      <vt:lpstr>Lk.2:21-40 Sīmeans un Anna</vt:lpstr>
      <vt:lpstr>Slide 3</vt:lpstr>
      <vt:lpstr>2 Ticības paraugi</vt:lpstr>
      <vt:lpstr>Kur ir labākā vieta bērnam 8 dienu vecumā?</vt:lpstr>
      <vt:lpstr>Kur ir labākā vieta bērnam šodien?</vt:lpstr>
      <vt:lpstr>Pateicības upuris tam Kungam</vt:lpstr>
      <vt:lpstr>Sīmeans</vt:lpstr>
      <vt:lpstr>Slide 9</vt:lpstr>
      <vt:lpstr>11.solis</vt:lpstr>
      <vt:lpstr>Lūgšana un Meditācija paver plašāku skatījumu</vt:lpstr>
      <vt:lpstr>Kā mēs varam izzināt Dieva gribu?</vt:lpstr>
      <vt:lpstr>Kā Dievs atbild uz lūgšanām?</vt:lpstr>
      <vt:lpstr>Kas ir meditācija?</vt:lpstr>
      <vt:lpstr>Slide 15</vt:lpstr>
      <vt:lpstr>Kā lasīt Bībeli?</vt:lpstr>
      <vt:lpstr>Luters: kas veido kristieti?</vt:lpstr>
      <vt:lpstr>Slide 18</vt:lpstr>
      <vt:lpstr>Slide 19</vt:lpstr>
      <vt:lpstr>Slide 20</vt:lpstr>
      <vt:lpstr>Slide 21</vt:lpstr>
      <vt:lpstr>Lūgšanas un Meditācijas spēks</vt:lpstr>
      <vt:lpstr>11.solis</vt:lpstr>
      <vt:lpstr>AA lūgšana:</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76</cp:revision>
  <dcterms:created xsi:type="dcterms:W3CDTF">2010-10-07T14:46:11Z</dcterms:created>
  <dcterms:modified xsi:type="dcterms:W3CDTF">2024-12-27T16:43:42Z</dcterms:modified>
</cp:coreProperties>
</file>