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21"/>
  </p:notesMasterIdLst>
  <p:sldIdLst>
    <p:sldId id="291" r:id="rId2"/>
    <p:sldId id="328" r:id="rId3"/>
    <p:sldId id="341" r:id="rId4"/>
    <p:sldId id="340" r:id="rId5"/>
    <p:sldId id="342" r:id="rId6"/>
    <p:sldId id="343" r:id="rId7"/>
    <p:sldId id="344" r:id="rId8"/>
    <p:sldId id="329" r:id="rId9"/>
    <p:sldId id="318" r:id="rId10"/>
    <p:sldId id="337" r:id="rId11"/>
    <p:sldId id="338" r:id="rId12"/>
    <p:sldId id="345" r:id="rId13"/>
    <p:sldId id="326" r:id="rId14"/>
    <p:sldId id="323" r:id="rId15"/>
    <p:sldId id="336" r:id="rId16"/>
    <p:sldId id="335" r:id="rId17"/>
    <p:sldId id="325" r:id="rId18"/>
    <p:sldId id="330" r:id="rId19"/>
    <p:sldId id="327" r:id="rId20"/>
  </p:sldIdLst>
  <p:sldSz cx="9144000" cy="6858000" type="screen4x3"/>
  <p:notesSz cx="6834188" cy="99790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8F204"/>
    <a:srgbClr val="FCFFE3"/>
    <a:srgbClr val="000000"/>
    <a:srgbClr val="FF66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533" autoAdjust="0"/>
  </p:normalViewPr>
  <p:slideViewPr>
    <p:cSldViewPr>
      <p:cViewPr>
        <p:scale>
          <a:sx n="60" d="100"/>
          <a:sy n="60" d="100"/>
        </p:scale>
        <p:origin x="-1098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2275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915" tIns="45957" rIns="91915" bIns="45957" numCol="1" anchor="t" anchorCtr="0" compatLnSpc="1">
            <a:prstTxWarp prst="textNoShape">
              <a:avLst/>
            </a:prstTxWarp>
          </a:bodyPr>
          <a:lstStyle>
            <a:lvl1pPr defTabSz="919163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70325" y="0"/>
            <a:ext cx="2962275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915" tIns="45957" rIns="91915" bIns="45957" numCol="1" anchor="t" anchorCtr="0" compatLnSpc="1">
            <a:prstTxWarp prst="textNoShape">
              <a:avLst/>
            </a:prstTxWarp>
          </a:bodyPr>
          <a:lstStyle>
            <a:lvl1pPr algn="r" defTabSz="919163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2338" y="749300"/>
            <a:ext cx="4989512" cy="37417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3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2625" y="4740275"/>
            <a:ext cx="5468938" cy="448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915" tIns="45957" rIns="91915" bIns="4595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noProof="0" smtClean="0"/>
              <a:t>Click to edit Master text styles</a:t>
            </a:r>
          </a:p>
          <a:p>
            <a:pPr lvl="1"/>
            <a:r>
              <a:rPr lang="lv-LV" noProof="0" smtClean="0"/>
              <a:t>Second level</a:t>
            </a:r>
          </a:p>
          <a:p>
            <a:pPr lvl="2"/>
            <a:r>
              <a:rPr lang="lv-LV" noProof="0" smtClean="0"/>
              <a:t>Third level</a:t>
            </a:r>
          </a:p>
          <a:p>
            <a:pPr lvl="3"/>
            <a:r>
              <a:rPr lang="lv-LV" noProof="0" smtClean="0"/>
              <a:t>Fourth level</a:t>
            </a:r>
          </a:p>
          <a:p>
            <a:pPr lvl="4"/>
            <a:r>
              <a:rPr lang="lv-LV" noProof="0" smtClean="0"/>
              <a:t>Fifth level</a:t>
            </a:r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77375"/>
            <a:ext cx="2962275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915" tIns="45957" rIns="91915" bIns="45957" numCol="1" anchor="b" anchorCtr="0" compatLnSpc="1">
            <a:prstTxWarp prst="textNoShape">
              <a:avLst/>
            </a:prstTxWarp>
          </a:bodyPr>
          <a:lstStyle>
            <a:lvl1pPr defTabSz="919163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53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0325" y="9477375"/>
            <a:ext cx="2962275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915" tIns="45957" rIns="91915" bIns="45957" numCol="1" anchor="b" anchorCtr="0" compatLnSpc="1">
            <a:prstTxWarp prst="textNoShape">
              <a:avLst/>
            </a:prstTxWarp>
          </a:bodyPr>
          <a:lstStyle>
            <a:lvl1pPr algn="r" defTabSz="919163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E5F08561-2D88-4080-B8E7-448A9BF84E1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7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1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11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4358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359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C79B8-BBEE-47C2-A86F-57FF47AB67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2CFBEA-67B6-4F69-9F68-D963C501B9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AB5089-9140-4E70-A51B-F38FB94FBF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D9ED6E-99C6-49EA-B50A-328FB9D2BF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24300"/>
            <a:ext cx="40386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9B5DE0-43E4-485B-B55C-3DC4B68249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73A5F-08E6-4716-83B9-17A45C0490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058EE-15E0-4336-BA24-57DDBA2F11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7EB9B-66B9-46AF-8FCE-046B93D518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C1DFB3-FA39-4767-83D2-8FCAD616DE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42585D-BB3E-46F8-8066-06CB5B9608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F78CE-F93C-4A3C-B0AC-34DBFA7EBE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D46280-BC23-4B75-9A8D-7860FEBB58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371E7C-03F3-405F-81A9-6B8BA9AAE3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1847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331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31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3317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1028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1331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42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13321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22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23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24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25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13326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1029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3328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329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330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331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332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333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3334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1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36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37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38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AC70024A-D634-40FB-A452-0E11AC88C1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12" r:id="rId1"/>
    <p:sldLayoutId id="2147483900" r:id="rId2"/>
    <p:sldLayoutId id="2147483901" r:id="rId3"/>
    <p:sldLayoutId id="2147483902" r:id="rId4"/>
    <p:sldLayoutId id="2147483903" r:id="rId5"/>
    <p:sldLayoutId id="2147483904" r:id="rId6"/>
    <p:sldLayoutId id="2147483905" r:id="rId7"/>
    <p:sldLayoutId id="2147483906" r:id="rId8"/>
    <p:sldLayoutId id="2147483907" r:id="rId9"/>
    <p:sldLayoutId id="2147483908" r:id="rId10"/>
    <p:sldLayoutId id="2147483909" r:id="rId11"/>
    <p:sldLayoutId id="2147483910" r:id="rId12"/>
    <p:sldLayoutId id="2147483911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1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857232"/>
            <a:ext cx="8375927" cy="5214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E8DA92-7E3D-4615-8FDC-146325E41D2F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3076" name="Rectangle 41"/>
          <p:cNvSpPr txBox="1">
            <a:spLocks noGrp="1" noChangeArrowheads="1"/>
          </p:cNvSpPr>
          <p:nvPr/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BC41EC71-57EB-4C00-B808-477A6C377CE8}" type="slidenum">
              <a:rPr lang="en-US" sz="1200">
                <a:latin typeface="Tahoma" pitchFamily="34" charset="0"/>
              </a:rPr>
              <a:pPr algn="r" eaLnBrk="1" hangingPunct="1"/>
              <a:t>1</a:t>
            </a:fld>
            <a:endParaRPr lang="en-US" sz="1200">
              <a:latin typeface="Tahoma" pitchFamily="34" charset="0"/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692150"/>
            <a:ext cx="9144000" cy="1736725"/>
          </a:xfrm>
        </p:spPr>
        <p:txBody>
          <a:bodyPr anchor="b" anchorCtr="1"/>
          <a:lstStyle/>
          <a:p>
            <a:pPr eaLnBrk="1" hangingPunct="1">
              <a:defRPr/>
            </a:pPr>
            <a:r>
              <a:rPr lang="lv-LV" sz="9200" b="1" dirty="0" smtClean="0">
                <a:solidFill>
                  <a:srgbClr val="F8F204"/>
                </a:solidFill>
              </a:rPr>
              <a:t/>
            </a:r>
            <a:br>
              <a:rPr lang="lv-LV" sz="9200" b="1" dirty="0" smtClean="0">
                <a:solidFill>
                  <a:srgbClr val="F8F204"/>
                </a:solidFill>
              </a:rPr>
            </a:br>
            <a:r>
              <a:rPr lang="lv-LV" b="1" dirty="0" smtClean="0">
                <a:solidFill>
                  <a:srgbClr val="F8F204"/>
                </a:solidFill>
              </a:rPr>
              <a:t>1.Moz.7 </a:t>
            </a:r>
            <a:r>
              <a:rPr lang="lv-LV" b="1" dirty="0" smtClean="0">
                <a:solidFill>
                  <a:srgbClr val="F8F204"/>
                </a:solidFill>
              </a:rPr>
              <a:t>Vispasaules plūdi</a:t>
            </a:r>
            <a:r>
              <a:rPr lang="lv-LV" sz="6000" b="1" dirty="0" smtClean="0">
                <a:solidFill>
                  <a:srgbClr val="F8F204"/>
                </a:solidFill>
              </a:rPr>
              <a:t> </a:t>
            </a:r>
            <a:br>
              <a:rPr lang="lv-LV" sz="6000" b="1" dirty="0" smtClean="0">
                <a:solidFill>
                  <a:srgbClr val="F8F204"/>
                </a:solidFill>
              </a:rPr>
            </a:br>
            <a:endParaRPr lang="en-US" sz="9200" b="1" dirty="0" smtClean="0">
              <a:solidFill>
                <a:srgbClr val="FFFF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-214313" y="6157913"/>
            <a:ext cx="8143876" cy="842962"/>
          </a:xfrm>
        </p:spPr>
        <p:txBody>
          <a:bodyPr/>
          <a:lstStyle/>
          <a:p>
            <a:pPr marL="0" indent="0" algn="ctr" eaLnBrk="1" hangingPunct="1">
              <a:buFontTx/>
              <a:buNone/>
              <a:defRPr/>
            </a:pPr>
            <a:r>
              <a:rPr lang="lv-LV" sz="4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Māc. Roberts Otomers</a:t>
            </a:r>
          </a:p>
        </p:txBody>
      </p:sp>
      <p:pic>
        <p:nvPicPr>
          <p:cNvPr id="8" name="Picture 3" descr="DOVE0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3" y="5286375"/>
            <a:ext cx="1042987" cy="148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0" name="Text Box 6"/>
          <p:cNvSpPr txBox="1">
            <a:spLocks noChangeArrowheads="1"/>
          </p:cNvSpPr>
          <p:nvPr/>
        </p:nvSpPr>
        <p:spPr bwMode="auto">
          <a:xfrm>
            <a:off x="7380312" y="0"/>
            <a:ext cx="17636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21.mar.2021.</a:t>
            </a:r>
            <a:endParaRPr lang="lv-LV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" dur="2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5F2621-4EAD-41A5-BFD6-35EFAE4F0044}" type="slidenum">
              <a:rPr lang="en-US" smtClean="0"/>
              <a:pPr>
                <a:defRPr/>
              </a:pPr>
              <a:t>10</a:t>
            </a:fld>
            <a:endParaRPr lang="en-US" smtClean="0"/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5436096" y="1786458"/>
            <a:ext cx="3707904" cy="706438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 smtClean="0">
                <a:solidFill>
                  <a:srgbClr val="F8F204"/>
                </a:solidFill>
              </a:rPr>
              <a:t>Šķirsts</a:t>
            </a:r>
            <a:endParaRPr lang="en-US" dirty="0" smtClean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0" y="0"/>
            <a:ext cx="91440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lv-LV" sz="2700" i="1" dirty="0" smtClean="0"/>
              <a:t>“</a:t>
            </a:r>
            <a:r>
              <a:rPr lang="lv-LV" sz="2700" i="1" baseline="30000" dirty="0" smtClean="0"/>
              <a:t>14</a:t>
            </a:r>
            <a:r>
              <a:rPr lang="lv-LV" sz="2700" i="1" dirty="0" smtClean="0"/>
              <a:t> Taisi sev šķirstu no sveķaina koka, taisi kambarus šķirstā un nosveķo to no iekšpuses un ārpuses ar sveķiem! </a:t>
            </a:r>
            <a:r>
              <a:rPr lang="lv-LV" sz="2700" i="1" baseline="30000" dirty="0" smtClean="0"/>
              <a:t>15</a:t>
            </a:r>
            <a:r>
              <a:rPr lang="lv-LV" sz="2700" i="1" dirty="0" smtClean="0"/>
              <a:t> Taisi to tā – lai šķirsts ir </a:t>
            </a:r>
            <a:r>
              <a:rPr lang="lv-LV" sz="2700" i="1" dirty="0" smtClean="0"/>
              <a:t>300 elkoņus </a:t>
            </a:r>
            <a:r>
              <a:rPr lang="lv-LV" sz="2700" i="1" dirty="0" smtClean="0"/>
              <a:t>garš, </a:t>
            </a:r>
            <a:r>
              <a:rPr lang="lv-LV" sz="2700" i="1" dirty="0" smtClean="0"/>
              <a:t>50 elkoņus </a:t>
            </a:r>
            <a:r>
              <a:rPr lang="lv-LV" sz="2700" i="1" dirty="0" smtClean="0"/>
              <a:t>plats un </a:t>
            </a:r>
            <a:r>
              <a:rPr lang="lv-LV" sz="2700" i="1" dirty="0" smtClean="0"/>
              <a:t>30 </a:t>
            </a:r>
            <a:r>
              <a:rPr lang="lv-LV" sz="2700" i="1" dirty="0" smtClean="0"/>
              <a:t>elkoņus </a:t>
            </a:r>
            <a:r>
              <a:rPr lang="lv-LV" sz="2700" i="1" dirty="0" smtClean="0"/>
              <a:t>augsts.</a:t>
            </a:r>
            <a:r>
              <a:rPr lang="lv-LV" sz="2700" i="1" dirty="0" smtClean="0"/>
              <a:t>” </a:t>
            </a:r>
            <a:r>
              <a:rPr lang="lv-LV" sz="2700" dirty="0"/>
              <a:t>(</a:t>
            </a:r>
            <a:r>
              <a:rPr lang="lv-LV" sz="2700" dirty="0" smtClean="0"/>
              <a:t>1.Moz.6:14-15)</a:t>
            </a:r>
            <a:endParaRPr lang="lv-LV" sz="2700" dirty="0"/>
          </a:p>
          <a:p>
            <a:r>
              <a:rPr lang="lv-LV" sz="2700" i="1" dirty="0"/>
              <a:t> </a:t>
            </a:r>
            <a:endParaRPr lang="lv-LV" sz="2700" dirty="0"/>
          </a:p>
          <a:p>
            <a:endParaRPr lang="lv-LV" sz="2700" dirty="0"/>
          </a:p>
        </p:txBody>
      </p:sp>
      <p:pic>
        <p:nvPicPr>
          <p:cNvPr id="9221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2852936"/>
            <a:ext cx="3851920" cy="40050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Rectangle 5"/>
          <p:cNvSpPr/>
          <p:nvPr/>
        </p:nvSpPr>
        <p:spPr>
          <a:xfrm>
            <a:off x="0" y="1628800"/>
            <a:ext cx="543609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Noa šķirsts 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ir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150x25x15m</a:t>
            </a:r>
          </a:p>
          <a:p>
            <a:pPr>
              <a:buFont typeface="Arial" pitchFamily="34" charset="0"/>
              <a:buChar char="•"/>
            </a:pP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Dievs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dod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precīzus norādījumus 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Noa, lai viņš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izdzīvotu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un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Noa paklausa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Cik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svarīgi pildīt Dieva norādījumus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neatkāpties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no tiem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ne pa labi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ne kreisi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Tas prasīja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lielu ticību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, lai 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būvētu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kuģi 120 gadus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, ticot uz ko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neredzamu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, kas tev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atklāts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endParaRPr lang="lv-LV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 autoUpdateAnimBg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5F2621-4EAD-41A5-BFD6-35EFAE4F0044}" type="slidenum">
              <a:rPr lang="en-US" smtClean="0"/>
              <a:pPr>
                <a:defRPr/>
              </a:pPr>
              <a:t>11</a:t>
            </a:fld>
            <a:endParaRPr lang="en-US" smtClean="0"/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5292080" y="2132856"/>
            <a:ext cx="3851920" cy="706438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 smtClean="0">
                <a:solidFill>
                  <a:srgbClr val="F8F204"/>
                </a:solidFill>
              </a:rPr>
              <a:t>Derība</a:t>
            </a:r>
            <a:endParaRPr lang="en-US" dirty="0" smtClean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0" y="0"/>
            <a:ext cx="9144000" cy="276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lv-LV" sz="2800" i="1" dirty="0" smtClean="0"/>
              <a:t>“</a:t>
            </a:r>
            <a:r>
              <a:rPr lang="lv-LV" sz="2800" i="1" baseline="30000" dirty="0" smtClean="0"/>
              <a:t>17</a:t>
            </a:r>
            <a:r>
              <a:rPr lang="lv-LV" sz="2800" i="1" dirty="0" smtClean="0"/>
              <a:t> Un es, redzi, – es likšu, lai pār zemi nāk ūdensplūdi, lai apakš debesīm izdeldē visu miesu, kurā ir dzīvības dvaša! Izmirs viss, kas uz zemes! </a:t>
            </a:r>
            <a:r>
              <a:rPr lang="lv-LV" sz="2800" i="1" baseline="30000" dirty="0" smtClean="0"/>
              <a:t>18</a:t>
            </a:r>
            <a:r>
              <a:rPr lang="lv-LV" sz="2800" i="1" dirty="0" smtClean="0"/>
              <a:t> Ar tevi es celšu savu derību, tu ej šķirstā – tu, tavi dēli, tava sieva un tavu dēlu sievas kopā ar tevi</a:t>
            </a:r>
            <a:r>
              <a:rPr lang="lv-LV" sz="2800" i="1" dirty="0" smtClean="0"/>
              <a:t>!</a:t>
            </a:r>
            <a:r>
              <a:rPr lang="lv-LV" sz="2800" i="1" dirty="0" smtClean="0"/>
              <a:t>” </a:t>
            </a:r>
            <a:r>
              <a:rPr lang="lv-LV" sz="2800" i="1" dirty="0"/>
              <a:t>(</a:t>
            </a:r>
            <a:r>
              <a:rPr lang="lv-LV" sz="2800" i="1" dirty="0" smtClean="0"/>
              <a:t>1.Moz.6:17-18)</a:t>
            </a:r>
            <a:endParaRPr lang="lv-LV" sz="2800" i="1" dirty="0"/>
          </a:p>
          <a:p>
            <a:r>
              <a:rPr lang="lv-LV" sz="1000" i="1" dirty="0"/>
              <a:t> </a:t>
            </a:r>
            <a:endParaRPr lang="lv-LV" sz="1000" dirty="0"/>
          </a:p>
          <a:p>
            <a:endParaRPr lang="lv-LV" sz="2400" dirty="0"/>
          </a:p>
        </p:txBody>
      </p:sp>
      <p:sp>
        <p:nvSpPr>
          <p:cNvPr id="7" name="Rectangle 6"/>
          <p:cNvSpPr/>
          <p:nvPr/>
        </p:nvSpPr>
        <p:spPr>
          <a:xfrm>
            <a:off x="0" y="2276872"/>
            <a:ext cx="52920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Cik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grūti Noa bija dzīvot bezdievīgā pasaulē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Brīžiem liekas, mēs dzīvojam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līdzīgi grēcīgā pasaulē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</a:p>
          <a:p>
            <a:pPr>
              <a:buFont typeface="Arial" pitchFamily="34" charset="0"/>
              <a:buChar char="•"/>
            </a:pP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Tādēļ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mums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jo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uzticīgāk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vajadzētu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lūgt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par mūsu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bērniem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un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nopietni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rūpēties par viņu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garīgo audzināšanu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Vēlāk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Hams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atkrita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 ticības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un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aizgāja neceļos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</p:txBody>
      </p:sp>
      <p:sp>
        <p:nvSpPr>
          <p:cNvPr id="7170" name="AutoShape 2" descr="How many years after Adam was created were Noah's three sons born? - Quor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719476"/>
            <a:ext cx="3923927" cy="41385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 autoUpdateAnimBg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l="2826" t="2104" r="2519" b="3225"/>
          <a:stretch>
            <a:fillRect/>
          </a:stretch>
        </p:blipFill>
        <p:spPr bwMode="auto">
          <a:xfrm>
            <a:off x="4499992" y="1700808"/>
            <a:ext cx="4644008" cy="41764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09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5F2621-4EAD-41A5-BFD6-35EFAE4F0044}" type="slidenum">
              <a:rPr lang="en-US" smtClean="0"/>
              <a:pPr>
                <a:defRPr/>
              </a:pPr>
              <a:t>12</a:t>
            </a:fld>
            <a:endParaRPr lang="en-US" smtClean="0"/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06438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 smtClean="0">
                <a:solidFill>
                  <a:srgbClr val="F8F204"/>
                </a:solidFill>
              </a:rPr>
              <a:t>Rūpes par dzīvniekiem</a:t>
            </a:r>
            <a:endParaRPr lang="en-US" dirty="0" smtClean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0" y="548680"/>
            <a:ext cx="91440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lv-LV" sz="2800" i="1" dirty="0" smtClean="0"/>
              <a:t>“</a:t>
            </a:r>
            <a:r>
              <a:rPr lang="lv-LV" sz="2800" i="1" baseline="30000" dirty="0" smtClean="0"/>
              <a:t>19</a:t>
            </a:r>
            <a:r>
              <a:rPr lang="lv-LV" sz="2800" i="1" dirty="0" smtClean="0"/>
              <a:t> </a:t>
            </a:r>
            <a:r>
              <a:rPr lang="lv-LV" sz="2800" i="1" dirty="0" smtClean="0"/>
              <a:t>Ved sev līdzi šķirstā pa diviem no visa dzīvā, no visas miesas – tēviņu un mātīti, lai dzīvo!</a:t>
            </a:r>
            <a:r>
              <a:rPr lang="lv-LV" sz="2800" i="1" dirty="0" smtClean="0"/>
              <a:t>” </a:t>
            </a:r>
            <a:r>
              <a:rPr lang="lv-LV" sz="2800" i="1" dirty="0"/>
              <a:t>(</a:t>
            </a:r>
            <a:r>
              <a:rPr lang="lv-LV" sz="2800" i="1" dirty="0" smtClean="0"/>
              <a:t>1.Moz.6:19)</a:t>
            </a:r>
            <a:endParaRPr lang="lv-LV" sz="2800" i="1" dirty="0"/>
          </a:p>
          <a:p>
            <a:r>
              <a:rPr lang="lv-LV" sz="1000" i="1" dirty="0"/>
              <a:t> </a:t>
            </a:r>
            <a:endParaRPr lang="lv-LV" sz="1000" dirty="0"/>
          </a:p>
          <a:p>
            <a:endParaRPr lang="lv-LV" sz="2400" dirty="0"/>
          </a:p>
        </p:txBody>
      </p:sp>
      <p:sp>
        <p:nvSpPr>
          <p:cNvPr id="7" name="Rectangle 6"/>
          <p:cNvSpPr/>
          <p:nvPr/>
        </p:nvSpPr>
        <p:spPr>
          <a:xfrm>
            <a:off x="0" y="1484784"/>
            <a:ext cx="449999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Cilvēkam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jau Ēdenes dārzā bija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uzticēts rūpētie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 par visu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dzīvo radību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Noa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to pilnā mērā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īsteno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, rūpējoties par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dzīvnieku saglabāšanu 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pēc plūdiem.</a:t>
            </a:r>
          </a:p>
          <a:p>
            <a:pPr>
              <a:buFont typeface="Arial" pitchFamily="34" charset="0"/>
              <a:buChar char="•"/>
            </a:pP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Arī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mums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šodien jāturpina rūp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ēties par zvēriem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tāpat, kā to darīja Noa.</a:t>
            </a:r>
            <a:endParaRPr lang="lv-LV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 autoUpdateAnimBg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B65BEC-B4B8-414E-AC64-70B02880671F}" type="slidenum">
              <a:rPr lang="en-US" smtClean="0"/>
              <a:pPr>
                <a:defRPr/>
              </a:pPr>
              <a:t>13</a:t>
            </a:fld>
            <a:endParaRPr lang="en-US" smtClean="0"/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0"/>
            <a:ext cx="8229600" cy="706438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 smtClean="0">
                <a:solidFill>
                  <a:srgbClr val="F8F204"/>
                </a:solidFill>
              </a:rPr>
              <a:t>Lielais lietus</a:t>
            </a:r>
            <a:endParaRPr lang="en-US" dirty="0" smtClean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0" y="642938"/>
            <a:ext cx="91440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2400" i="1"/>
              <a:t>“</a:t>
            </a:r>
            <a:r>
              <a:rPr lang="lv-LV" sz="2400" b="1" i="1">
                <a:solidFill>
                  <a:srgbClr val="FFFF00"/>
                </a:solidFill>
              </a:rPr>
              <a:t>600. Noas mūža gada </a:t>
            </a:r>
            <a:r>
              <a:rPr lang="lv-LV" sz="2400" i="1"/>
              <a:t>2. mēnesī un 17. dienā </a:t>
            </a:r>
            <a:r>
              <a:rPr lang="lv-LV" sz="2400" b="1" i="1">
                <a:solidFill>
                  <a:srgbClr val="FFFF00"/>
                </a:solidFill>
              </a:rPr>
              <a:t>pārplūda lielo dzelmju avoti </a:t>
            </a:r>
            <a:r>
              <a:rPr lang="lv-LV" sz="2400" i="1"/>
              <a:t>un tika </a:t>
            </a:r>
            <a:r>
              <a:rPr lang="lv-LV" sz="2400" b="1" i="1">
                <a:solidFill>
                  <a:srgbClr val="FFFF00"/>
                </a:solidFill>
              </a:rPr>
              <a:t>atvērti debesu logi</a:t>
            </a:r>
            <a:r>
              <a:rPr lang="lv-LV" sz="2400" i="1"/>
              <a:t>. Un lietus lija pār zemi 40 dienas un 40 naktis. Tanī pat dienā </a:t>
            </a:r>
            <a:r>
              <a:rPr lang="lv-LV" sz="2400" b="1" i="1">
                <a:solidFill>
                  <a:srgbClr val="FFFF00"/>
                </a:solidFill>
              </a:rPr>
              <a:t>Noa iegāja šķirstā </a:t>
            </a:r>
            <a:r>
              <a:rPr lang="lv-LV" sz="2400" i="1"/>
              <a:t>un Šems, Hams un Jafets, Noas </a:t>
            </a:r>
            <a:r>
              <a:rPr lang="lv-LV" sz="2400" b="1" i="1">
                <a:solidFill>
                  <a:srgbClr val="FFFF00"/>
                </a:solidFill>
              </a:rPr>
              <a:t>dēli</a:t>
            </a:r>
            <a:r>
              <a:rPr lang="lv-LV" sz="2400" i="1"/>
              <a:t>, kā arī Noas </a:t>
            </a:r>
            <a:r>
              <a:rPr lang="lv-LV" sz="2400" b="1" i="1">
                <a:solidFill>
                  <a:srgbClr val="FFFF00"/>
                </a:solidFill>
              </a:rPr>
              <a:t>sieva </a:t>
            </a:r>
            <a:r>
              <a:rPr lang="lv-LV" sz="2400" i="1"/>
              <a:t>un trīs Noas </a:t>
            </a:r>
            <a:r>
              <a:rPr lang="lv-LV" sz="2400" b="1" i="1">
                <a:solidFill>
                  <a:srgbClr val="FFFF00"/>
                </a:solidFill>
              </a:rPr>
              <a:t>vedeklas </a:t>
            </a:r>
            <a:r>
              <a:rPr lang="lv-LV" sz="2400" i="1"/>
              <a:t>līdz ar viņiem, paši un </a:t>
            </a:r>
            <a:r>
              <a:rPr lang="lv-LV" sz="2400" b="1" i="1">
                <a:solidFill>
                  <a:srgbClr val="FFFF00"/>
                </a:solidFill>
              </a:rPr>
              <a:t>visi zvēri </a:t>
            </a:r>
            <a:r>
              <a:rPr lang="lv-LV" sz="2400" i="1"/>
              <a:t>pēc to kārtas, visi lopi pēc to kārtas, visi rāpuļi, kas rāpo pa zemi, pēc to kārtas, visi putni pēc to kārtas un spārnotie dzīvnieki,- tie visi iegāja pie Noas šķirstā, </a:t>
            </a:r>
            <a:r>
              <a:rPr lang="lv-LV" sz="2400" b="1" i="1">
                <a:solidFill>
                  <a:srgbClr val="FFFF00"/>
                </a:solidFill>
              </a:rPr>
              <a:t>pa 2 no katras radības</a:t>
            </a:r>
            <a:r>
              <a:rPr lang="lv-LV" sz="2400" i="1"/>
              <a:t>, kurā mīt dzīvības dvaša.” </a:t>
            </a:r>
            <a:r>
              <a:rPr lang="lv-LV" sz="2400"/>
              <a:t>(1.Moz.7:11-15)</a:t>
            </a:r>
          </a:p>
        </p:txBody>
      </p:sp>
      <p:pic>
        <p:nvPicPr>
          <p:cNvPr id="10245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714752"/>
            <a:ext cx="4572000" cy="3143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Rectangle 6"/>
          <p:cNvSpPr/>
          <p:nvPr/>
        </p:nvSpPr>
        <p:spPr>
          <a:xfrm>
            <a:off x="0" y="4005064"/>
            <a:ext cx="493204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Kreacionisti uzskata, ka iesākumā bijis vēl viens slānis, kas veidojis siltumnīcas efektu virs zemes, kad tas noljis lejā, bija milzīgas temperatūras izmaiņas, ka daļa dzīvnieku nosala.</a:t>
            </a:r>
            <a:endParaRPr lang="lv-LV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 autoUpdateAnimBg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5A0177-71C9-4F43-895C-FAA9693903D6}" type="slidenum">
              <a:rPr lang="en-US" smtClean="0"/>
              <a:pPr>
                <a:defRPr/>
              </a:pPr>
              <a:t>14</a:t>
            </a:fld>
            <a:endParaRPr lang="en-US" smtClean="0"/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0"/>
            <a:ext cx="8229600" cy="706438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 smtClean="0">
                <a:solidFill>
                  <a:srgbClr val="F8F204"/>
                </a:solidFill>
              </a:rPr>
              <a:t>Lielie plūdi</a:t>
            </a:r>
            <a:endParaRPr lang="en-US" dirty="0" smtClean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0" y="571500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v-LV" sz="2400" i="1" dirty="0"/>
              <a:t>“Un </a:t>
            </a:r>
            <a:r>
              <a:rPr lang="lv-LV" sz="2400" b="1" i="1" dirty="0">
                <a:solidFill>
                  <a:srgbClr val="FFFF00"/>
                </a:solidFill>
              </a:rPr>
              <a:t>ūdeņi pieņēmās spēkā </a:t>
            </a:r>
            <a:r>
              <a:rPr lang="lv-LV" sz="2400" i="1" dirty="0"/>
              <a:t>aizvien vairāk un vairāk zemes virsū, tā ka tie </a:t>
            </a:r>
            <a:r>
              <a:rPr lang="lv-LV" sz="2400" b="1" i="1" dirty="0">
                <a:solidFill>
                  <a:srgbClr val="FFFF00"/>
                </a:solidFill>
              </a:rPr>
              <a:t>apsedza visus kalnus</a:t>
            </a:r>
            <a:r>
              <a:rPr lang="lv-LV" sz="2400" i="1" dirty="0"/>
              <a:t>, kas bija zem debesīm.  ... Tad </a:t>
            </a:r>
            <a:r>
              <a:rPr lang="lv-LV" sz="2400" b="1" i="1" dirty="0">
                <a:solidFill>
                  <a:srgbClr val="FFFF00"/>
                </a:solidFill>
              </a:rPr>
              <a:t>nobeidzās ikviena radība</a:t>
            </a:r>
            <a:r>
              <a:rPr lang="lv-LV" sz="2400" i="1" dirty="0"/>
              <a:t>, </a:t>
            </a:r>
            <a:r>
              <a:rPr lang="lv-LV" sz="2400" i="1" dirty="0" smtClean="0"/>
              <a:t>… putni</a:t>
            </a:r>
            <a:r>
              <a:rPr lang="lv-LV" sz="2400" i="1" dirty="0"/>
              <a:t>, lopi, </a:t>
            </a:r>
            <a:r>
              <a:rPr lang="lv-LV" sz="2400" i="1" dirty="0" smtClean="0"/>
              <a:t>zvēri … un </a:t>
            </a:r>
            <a:r>
              <a:rPr lang="lv-LV" sz="2400" i="1" dirty="0"/>
              <a:t>visi cilvēki. Viss, kam bija dzīvības dvaša, kas dzīvoja sausumā, nobeidzās... </a:t>
            </a:r>
            <a:r>
              <a:rPr lang="lv-LV" sz="2400" b="1" i="1" dirty="0">
                <a:solidFill>
                  <a:srgbClr val="FFFF00"/>
                </a:solidFill>
              </a:rPr>
              <a:t>Palika vienīgi Noa </a:t>
            </a:r>
            <a:r>
              <a:rPr lang="lv-LV" sz="2400" i="1" dirty="0"/>
              <a:t>un tie, kas bija ar viņu šķirstā.” </a:t>
            </a:r>
            <a:r>
              <a:rPr lang="lv-LV" sz="2300" dirty="0"/>
              <a:t>(1.Moz.7:19-23)</a:t>
            </a:r>
          </a:p>
        </p:txBody>
      </p:sp>
      <p:pic>
        <p:nvPicPr>
          <p:cNvPr id="1126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39" y="2564904"/>
            <a:ext cx="4211961" cy="42930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0" y="2492896"/>
            <a:ext cx="5148064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  <a:buFont typeface="Arial" pitchFamily="34" charset="0"/>
              <a:buChar char="•"/>
            </a:pP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Cilvēki turēja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Noa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par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jukušo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, kas veido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zoo dārzu 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un vēl ceļ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milzīgu kuģi 120 gadus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</a:p>
          <a:p>
            <a:pPr>
              <a:lnSpc>
                <a:spcPts val="3000"/>
              </a:lnSpc>
              <a:buFont typeface="Arial" pitchFamily="34" charset="0"/>
              <a:buChar char="•"/>
            </a:pP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Bet, kad viņi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redzēja Dieva dusmas caur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lietu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, bija jau par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vēlu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  <a:p>
            <a:pPr>
              <a:lnSpc>
                <a:spcPts val="3000"/>
              </a:lnSpc>
              <a:buFont typeface="Arial" pitchFamily="34" charset="0"/>
              <a:buChar char="•"/>
            </a:pP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Cik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grūti Noa ģimenei 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bija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klausīties  skaņās 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ārpus šķirsta zinot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Dieva spriedumu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  <a:p>
            <a:pPr>
              <a:lnSpc>
                <a:spcPts val="3000"/>
              </a:lnSpc>
              <a:buFont typeface="Arial" pitchFamily="34" charset="0"/>
              <a:buChar char="•"/>
            </a:pP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Arī mums ir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žēlastības laiks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kamēr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vēl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elpojam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endParaRPr lang="lv-LV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 autoUpdateAnimBg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8F6DF6-F82B-46A9-83C6-85F307AB35A7}" type="slidenum">
              <a:rPr lang="en-US" smtClean="0"/>
              <a:pPr>
                <a:defRPr/>
              </a:pPr>
              <a:t>15</a:t>
            </a:fld>
            <a:endParaRPr lang="en-US" smtClean="0"/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06438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 smtClean="0">
                <a:solidFill>
                  <a:srgbClr val="F8F204"/>
                </a:solidFill>
              </a:rPr>
              <a:t>Šķirsts nolaižas uz Ararata kalna</a:t>
            </a:r>
            <a:endParaRPr lang="en-US" dirty="0" smtClean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0" y="765175"/>
            <a:ext cx="9358313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v-LV" sz="2400" i="1"/>
              <a:t>“3 Un </a:t>
            </a:r>
            <a:r>
              <a:rPr lang="lv-LV" sz="2400" b="1" i="1">
                <a:solidFill>
                  <a:srgbClr val="FFFF00"/>
                </a:solidFill>
              </a:rPr>
              <a:t>ūdeņi sāka kristies pēc 150 dienām</a:t>
            </a:r>
            <a:r>
              <a:rPr lang="lv-LV" sz="2400" i="1"/>
              <a:t>, šurpu turpu noskriedami. 4 Un šķirsts </a:t>
            </a:r>
            <a:r>
              <a:rPr lang="lv-LV" sz="2400" b="1" i="1">
                <a:solidFill>
                  <a:srgbClr val="FFFF00"/>
                </a:solidFill>
              </a:rPr>
              <a:t>7. mēneša 17. dienā </a:t>
            </a:r>
            <a:r>
              <a:rPr lang="lv-LV" sz="2400" i="1"/>
              <a:t>nolaidās uz </a:t>
            </a:r>
            <a:r>
              <a:rPr lang="lv-LV" sz="2400" b="1" i="1">
                <a:solidFill>
                  <a:srgbClr val="FFFF00"/>
                </a:solidFill>
              </a:rPr>
              <a:t>Ararata kalniem</a:t>
            </a:r>
            <a:r>
              <a:rPr lang="lv-LV" sz="2400" i="1"/>
              <a:t>. 5 Un </a:t>
            </a:r>
            <a:r>
              <a:rPr lang="lv-LV" sz="2400" b="1" i="1">
                <a:solidFill>
                  <a:srgbClr val="FFFF00"/>
                </a:solidFill>
              </a:rPr>
              <a:t>ūdeņi notecēja</a:t>
            </a:r>
            <a:r>
              <a:rPr lang="lv-LV" sz="2400" i="1"/>
              <a:t>, šurp un turp, līdz </a:t>
            </a:r>
            <a:r>
              <a:rPr lang="lv-LV" sz="2400" b="1" i="1">
                <a:solidFill>
                  <a:srgbClr val="FFFF00"/>
                </a:solidFill>
              </a:rPr>
              <a:t>10. mēnesim</a:t>
            </a:r>
            <a:r>
              <a:rPr lang="lv-LV" sz="2400" i="1"/>
              <a:t>. Bet 10. mēneša 1. dienā nāca redzamas kalnu virsotnes. 6 Un pēc 40 dienām Noa atvēra šķirsta logu, ko bija taisījis.” </a:t>
            </a:r>
            <a:r>
              <a:rPr lang="lv-LV" sz="2400"/>
              <a:t>(1.Moz.8:3-6)</a:t>
            </a: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2678296"/>
            <a:ext cx="5436096" cy="4179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0" y="2636912"/>
            <a:ext cx="377991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Vēl līdz šīm dienām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Ararata kalnos 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saglabājies kāds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dīvains nospiedums 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Noa šķirsta lielumā. </a:t>
            </a:r>
          </a:p>
          <a:p>
            <a:pPr>
              <a:buFont typeface="Arial" pitchFamily="34" charset="0"/>
              <a:buChar char="•"/>
            </a:pP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Iespējams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Dievs grib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, lai par šo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stāstu atkal runā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endParaRPr lang="lv-LV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 autoUpdateAnimBg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E7DCA6-0514-4CEF-AB16-92DA4FAC4E41}" type="slidenum">
              <a:rPr lang="en-US" smtClean="0"/>
              <a:pPr>
                <a:defRPr/>
              </a:pPr>
              <a:t>16</a:t>
            </a:fld>
            <a:endParaRPr lang="en-US" smtClean="0"/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0"/>
            <a:ext cx="8229600" cy="706438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 smtClean="0">
                <a:solidFill>
                  <a:srgbClr val="F8F204"/>
                </a:solidFill>
              </a:rPr>
              <a:t>Balodis atnes </a:t>
            </a:r>
            <a:r>
              <a:rPr lang="lv-LV" b="1" dirty="0" smtClean="0">
                <a:solidFill>
                  <a:srgbClr val="F8F204"/>
                </a:solidFill>
              </a:rPr>
              <a:t>olīvas </a:t>
            </a:r>
            <a:r>
              <a:rPr lang="lv-LV" b="1" dirty="0" smtClean="0">
                <a:solidFill>
                  <a:srgbClr val="F8F204"/>
                </a:solidFill>
              </a:rPr>
              <a:t>lapu</a:t>
            </a:r>
            <a:endParaRPr lang="en-US" dirty="0" smtClean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0" y="765175"/>
            <a:ext cx="9144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lv-LV" sz="2400" i="1" dirty="0"/>
              <a:t>“8 Tad viņš izlaida </a:t>
            </a:r>
            <a:r>
              <a:rPr lang="lv-LV" sz="2400" b="1" i="1" dirty="0">
                <a:solidFill>
                  <a:srgbClr val="FFFF00"/>
                </a:solidFill>
              </a:rPr>
              <a:t>balodi</a:t>
            </a:r>
            <a:r>
              <a:rPr lang="lv-LV" sz="2400" i="1" dirty="0"/>
              <a:t> no to vidus, kas bija ar viņu šķirstā, lai vērotu, </a:t>
            </a:r>
            <a:r>
              <a:rPr lang="lv-LV" sz="2400" b="1" i="1" dirty="0">
                <a:solidFill>
                  <a:srgbClr val="FFFF00"/>
                </a:solidFill>
              </a:rPr>
              <a:t>vai</a:t>
            </a:r>
            <a:r>
              <a:rPr lang="lv-LV" sz="2400" i="1" dirty="0"/>
              <a:t> </a:t>
            </a:r>
            <a:r>
              <a:rPr lang="lv-LV" sz="2400" b="1" i="1" dirty="0">
                <a:solidFill>
                  <a:srgbClr val="FFFF00"/>
                </a:solidFill>
              </a:rPr>
              <a:t>ūdeņi</a:t>
            </a:r>
            <a:r>
              <a:rPr lang="lv-LV" sz="2400" i="1" dirty="0"/>
              <a:t> nav </a:t>
            </a:r>
            <a:r>
              <a:rPr lang="lv-LV" sz="2400" b="1" i="1" dirty="0">
                <a:solidFill>
                  <a:srgbClr val="FFFF00"/>
                </a:solidFill>
              </a:rPr>
              <a:t>noskrējuši</a:t>
            </a:r>
            <a:r>
              <a:rPr lang="lv-LV" sz="2400" i="1" dirty="0"/>
              <a:t> zemes virsū. 9 Bet balodis </a:t>
            </a:r>
            <a:r>
              <a:rPr lang="lv-LV" sz="2400" b="1" i="1" dirty="0">
                <a:solidFill>
                  <a:srgbClr val="FFFF00"/>
                </a:solidFill>
              </a:rPr>
              <a:t>neatrada vietu</a:t>
            </a:r>
            <a:r>
              <a:rPr lang="lv-LV" sz="2400" i="1" dirty="0"/>
              <a:t>, kur apmesties, un atgriezās šķirstā pie viņa, jo ūdeņi vēl bija pār visu zemi. 10 Un viņš </a:t>
            </a:r>
            <a:r>
              <a:rPr lang="lv-LV" sz="2400" b="1" i="1" dirty="0">
                <a:solidFill>
                  <a:srgbClr val="FFFF00"/>
                </a:solidFill>
              </a:rPr>
              <a:t>gaidīja vēl 7 dienas </a:t>
            </a:r>
            <a:r>
              <a:rPr lang="lv-LV" sz="2400" i="1" dirty="0"/>
              <a:t>un pēc tam atkal izlaida balodi no šķirsta. 11 Tad </a:t>
            </a:r>
            <a:r>
              <a:rPr lang="lv-LV" sz="2400" b="1" i="1" dirty="0">
                <a:solidFill>
                  <a:srgbClr val="FFFF00"/>
                </a:solidFill>
              </a:rPr>
              <a:t>balodis atgriezās </a:t>
            </a:r>
            <a:r>
              <a:rPr lang="lv-LV" sz="2400" i="1" dirty="0"/>
              <a:t>tā ap vakara laiku, un redzi, </a:t>
            </a:r>
            <a:r>
              <a:rPr lang="lv-LV" sz="2400" b="1" i="1" dirty="0">
                <a:solidFill>
                  <a:srgbClr val="FFFF00"/>
                </a:solidFill>
              </a:rPr>
              <a:t>noplūkta olīvas lapa </a:t>
            </a:r>
            <a:r>
              <a:rPr lang="lv-LV" sz="2400" i="1" dirty="0"/>
              <a:t>bija viņa </a:t>
            </a:r>
            <a:r>
              <a:rPr lang="lv-LV" sz="2400" b="1" i="1" dirty="0">
                <a:solidFill>
                  <a:srgbClr val="FFFF00"/>
                </a:solidFill>
              </a:rPr>
              <a:t>knābī</a:t>
            </a:r>
            <a:r>
              <a:rPr lang="lv-LV" sz="2400" i="1" dirty="0"/>
              <a:t>, un Noa tūdaļ noprata, ka ūdeņi zemes virsū bija noskrējuši.” </a:t>
            </a:r>
            <a:r>
              <a:rPr lang="lv-LV" sz="2400" dirty="0"/>
              <a:t>(1.Moz.8:8-11)</a:t>
            </a:r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62160" y="3356992"/>
            <a:ext cx="3381840" cy="3501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0" y="3789040"/>
            <a:ext cx="579613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Mokoši 10 mēneši pavadīti kuģī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Kā lai viņi zina, kad var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atgriezties dzīvot virs zemes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, ka varētu atkal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sēt un stādīt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  <a:endParaRPr lang="lv-LV" sz="2800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Kā lai atkal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iesāk dzīvi no nulles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?</a:t>
            </a:r>
            <a:endParaRPr lang="lv-LV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 autoUpdateAnimBg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5B05FE-6962-47C1-A553-9D735BF93E54}" type="slidenum">
              <a:rPr lang="en-US" smtClean="0"/>
              <a:pPr>
                <a:defRPr/>
              </a:pPr>
              <a:t>17</a:t>
            </a:fld>
            <a:endParaRPr lang="en-US" smtClean="0"/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0"/>
            <a:ext cx="8229600" cy="706438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 smtClean="0">
                <a:solidFill>
                  <a:srgbClr val="F8F204"/>
                </a:solidFill>
              </a:rPr>
              <a:t>Varavīksne – Dieva derība</a:t>
            </a:r>
            <a:endParaRPr lang="en-US" dirty="0" smtClean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0" y="765175"/>
            <a:ext cx="9144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v-LV" sz="2400" i="1"/>
              <a:t>“11 Es ceļu Savu derību ar jums, ka </a:t>
            </a:r>
            <a:r>
              <a:rPr lang="lv-LV" sz="2400" b="1" i="1">
                <a:solidFill>
                  <a:srgbClr val="FFFF00"/>
                </a:solidFill>
              </a:rPr>
              <a:t>visa radība vairs netiks izdeldēta</a:t>
            </a:r>
            <a:r>
              <a:rPr lang="lv-LV" sz="2400" i="1"/>
              <a:t> ūdens plūdos un ka plūdi vairs nemaitās zemi." 12 Tad Dievs sacīja: "Šī ir </a:t>
            </a:r>
            <a:r>
              <a:rPr lang="lv-LV" sz="2400" b="1" i="1">
                <a:solidFill>
                  <a:srgbClr val="FFFF00"/>
                </a:solidFill>
              </a:rPr>
              <a:t>Mana derības zīme</a:t>
            </a:r>
            <a:r>
              <a:rPr lang="lv-LV" sz="2400" i="1"/>
              <a:t>, ko Es celšu starp Sevi un jums un ikvienu dzīvu radījumu, kas ir ar jums, uz mūžu mūžiem. 13 Savu </a:t>
            </a:r>
            <a:r>
              <a:rPr lang="lv-LV" sz="2400" b="1" i="1">
                <a:solidFill>
                  <a:srgbClr val="FFFF00"/>
                </a:solidFill>
              </a:rPr>
              <a:t>varavīksni </a:t>
            </a:r>
            <a:r>
              <a:rPr lang="lv-LV" sz="2400" i="1"/>
              <a:t>Es lieku padebešos, tā lai ir par derības zīmi starp Mani un pasauli.” </a:t>
            </a:r>
            <a:r>
              <a:rPr lang="lv-LV" sz="2400"/>
              <a:t>(1.Moz.9:11-13)</a:t>
            </a:r>
          </a:p>
        </p:txBody>
      </p:sp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3000372"/>
            <a:ext cx="4860032" cy="3857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0" y="3057922"/>
            <a:ext cx="449999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Dievam palika žēl cilvēku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, ko Viņš bija pats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radījis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un Viņš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apsola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vairs nekad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neiznīcināt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zemi ūdens plūdos 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un nostiprina šo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apsolījumu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ar zīmi debesīs –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varakvīksni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 autoUpdateAnimBg="0"/>
      <p:bldP spid="8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>
              <a:defRPr/>
            </a:pPr>
            <a:r>
              <a:rPr lang="lv-LV" b="1" dirty="0" smtClean="0">
                <a:solidFill>
                  <a:srgbClr val="F8F204"/>
                </a:solidFill>
              </a:rPr>
              <a:t>Noslēgums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765175"/>
            <a:ext cx="9144000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lv-LV" sz="2600" b="1" dirty="0">
                <a:solidFill>
                  <a:srgbClr val="F8F20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Ap 2000.g. </a:t>
            </a:r>
            <a:r>
              <a:rPr lang="lv-LV" sz="2600" b="1" dirty="0" err="1">
                <a:solidFill>
                  <a:srgbClr val="F8F20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pr</a:t>
            </a:r>
            <a:r>
              <a:rPr lang="lv-LV" sz="2600" b="1" dirty="0">
                <a:solidFill>
                  <a:srgbClr val="F8F20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. </a:t>
            </a:r>
            <a:r>
              <a:rPr lang="lv-LV" sz="2600" b="1" dirty="0" err="1">
                <a:solidFill>
                  <a:srgbClr val="F8F20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Kr</a:t>
            </a:r>
            <a:r>
              <a:rPr lang="lv-LV" sz="2600" b="1" dirty="0">
                <a:solidFill>
                  <a:srgbClr val="F8F20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. </a:t>
            </a:r>
            <a:r>
              <a:rPr lang="lv-LV" sz="26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zemi skāra </a:t>
            </a:r>
            <a:r>
              <a:rPr lang="lv-LV" sz="2600" b="1" dirty="0">
                <a:solidFill>
                  <a:srgbClr val="F8F20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vispārēji zemes plūdi</a:t>
            </a:r>
            <a:r>
              <a:rPr lang="lv-LV" sz="26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.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lv-LV" sz="2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Šī katastrofa </a:t>
            </a:r>
            <a:r>
              <a:rPr lang="lv-LV" sz="2600" b="1" dirty="0">
                <a:solidFill>
                  <a:srgbClr val="F8F20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izmainīja</a:t>
            </a:r>
            <a:r>
              <a:rPr lang="lv-LV" sz="2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visu </a:t>
            </a:r>
            <a:r>
              <a:rPr lang="lv-LV" sz="2600" b="1" dirty="0">
                <a:solidFill>
                  <a:srgbClr val="F8F20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zemes ekosistēmu</a:t>
            </a:r>
            <a:r>
              <a:rPr lang="lv-LV" sz="2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lv-LV" sz="2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Tā ir </a:t>
            </a:r>
            <a:r>
              <a:rPr lang="lv-LV" sz="2600" b="1" dirty="0">
                <a:solidFill>
                  <a:srgbClr val="F8F20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patiesība</a:t>
            </a:r>
            <a:r>
              <a:rPr lang="lv-LV" sz="2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. Ir grūti citādāk izskaidrot daudzas lietas, ko arheologi uzgājuši.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lv-LV" sz="2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Apgrēcība</a:t>
            </a:r>
            <a:r>
              <a:rPr lang="lv-LV" sz="2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pasaulē bija sasniegusi </a:t>
            </a:r>
            <a:r>
              <a:rPr lang="lv-LV" sz="2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milzīgus apmērus</a:t>
            </a:r>
            <a:r>
              <a:rPr lang="lv-LV" sz="2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lv-LV" sz="2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Izglābās </a:t>
            </a:r>
            <a:r>
              <a:rPr lang="lv-LV" sz="2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tikai </a:t>
            </a:r>
            <a:r>
              <a:rPr lang="lv-LV" sz="26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Noa</a:t>
            </a:r>
            <a:r>
              <a:rPr lang="lv-LV" sz="2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lv-LV" sz="2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ar savu </a:t>
            </a:r>
            <a:r>
              <a:rPr lang="lv-LV" sz="2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ģimeni</a:t>
            </a:r>
            <a:r>
              <a:rPr lang="lv-LV" sz="2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un zvēri.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lv-LV" sz="2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Dievs vada un sargā visus Viņam uzticīgos! </a:t>
            </a:r>
            <a:r>
              <a:rPr lang="lv-LV" sz="2400" dirty="0"/>
              <a:t>Āmen</a:t>
            </a:r>
            <a:endParaRPr lang="lv-LV" sz="26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5" y="3571876"/>
            <a:ext cx="7519387" cy="3286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>
              <a:defRPr/>
            </a:pPr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73186B-4DC3-4617-BD9C-BEAD02F76517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4099" name="Rectangle 41"/>
          <p:cNvSpPr txBox="1">
            <a:spLocks noGrp="1" noChangeArrowheads="1"/>
          </p:cNvSpPr>
          <p:nvPr/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7EC08790-51F3-4C07-B733-19C6AFC3569B}" type="slidenum">
              <a:rPr lang="en-US" sz="1200">
                <a:latin typeface="Tahoma" pitchFamily="34" charset="0"/>
              </a:rPr>
              <a:pPr algn="r" eaLnBrk="1" hangingPunct="1"/>
              <a:t>2</a:t>
            </a:fld>
            <a:endParaRPr lang="en-US" sz="1200">
              <a:latin typeface="Tahoma" pitchFamily="34" charset="0"/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692150"/>
            <a:ext cx="9144000" cy="1736725"/>
          </a:xfrm>
        </p:spPr>
        <p:txBody>
          <a:bodyPr anchor="b" anchorCtr="1"/>
          <a:lstStyle/>
          <a:p>
            <a:pPr eaLnBrk="1" hangingPunct="1">
              <a:defRPr/>
            </a:pPr>
            <a:r>
              <a:rPr lang="lv-LV" sz="9200" b="1" dirty="0" smtClean="0">
                <a:solidFill>
                  <a:srgbClr val="F8F204"/>
                </a:solidFill>
              </a:rPr>
              <a:t/>
            </a:r>
            <a:br>
              <a:rPr lang="lv-LV" sz="9200" b="1" dirty="0" smtClean="0">
                <a:solidFill>
                  <a:srgbClr val="F8F204"/>
                </a:solidFill>
              </a:rPr>
            </a:br>
            <a:r>
              <a:rPr lang="lv-LV" b="1" dirty="0" smtClean="0">
                <a:solidFill>
                  <a:srgbClr val="F8F204"/>
                </a:solidFill>
              </a:rPr>
              <a:t>1.Moz.7.11-24 </a:t>
            </a:r>
            <a:r>
              <a:rPr lang="lv-LV" b="1" dirty="0" smtClean="0">
                <a:solidFill>
                  <a:srgbClr val="F8F204"/>
                </a:solidFill>
              </a:rPr>
              <a:t>Vispasaules plūdi</a:t>
            </a:r>
            <a:r>
              <a:rPr lang="lv-LV" sz="6000" b="1" dirty="0" smtClean="0">
                <a:solidFill>
                  <a:srgbClr val="F8F204"/>
                </a:solidFill>
              </a:rPr>
              <a:t> </a:t>
            </a:r>
            <a:br>
              <a:rPr lang="lv-LV" sz="6000" b="1" dirty="0" smtClean="0">
                <a:solidFill>
                  <a:srgbClr val="F8F204"/>
                </a:solidFill>
              </a:rPr>
            </a:br>
            <a:endParaRPr lang="en-US" sz="9200" b="1" dirty="0" smtClean="0">
              <a:solidFill>
                <a:srgbClr val="FFFF00"/>
              </a:solidFill>
            </a:endParaRPr>
          </a:p>
        </p:txBody>
      </p:sp>
      <p:sp>
        <p:nvSpPr>
          <p:cNvPr id="4103" name="Text Box 6"/>
          <p:cNvSpPr txBox="1">
            <a:spLocks noChangeArrowheads="1"/>
          </p:cNvSpPr>
          <p:nvPr/>
        </p:nvSpPr>
        <p:spPr bwMode="auto">
          <a:xfrm>
            <a:off x="7380312" y="0"/>
            <a:ext cx="17636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21.mar.2021.</a:t>
            </a:r>
            <a:endParaRPr lang="lv-LV" sz="2000" dirty="0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928688"/>
            <a:ext cx="91440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baseline="30000" dirty="0" smtClean="0"/>
              <a:t>11</a:t>
            </a:r>
            <a:r>
              <a:rPr lang="lv-LV" dirty="0" smtClean="0"/>
              <a:t>  Noas dzīves seši simtajā gadā, otrajā mēnesī, mēneša septiņpadsmitajā dienā – tanī dienā pāršķēlās visi dziļūdens avoti un atvērās debesu logi. </a:t>
            </a:r>
            <a:r>
              <a:rPr lang="lv-LV" baseline="30000" dirty="0" smtClean="0"/>
              <a:t>12</a:t>
            </a:r>
            <a:r>
              <a:rPr lang="lv-LV" dirty="0" smtClean="0"/>
              <a:t> Un lietus lija pār zemi četrdesmit dienas un četrdesmit naktis. </a:t>
            </a:r>
            <a:r>
              <a:rPr lang="lv-LV" baseline="30000" dirty="0" smtClean="0"/>
              <a:t>13</a:t>
            </a:r>
            <a:r>
              <a:rPr lang="lv-LV" dirty="0" smtClean="0"/>
              <a:t> Tanī pašā dienā Noa un Šēms, Hāms un Jafets, Noas dēli, un Noas sieva, un trīs viņa dēlu sievas iegāja šķirstā – </a:t>
            </a:r>
            <a:r>
              <a:rPr lang="lv-LV" baseline="30000" dirty="0" smtClean="0"/>
              <a:t>14</a:t>
            </a:r>
            <a:r>
              <a:rPr lang="lv-LV" dirty="0" smtClean="0"/>
              <a:t> viņi paši un visi zvēri – katrs pēc sava veida, un visi lopi – katrs pēc sava veida, un visi rāpuļi, kas rāpo pa zemi, – katrs pēc sava veida, un visi putni, katrs pēc sava veida, un visādi spārnaiņi! </a:t>
            </a:r>
            <a:r>
              <a:rPr lang="lv-LV" baseline="30000" dirty="0" smtClean="0"/>
              <a:t>15</a:t>
            </a:r>
            <a:r>
              <a:rPr lang="lv-LV" dirty="0" smtClean="0"/>
              <a:t> Kopā ar Nou tie iegāja šķirstā – pa pārim no visas miesas, kurā ir dzīvības dvaša. </a:t>
            </a:r>
            <a:r>
              <a:rPr lang="lv-LV" baseline="30000" dirty="0" smtClean="0"/>
              <a:t>16</a:t>
            </a:r>
            <a:r>
              <a:rPr lang="lv-LV" dirty="0" smtClean="0"/>
              <a:t> Un gāja tēviņi un mātītes – no visas miesas, gāja, kā Dievs pavēlēja. Un Kungs aizdarīja durvis. </a:t>
            </a:r>
            <a:r>
              <a:rPr lang="lv-LV" baseline="30000" dirty="0" smtClean="0"/>
              <a:t>17</a:t>
            </a:r>
            <a:r>
              <a:rPr lang="lv-LV" dirty="0" smtClean="0"/>
              <a:t> Ūdensplūdi pār zemi bija četrdesmit dienas, un ūdeņi vairojās un cēla šķirstu, un tas pacēlās virs zemes. </a:t>
            </a:r>
            <a:r>
              <a:rPr lang="lv-LV" baseline="30000" dirty="0" smtClean="0"/>
              <a:t>18</a:t>
            </a:r>
            <a:r>
              <a:rPr lang="lv-LV" dirty="0" smtClean="0"/>
              <a:t> Ūdeņi aizvien vairāk pārklāja zemi, un šķirsts peldēja pa ūdeņu virsu. </a:t>
            </a:r>
            <a:r>
              <a:rPr lang="lv-LV" baseline="30000" dirty="0" smtClean="0"/>
              <a:t>19</a:t>
            </a:r>
            <a:r>
              <a:rPr lang="lv-LV" dirty="0" smtClean="0"/>
              <a:t> Un ūdeņi kāpa virs zemes jo ļoti un apsedza visus augstos kalnus, kas bija zem debesīm. </a:t>
            </a:r>
            <a:r>
              <a:rPr lang="lv-LV" baseline="30000" dirty="0" smtClean="0"/>
              <a:t>20</a:t>
            </a:r>
            <a:r>
              <a:rPr lang="lv-LV" dirty="0" smtClean="0"/>
              <a:t> Ūdeņi sakāpa piecdesmit elkoņu augstumā un apklāja kalnus. </a:t>
            </a:r>
            <a:r>
              <a:rPr lang="lv-LV" baseline="30000" dirty="0" smtClean="0"/>
              <a:t>21</a:t>
            </a:r>
            <a:r>
              <a:rPr lang="lv-LV" dirty="0" smtClean="0"/>
              <a:t> Un iznīka visa miesa, kas kustēja pa zemi, – putni un lopi, un visas radības, kas mudžēja uz zemes, un visi cilvēki – </a:t>
            </a:r>
            <a:r>
              <a:rPr lang="lv-LV" baseline="30000" dirty="0" smtClean="0"/>
              <a:t>22</a:t>
            </a:r>
            <a:r>
              <a:rPr lang="lv-LV" dirty="0" smtClean="0"/>
              <a:t> viss, kam nāsīs dzīvības dvaša! Nomira visi, kas bija uz sauszemes! </a:t>
            </a:r>
            <a:r>
              <a:rPr lang="lv-LV" baseline="30000" dirty="0" smtClean="0"/>
              <a:t>23</a:t>
            </a:r>
            <a:r>
              <a:rPr lang="lv-LV" dirty="0" smtClean="0"/>
              <a:t> Viņš aizslaucīja ik būtni, kas bija uz zemes virsas, – no cilvēka līdz lopam, līdz rāpulim, līdz debesu putnam, – tie tika noslaucīti no zemes, un palika tikai Noa un tie, kas kopā ar viņu šķirstā. </a:t>
            </a:r>
            <a:r>
              <a:rPr lang="lv-LV" baseline="30000" dirty="0" smtClean="0"/>
              <a:t>24</a:t>
            </a:r>
            <a:r>
              <a:rPr lang="lv-LV" dirty="0" smtClean="0"/>
              <a:t> Un ūdeņi klāja zemi simts piecdesmit dienas.</a:t>
            </a:r>
            <a:endParaRPr lang="lv-LV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25E4DB-5A90-4910-BDB9-CF7D9F99635E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  <p:sp>
        <p:nvSpPr>
          <p:cNvPr id="92163" name="Rectangle 3"/>
          <p:cNvSpPr>
            <a:spLocks noChangeArrowheads="1"/>
          </p:cNvSpPr>
          <p:nvPr/>
        </p:nvSpPr>
        <p:spPr bwMode="auto">
          <a:xfrm>
            <a:off x="0" y="765175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lv-LV" sz="2800" b="1" dirty="0">
                <a:solidFill>
                  <a:srgbClr val="F8F20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Ap 2000.g. </a:t>
            </a:r>
            <a:r>
              <a:rPr lang="lv-LV" sz="2800" b="1" dirty="0" err="1">
                <a:solidFill>
                  <a:srgbClr val="F8F20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pr</a:t>
            </a:r>
            <a:r>
              <a:rPr lang="lv-LV" sz="2800" b="1" dirty="0">
                <a:solidFill>
                  <a:srgbClr val="F8F20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. </a:t>
            </a:r>
            <a:r>
              <a:rPr lang="lv-LV" sz="2800" b="1" dirty="0" err="1">
                <a:solidFill>
                  <a:srgbClr val="F8F20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Kr</a:t>
            </a:r>
            <a:r>
              <a:rPr lang="lv-LV" sz="2800" b="1" dirty="0">
                <a:solidFill>
                  <a:srgbClr val="F8F20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. </a:t>
            </a:r>
            <a:r>
              <a:rPr lang="lv-LV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zemi skāra </a:t>
            </a:r>
            <a:r>
              <a:rPr lang="lv-LV" sz="2800" b="1" dirty="0">
                <a:solidFill>
                  <a:srgbClr val="F8F20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vispārēji zemes plūdi</a:t>
            </a:r>
            <a:r>
              <a:rPr lang="lv-LV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.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lv-LV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Šī katastrofa </a:t>
            </a:r>
            <a:r>
              <a:rPr lang="lv-LV" sz="2800" b="1" dirty="0">
                <a:solidFill>
                  <a:srgbClr val="F8F20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izmainīja</a:t>
            </a:r>
            <a:r>
              <a:rPr lang="lv-LV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visu </a:t>
            </a:r>
            <a:r>
              <a:rPr lang="lv-LV" sz="2800" b="1" dirty="0">
                <a:solidFill>
                  <a:srgbClr val="F8F20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zemes ekosistēmu</a:t>
            </a:r>
            <a:r>
              <a:rPr lang="lv-LV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.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lv-LV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Izglābās </a:t>
            </a:r>
            <a:r>
              <a:rPr lang="lv-LV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tikai Noa </a:t>
            </a:r>
            <a:r>
              <a:rPr lang="lv-LV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ar savu </a:t>
            </a:r>
            <a:r>
              <a:rPr lang="lv-LV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ģimeni</a:t>
            </a:r>
            <a:r>
              <a:rPr lang="lv-LV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un zvēri.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lv-LV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Iespējams pirms tam vēl </a:t>
            </a:r>
            <a:r>
              <a:rPr lang="lv-LV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ne reizi </a:t>
            </a:r>
            <a:r>
              <a:rPr lang="lv-LV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nebija </a:t>
            </a:r>
            <a:r>
              <a:rPr lang="lv-LV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lijis lietus</a:t>
            </a:r>
            <a:r>
              <a:rPr lang="lv-LV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  <a:endParaRPr lang="lv-LV" sz="2800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Par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plūdiem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ir saglabājušies nostāsti ap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80 tautās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, pat 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Ķīnā, Indijā, Ziemeļamerikā, Peru 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un</a:t>
            </a:r>
            <a:r>
              <a:rPr lang="lv-LV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Skandināvijā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endParaRPr lang="lv-LV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2166" name="Rectangle 6"/>
          <p:cNvSpPr>
            <a:spLocks noChangeArrowheads="1"/>
          </p:cNvSpPr>
          <p:nvPr/>
        </p:nvSpPr>
        <p:spPr bwMode="auto">
          <a:xfrm>
            <a:off x="0" y="3357563"/>
            <a:ext cx="3571875" cy="347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lv-LV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Cilvēku vecums</a:t>
            </a:r>
          </a:p>
          <a:p>
            <a:pPr>
              <a:defRPr/>
            </a:pPr>
            <a:r>
              <a:rPr lang="lv-LV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Ādams = 930 gadi</a:t>
            </a:r>
          </a:p>
          <a:p>
            <a:pPr>
              <a:defRPr/>
            </a:pPr>
            <a:r>
              <a:rPr lang="lv-LV" sz="24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Noa</a:t>
            </a:r>
            <a:r>
              <a:rPr lang="lv-LV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(plūdi) = 950 gadi </a:t>
            </a:r>
          </a:p>
          <a:p>
            <a:pPr>
              <a:defRPr/>
            </a:pPr>
            <a:r>
              <a:rPr lang="lv-LV" sz="24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Šela</a:t>
            </a:r>
            <a:r>
              <a:rPr lang="lv-LV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	= 433 gadi</a:t>
            </a:r>
          </a:p>
          <a:p>
            <a:pPr>
              <a:defRPr/>
            </a:pPr>
            <a:r>
              <a:rPr lang="lv-LV" sz="24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Pelegs</a:t>
            </a:r>
            <a:r>
              <a:rPr lang="lv-LV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= 239 gadi</a:t>
            </a:r>
          </a:p>
          <a:p>
            <a:pPr>
              <a:defRPr/>
            </a:pPr>
            <a:r>
              <a:rPr lang="lv-LV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Ābrahams = 175 gadi</a:t>
            </a:r>
          </a:p>
          <a:p>
            <a:pPr>
              <a:defRPr/>
            </a:pPr>
            <a:r>
              <a:rPr lang="lv-LV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Mozus	= 120 gadi</a:t>
            </a:r>
          </a:p>
          <a:p>
            <a:pPr>
              <a:defRPr/>
            </a:pPr>
            <a:r>
              <a:rPr lang="lv-LV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Dāvids = 70 gadi</a:t>
            </a:r>
          </a:p>
          <a:p>
            <a:pPr>
              <a:defRPr/>
            </a:pPr>
            <a:r>
              <a:rPr lang="lv-LV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Mūsdienas = 70 gadi </a:t>
            </a:r>
          </a:p>
        </p:txBody>
      </p:sp>
      <p:pic>
        <p:nvPicPr>
          <p:cNvPr id="92167" name="Picture 7" descr="noah_floo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3429000"/>
            <a:ext cx="6072198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0"/>
            <a:ext cx="9144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lv-LV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Ievads</a:t>
            </a:r>
            <a:endParaRPr lang="lv-LV" sz="3200" dirty="0">
              <a:solidFill>
                <a:srgbClr val="FFFF00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2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92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3" grpId="0"/>
      <p:bldP spid="9216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67AD8B-A172-4FEE-9B7B-3039ABE3D391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92165" name="Rectangle 5"/>
          <p:cNvSpPr>
            <a:spLocks noChangeArrowheads="1"/>
          </p:cNvSpPr>
          <p:nvPr/>
        </p:nvSpPr>
        <p:spPr bwMode="auto">
          <a:xfrm>
            <a:off x="0" y="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lv-LV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Pasaules vēsture</a:t>
            </a:r>
            <a:endParaRPr lang="lv-LV" sz="3200" dirty="0">
              <a:solidFill>
                <a:srgbClr val="FFFF00"/>
              </a:solidFill>
            </a:endParaRPr>
          </a:p>
        </p:txBody>
      </p:sp>
      <p:sp>
        <p:nvSpPr>
          <p:cNvPr id="92166" name="Rectangle 6"/>
          <p:cNvSpPr>
            <a:spLocks noChangeArrowheads="1"/>
          </p:cNvSpPr>
          <p:nvPr/>
        </p:nvSpPr>
        <p:spPr bwMode="auto">
          <a:xfrm>
            <a:off x="0" y="1357298"/>
            <a:ext cx="3132138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lv-LV" sz="2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Pasaules</a:t>
            </a:r>
          </a:p>
          <a:p>
            <a:pPr>
              <a:defRPr/>
            </a:pPr>
            <a:r>
              <a:rPr lang="lv-LV" sz="2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Radīšana</a:t>
            </a:r>
            <a:endParaRPr lang="lv-LV" sz="26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4214810" y="1357298"/>
            <a:ext cx="1857388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lv-LV" sz="2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Jēzus </a:t>
            </a:r>
          </a:p>
          <a:p>
            <a:pPr algn="ctr">
              <a:defRPr/>
            </a:pPr>
            <a:r>
              <a:rPr lang="lv-LV" sz="2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Kristus</a:t>
            </a:r>
            <a:endParaRPr lang="lv-LV" sz="26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2000232" y="1357298"/>
            <a:ext cx="3132138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lv-LV" sz="2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Lielie </a:t>
            </a:r>
          </a:p>
          <a:p>
            <a:pPr>
              <a:defRPr/>
            </a:pPr>
            <a:r>
              <a:rPr lang="lv-LV" sz="2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plūdi</a:t>
            </a:r>
            <a:endParaRPr lang="lv-LV" sz="26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6572264" y="1643050"/>
            <a:ext cx="3132138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lv-LV" sz="2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Mūsdienas</a:t>
            </a:r>
            <a:endParaRPr lang="lv-LV" sz="26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" name="Right Arrow 12"/>
          <p:cNvSpPr/>
          <p:nvPr/>
        </p:nvSpPr>
        <p:spPr bwMode="auto">
          <a:xfrm>
            <a:off x="285720" y="2643182"/>
            <a:ext cx="8643998" cy="121444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 rot="5400000">
            <a:off x="-535023" y="3249611"/>
            <a:ext cx="1643074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rot="5400000">
            <a:off x="1679555" y="3249611"/>
            <a:ext cx="1643074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 rot="5400000">
            <a:off x="4179885" y="3249611"/>
            <a:ext cx="1643074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 rot="5400000">
            <a:off x="6608777" y="3249611"/>
            <a:ext cx="1643074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0" y="4078436"/>
            <a:ext cx="11429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lv-LV" sz="2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4000 </a:t>
            </a:r>
            <a:r>
              <a:rPr lang="lv-LV" sz="2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g </a:t>
            </a:r>
          </a:p>
          <a:p>
            <a:pPr algn="ctr">
              <a:defRPr/>
            </a:pPr>
            <a:r>
              <a:rPr lang="lv-LV" sz="2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pr. Kr.</a:t>
            </a:r>
            <a:endParaRPr lang="lv-LV" sz="20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1" name="Rectangle 6"/>
          <p:cNvSpPr>
            <a:spLocks noChangeArrowheads="1"/>
          </p:cNvSpPr>
          <p:nvPr/>
        </p:nvSpPr>
        <p:spPr bwMode="auto">
          <a:xfrm>
            <a:off x="2000232" y="4000504"/>
            <a:ext cx="11429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lv-LV" sz="2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2000 g </a:t>
            </a:r>
          </a:p>
          <a:p>
            <a:pPr algn="ctr">
              <a:defRPr/>
            </a:pPr>
            <a:r>
              <a:rPr lang="lv-LV" sz="2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pr. Kr.</a:t>
            </a:r>
            <a:endParaRPr lang="lv-LV" sz="20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2" name="Rectangle 6"/>
          <p:cNvSpPr>
            <a:spLocks noChangeArrowheads="1"/>
          </p:cNvSpPr>
          <p:nvPr/>
        </p:nvSpPr>
        <p:spPr bwMode="auto">
          <a:xfrm>
            <a:off x="4429124" y="4100460"/>
            <a:ext cx="114297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lv-LV" sz="2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0 g </a:t>
            </a:r>
          </a:p>
        </p:txBody>
      </p:sp>
      <p:sp>
        <p:nvSpPr>
          <p:cNvPr id="23" name="Rectangle 6"/>
          <p:cNvSpPr>
            <a:spLocks noChangeArrowheads="1"/>
          </p:cNvSpPr>
          <p:nvPr/>
        </p:nvSpPr>
        <p:spPr bwMode="auto">
          <a:xfrm>
            <a:off x="6929486" y="4071942"/>
            <a:ext cx="114297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lv-LV" sz="2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2020 g </a:t>
            </a:r>
          </a:p>
        </p:txBody>
      </p:sp>
      <p:pic>
        <p:nvPicPr>
          <p:cNvPr id="24" name="Picture 7" descr="noah_floo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4714884"/>
            <a:ext cx="2357454" cy="15866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Picture 8" descr="radi$an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4857760"/>
            <a:ext cx="1882788" cy="1571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97110" y="4500570"/>
            <a:ext cx="1489336" cy="22368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4" y="4572008"/>
            <a:ext cx="2733675" cy="1666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2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5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1" dur="2000"/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5" grpId="0"/>
      <p:bldP spid="92166" grpId="0"/>
      <p:bldP spid="10" grpId="0"/>
      <p:bldP spid="11" grpId="0"/>
      <p:bldP spid="12" grpId="0"/>
      <p:bldP spid="20" grpId="0"/>
      <p:bldP spid="21" grpId="0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F2DB03-6CB0-455C-A8A4-3BCD05E37B6F}" type="slidenum">
              <a:rPr lang="en-US" smtClean="0"/>
              <a:pPr>
                <a:defRPr/>
              </a:pPr>
              <a:t>5</a:t>
            </a:fld>
            <a:endParaRPr lang="en-US" smtClean="0"/>
          </a:p>
        </p:txBody>
      </p:sp>
      <p:sp>
        <p:nvSpPr>
          <p:cNvPr id="94211" name="Rectangle 3"/>
          <p:cNvSpPr>
            <a:spLocks noChangeArrowheads="1"/>
          </p:cNvSpPr>
          <p:nvPr/>
        </p:nvSpPr>
        <p:spPr bwMode="auto">
          <a:xfrm>
            <a:off x="0" y="642938"/>
            <a:ext cx="9324975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lv-LV" sz="2800" b="1" dirty="0">
                <a:solidFill>
                  <a:srgbClr val="F8F20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Vispasaules plūdu liecības šodien:</a:t>
            </a:r>
          </a:p>
          <a:p>
            <a:pPr>
              <a:defRPr/>
            </a:pPr>
            <a:endParaRPr lang="lv-LV" sz="22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4212" name="Rectangle 4"/>
          <p:cNvSpPr>
            <a:spLocks noChangeArrowheads="1"/>
          </p:cNvSpPr>
          <p:nvPr/>
        </p:nvSpPr>
        <p:spPr bwMode="auto">
          <a:xfrm>
            <a:off x="0" y="0"/>
            <a:ext cx="91440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lv-LV" sz="44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Fosīliju</a:t>
            </a:r>
            <a:r>
              <a:rPr lang="lv-LV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kapsētas</a:t>
            </a:r>
            <a:r>
              <a:rPr lang="lv-LV" sz="2800" dirty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94215" name="Rectangle 7"/>
          <p:cNvSpPr>
            <a:spLocks noChangeArrowheads="1"/>
          </p:cNvSpPr>
          <p:nvPr/>
        </p:nvSpPr>
        <p:spPr bwMode="auto">
          <a:xfrm>
            <a:off x="0" y="1124744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  <a:defRPr/>
            </a:pPr>
            <a:r>
              <a:rPr lang="lv-LV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Miljoniem </a:t>
            </a:r>
            <a:r>
              <a:rPr lang="lv-LV" sz="2800" b="1" dirty="0">
                <a:solidFill>
                  <a:srgbClr val="F8F20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mamutu</a:t>
            </a:r>
            <a:r>
              <a:rPr lang="lv-LV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u.c. lielu dzīvnieku </a:t>
            </a:r>
            <a:r>
              <a:rPr lang="lv-LV" sz="2800" b="1" dirty="0">
                <a:solidFill>
                  <a:srgbClr val="F8F20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vienā mirklī gājuši</a:t>
            </a:r>
            <a:r>
              <a:rPr lang="lv-LV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lv-LV" sz="2800" b="1" dirty="0">
                <a:solidFill>
                  <a:srgbClr val="F8F20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bojā</a:t>
            </a:r>
            <a:r>
              <a:rPr lang="lv-LV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ziemeļu polārajos apgabalos (Ziemeļsibīrijā un Aļaskā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).</a:t>
            </a:r>
          </a:p>
          <a:p>
            <a:pPr>
              <a:buFontTx/>
              <a:buChar char="•"/>
              <a:defRPr/>
            </a:pP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Ja nebūtu </a:t>
            </a:r>
            <a:r>
              <a:rPr lang="lv-LV" sz="2800" b="1" dirty="0" smtClean="0">
                <a:solidFill>
                  <a:srgbClr val="F8F20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lielo plūdu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, mums nebūtu </a:t>
            </a:r>
            <a:r>
              <a:rPr lang="lv-LV" sz="2800" b="1" dirty="0" smtClean="0">
                <a:solidFill>
                  <a:srgbClr val="F8F20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75% ūdens veidotu fosīliju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(pārakmeņojušās 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dzīvnieku </a:t>
            </a:r>
            <a:r>
              <a:rPr lang="lv-LV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atliekas).</a:t>
            </a:r>
            <a:endParaRPr lang="lv-LV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2777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95323" y="3212976"/>
            <a:ext cx="5348677" cy="3645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8" name="Picture 11" descr="C:\Documents and Settings\Robchix\My Documents\RUNAS\uzrunas\Evolucija\frozen mammot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12976"/>
            <a:ext cx="3707904" cy="37079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4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4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4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1" grpId="0"/>
      <p:bldP spid="94212" grpId="0"/>
      <p:bldP spid="942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A6126C-6BDC-48B1-A92A-7EC3282AD7C5}" type="slidenum">
              <a:rPr lang="en-US" smtClean="0"/>
              <a:pPr>
                <a:defRPr/>
              </a:pPr>
              <a:t>6</a:t>
            </a:fld>
            <a:endParaRPr lang="en-US" smtClean="0"/>
          </a:p>
        </p:txBody>
      </p:sp>
      <p:pic>
        <p:nvPicPr>
          <p:cNvPr id="120834" name="Picture 2" descr="fossil tree3"/>
          <p:cNvPicPr>
            <a:picLocks noChangeAspect="1" noChangeArrowheads="1"/>
          </p:cNvPicPr>
          <p:nvPr/>
        </p:nvPicPr>
        <p:blipFill>
          <a:blip r:embed="rId2" cstate="print"/>
          <a:srcRect b="7876"/>
          <a:stretch>
            <a:fillRect/>
          </a:stretch>
        </p:blipFill>
        <p:spPr bwMode="auto">
          <a:xfrm>
            <a:off x="5989638" y="2643182"/>
            <a:ext cx="3154362" cy="4214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0835" name="Picture 3" descr="FOSSILTREESTUMP"/>
          <p:cNvPicPr>
            <a:picLocks noChangeAspect="1" noChangeArrowheads="1"/>
          </p:cNvPicPr>
          <p:nvPr/>
        </p:nvPicPr>
        <p:blipFill>
          <a:blip r:embed="rId3" cstate="print"/>
          <a:srcRect b="6973"/>
          <a:stretch>
            <a:fillRect/>
          </a:stretch>
        </p:blipFill>
        <p:spPr bwMode="auto">
          <a:xfrm>
            <a:off x="0" y="2643182"/>
            <a:ext cx="3165475" cy="4214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0837" name="Rectangle 5"/>
          <p:cNvSpPr>
            <a:spLocks noChangeArrowheads="1"/>
          </p:cNvSpPr>
          <p:nvPr/>
        </p:nvSpPr>
        <p:spPr bwMode="auto">
          <a:xfrm>
            <a:off x="0" y="692150"/>
            <a:ext cx="9324975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lv-LV" sz="2600" dirty="0"/>
              <a:t>Daudzās vietās pasaulē tika atrasti pārakmeņojušies koki </a:t>
            </a:r>
            <a:r>
              <a:rPr lang="lv-LV" sz="2600" b="1" dirty="0">
                <a:solidFill>
                  <a:srgbClr val="FFFF00"/>
                </a:solidFill>
              </a:rPr>
              <a:t>6m</a:t>
            </a:r>
            <a:r>
              <a:rPr lang="lv-LV" sz="2600" dirty="0"/>
              <a:t> un vairāk, kuru stumbri atrodas </a:t>
            </a:r>
            <a:r>
              <a:rPr lang="lv-LV" sz="2600" b="1" dirty="0">
                <a:solidFill>
                  <a:srgbClr val="F8F204"/>
                </a:solidFill>
              </a:rPr>
              <a:t>vienlaicīgi 2 vai pat 3 akmeņogļu slāņos</a:t>
            </a:r>
            <a:r>
              <a:rPr lang="lv-LV" sz="2600" dirty="0"/>
              <a:t>, pie tam reizēm apgāzti “kājām gaisā”.</a:t>
            </a:r>
          </a:p>
          <a:p>
            <a:pPr>
              <a:defRPr/>
            </a:pPr>
            <a:r>
              <a:rPr lang="lv-LV" sz="2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Šādas </a:t>
            </a:r>
            <a:r>
              <a:rPr lang="lv-LV" sz="2600" b="1" dirty="0" err="1">
                <a:solidFill>
                  <a:srgbClr val="F8F204"/>
                </a:solidFill>
              </a:rPr>
              <a:t>fosīlijas</a:t>
            </a:r>
            <a:r>
              <a:rPr lang="lv-LV" sz="2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ir veidojušās </a:t>
            </a:r>
            <a:r>
              <a:rPr lang="lv-LV" sz="2600" b="1" dirty="0">
                <a:solidFill>
                  <a:srgbClr val="F8F204"/>
                </a:solidFill>
              </a:rPr>
              <a:t>ļoti īsā laikā</a:t>
            </a:r>
            <a:r>
              <a:rPr lang="lv-LV" sz="2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, citādāk </a:t>
            </a:r>
            <a:r>
              <a:rPr lang="lv-LV" sz="2600" b="1" dirty="0">
                <a:solidFill>
                  <a:srgbClr val="F8F204"/>
                </a:solidFill>
              </a:rPr>
              <a:t>tūkstošu gadu gaitā</a:t>
            </a:r>
            <a:r>
              <a:rPr lang="lv-LV" sz="2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tās būtu </a:t>
            </a:r>
            <a:r>
              <a:rPr lang="lv-LV" sz="2600" b="1" dirty="0">
                <a:solidFill>
                  <a:srgbClr val="F8F204"/>
                </a:solidFill>
              </a:rPr>
              <a:t>satrūdējušas</a:t>
            </a:r>
            <a:r>
              <a:rPr lang="lv-LV" sz="2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  <a:endParaRPr lang="lv-LV" sz="2600" dirty="0"/>
          </a:p>
        </p:txBody>
      </p:sp>
      <p:pic>
        <p:nvPicPr>
          <p:cNvPr id="120838" name="Picture 6" descr="fossil tree2"/>
          <p:cNvPicPr>
            <a:picLocks noChangeAspect="1" noChangeArrowheads="1"/>
          </p:cNvPicPr>
          <p:nvPr/>
        </p:nvPicPr>
        <p:blipFill>
          <a:blip r:embed="rId4" cstate="print"/>
          <a:srcRect b="4695"/>
          <a:stretch>
            <a:fillRect/>
          </a:stretch>
        </p:blipFill>
        <p:spPr bwMode="auto">
          <a:xfrm>
            <a:off x="3132138" y="2636838"/>
            <a:ext cx="2873375" cy="42211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0839" name="Rectangle 7"/>
          <p:cNvSpPr>
            <a:spLocks noChangeArrowheads="1"/>
          </p:cNvSpPr>
          <p:nvPr/>
        </p:nvSpPr>
        <p:spPr bwMode="auto">
          <a:xfrm>
            <a:off x="3492500" y="6237288"/>
            <a:ext cx="22875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lv-LV" sz="2400" b="1" dirty="0" err="1">
                <a:solidFill>
                  <a:srgbClr val="F8F20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Kukvilla</a:t>
            </a:r>
            <a:r>
              <a:rPr lang="lv-LV" sz="2400" b="1" dirty="0">
                <a:solidFill>
                  <a:srgbClr val="F8F20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(ASV)</a:t>
            </a:r>
          </a:p>
        </p:txBody>
      </p:sp>
      <p:sp>
        <p:nvSpPr>
          <p:cNvPr id="120840" name="Rectangle 8"/>
          <p:cNvSpPr>
            <a:spLocks noChangeArrowheads="1"/>
          </p:cNvSpPr>
          <p:nvPr/>
        </p:nvSpPr>
        <p:spPr bwMode="auto">
          <a:xfrm>
            <a:off x="6516688" y="6237288"/>
            <a:ext cx="22367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lv-LV" sz="2400" b="1" dirty="0">
                <a:solidFill>
                  <a:srgbClr val="F8F20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Kentuki (ASV)</a:t>
            </a:r>
          </a:p>
        </p:txBody>
      </p:sp>
      <p:sp>
        <p:nvSpPr>
          <p:cNvPr id="120841" name="Rectangle 9"/>
          <p:cNvSpPr>
            <a:spLocks noChangeArrowheads="1"/>
          </p:cNvSpPr>
          <p:nvPr/>
        </p:nvSpPr>
        <p:spPr bwMode="auto">
          <a:xfrm>
            <a:off x="323850" y="6237288"/>
            <a:ext cx="26812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lv-LV" sz="2400" b="1" dirty="0">
                <a:solidFill>
                  <a:srgbClr val="F8F20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Ņūkāsla (Anglija)</a:t>
            </a: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0"/>
            <a:ext cx="93249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lv-LV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Pārakmeņojies koki</a:t>
            </a:r>
            <a:endParaRPr lang="lv-LV" sz="3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20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20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20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120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20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20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20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7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92" name="Picture 8" descr="grand_cany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92896"/>
            <a:ext cx="9144000" cy="436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F6EFE0-BE08-48D6-8E0C-33DE0BA27B5B}" type="slidenum">
              <a:rPr lang="en-US" smtClean="0"/>
              <a:pPr>
                <a:defRPr/>
              </a:pPr>
              <a:t>7</a:t>
            </a:fld>
            <a:endParaRPr lang="en-US" smtClean="0"/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0" y="0"/>
            <a:ext cx="914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lv-LV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Lielais kanjons</a:t>
            </a:r>
            <a:r>
              <a:rPr lang="lv-LV" sz="2400" dirty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93193" name="Rectangle 9"/>
          <p:cNvSpPr>
            <a:spLocks noChangeArrowheads="1"/>
          </p:cNvSpPr>
          <p:nvPr/>
        </p:nvSpPr>
        <p:spPr bwMode="auto">
          <a:xfrm>
            <a:off x="0" y="571500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lv-LV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Visā pasaulē ir alas, plaisas, u.c. organismu </a:t>
            </a:r>
            <a:r>
              <a:rPr lang="lv-LV" sz="2400" b="1" dirty="0" smtClean="0">
                <a:solidFill>
                  <a:srgbClr val="F8F20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masu apbedījuma </a:t>
            </a:r>
            <a:r>
              <a:rPr lang="lv-LV" sz="2400" b="1" dirty="0" smtClean="0">
                <a:solidFill>
                  <a:srgbClr val="F8F20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vietas, kā piem. LIELAIS KANJONS</a:t>
            </a:r>
            <a:r>
              <a:rPr lang="lv-LV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lv-LV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kas ir </a:t>
            </a:r>
            <a:r>
              <a:rPr lang="lv-LV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pilns </a:t>
            </a:r>
            <a:r>
              <a:rPr lang="lv-LV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ar pārakmeņotiem </a:t>
            </a:r>
            <a:r>
              <a:rPr lang="lv-LV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organismiem visām pasaules malām; </a:t>
            </a:r>
            <a:r>
              <a:rPr lang="lv-LV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bieži šo atšķirīgo dzīvnieku </a:t>
            </a:r>
            <a:r>
              <a:rPr lang="lv-LV" sz="2400" b="1" dirty="0" smtClean="0">
                <a:solidFill>
                  <a:srgbClr val="F8F20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fosilijas </a:t>
            </a:r>
            <a:r>
              <a:rPr lang="lv-LV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ir no tālām un </a:t>
            </a:r>
            <a:r>
              <a:rPr lang="lv-LV" sz="2400" b="1" dirty="0" smtClean="0">
                <a:solidFill>
                  <a:srgbClr val="F8F20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atšķirīgām klimatiskām zonām</a:t>
            </a:r>
            <a:r>
              <a:rPr lang="lv-LV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endParaRPr lang="lv-LV" sz="2400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3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93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93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8" grpId="0"/>
      <p:bldP spid="9319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39882E-D829-499D-9802-5D2DF616E321}" type="slidenum">
              <a:rPr lang="en-US" smtClean="0"/>
              <a:pPr>
                <a:defRPr/>
              </a:pPr>
              <a:t>8</a:t>
            </a:fld>
            <a:endParaRPr lang="en-US" smtClean="0"/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06438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 smtClean="0">
                <a:solidFill>
                  <a:srgbClr val="F8F204"/>
                </a:solidFill>
              </a:rPr>
              <a:t>Dievs radīja cilvēku!</a:t>
            </a:r>
            <a:r>
              <a:rPr lang="en-US" dirty="0" smtClean="0"/>
              <a:t> 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-180975" y="642938"/>
            <a:ext cx="9324975" cy="4495800"/>
          </a:xfrm>
        </p:spPr>
        <p:txBody>
          <a:bodyPr/>
          <a:lstStyle/>
          <a:p>
            <a:pPr eaLnBrk="1" hangingPunct="1"/>
            <a:r>
              <a:rPr lang="lv-LV" sz="3000" smtClean="0"/>
              <a:t>„</a:t>
            </a:r>
            <a:r>
              <a:rPr lang="lv-LV" sz="3000" i="1" smtClean="0"/>
              <a:t>Un </a:t>
            </a:r>
            <a:r>
              <a:rPr lang="lv-LV" sz="3000" b="1" i="1" smtClean="0">
                <a:solidFill>
                  <a:srgbClr val="F8F204"/>
                </a:solidFill>
              </a:rPr>
              <a:t>Dievs radīja</a:t>
            </a:r>
            <a:r>
              <a:rPr lang="lv-LV" sz="3000" i="1" smtClean="0">
                <a:solidFill>
                  <a:srgbClr val="F8F204"/>
                </a:solidFill>
              </a:rPr>
              <a:t> </a:t>
            </a:r>
            <a:r>
              <a:rPr lang="lv-LV" sz="3000" b="1" i="1" smtClean="0">
                <a:solidFill>
                  <a:srgbClr val="F8F204"/>
                </a:solidFill>
              </a:rPr>
              <a:t>cilvēku</a:t>
            </a:r>
            <a:r>
              <a:rPr lang="lv-LV" sz="3000" i="1" smtClean="0">
                <a:solidFill>
                  <a:srgbClr val="F8F204"/>
                </a:solidFill>
              </a:rPr>
              <a:t> </a:t>
            </a:r>
            <a:r>
              <a:rPr lang="lv-LV" sz="3000" i="1" smtClean="0"/>
              <a:t>pēc Sava tēla, pēc Dieva tēla Viņš to radīja, vīrieti un sievieti Viņš radīja... Un Dievs uzlūkoja visu, ko Viņš bija darījis, un redzi, tas bija </a:t>
            </a:r>
            <a:r>
              <a:rPr lang="lv-LV" sz="3000" b="1" i="1" smtClean="0">
                <a:solidFill>
                  <a:srgbClr val="FFFF00"/>
                </a:solidFill>
              </a:rPr>
              <a:t>ļoti labs</a:t>
            </a:r>
            <a:r>
              <a:rPr lang="lv-LV" sz="3000" i="1" smtClean="0"/>
              <a:t>.</a:t>
            </a:r>
            <a:r>
              <a:rPr lang="lv-LV" sz="3000" smtClean="0"/>
              <a:t> ”</a:t>
            </a:r>
            <a:r>
              <a:rPr lang="lv-LV" sz="2800" smtClean="0"/>
              <a:t> </a:t>
            </a:r>
            <a:r>
              <a:rPr lang="lv-LV" sz="2000" smtClean="0"/>
              <a:t>(1.Moz.1:27, 31)</a:t>
            </a:r>
          </a:p>
        </p:txBody>
      </p:sp>
      <p:pic>
        <p:nvPicPr>
          <p:cNvPr id="46084" name="Picture 4" descr="radi$ana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-1" y="2571744"/>
            <a:ext cx="9109449" cy="4286257"/>
          </a:xfrm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/>
      <p:bldP spid="4608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5F2621-4EAD-41A5-BFD6-35EFAE4F0044}" type="slidenum">
              <a:rPr lang="en-US" smtClean="0"/>
              <a:pPr>
                <a:defRPr/>
              </a:pPr>
              <a:t>9</a:t>
            </a:fld>
            <a:endParaRPr lang="en-US" smtClean="0"/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06438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 smtClean="0">
                <a:solidFill>
                  <a:srgbClr val="F8F204"/>
                </a:solidFill>
              </a:rPr>
              <a:t>Cilvēku grēcīgums</a:t>
            </a:r>
            <a:endParaRPr lang="en-US" dirty="0" smtClean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0" y="714375"/>
            <a:ext cx="9144000" cy="3270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lv-LV" sz="2800" i="1" dirty="0" smtClean="0"/>
              <a:t>“</a:t>
            </a:r>
            <a:r>
              <a:rPr lang="lv-LV" sz="2800" i="1" baseline="30000" dirty="0" smtClean="0"/>
              <a:t>12</a:t>
            </a:r>
            <a:r>
              <a:rPr lang="lv-LV" sz="2800" i="1" dirty="0" smtClean="0"/>
              <a:t> Dievs uzlūkoja zemi, un, redzi, tā bija </a:t>
            </a:r>
            <a:r>
              <a:rPr lang="lv-LV" sz="2800" b="1" i="1" dirty="0" smtClean="0">
                <a:solidFill>
                  <a:srgbClr val="FFFF00"/>
                </a:solidFill>
              </a:rPr>
              <a:t>izvirtusi</a:t>
            </a:r>
            <a:r>
              <a:rPr lang="lv-LV" sz="2800" i="1" dirty="0" smtClean="0"/>
              <a:t>! – jo visa miesa savu dzīvi uz zemes bija darījusi izvirtušu. </a:t>
            </a:r>
            <a:r>
              <a:rPr lang="lv-LV" sz="2800" i="1" baseline="30000" dirty="0" smtClean="0"/>
              <a:t>13</a:t>
            </a:r>
            <a:r>
              <a:rPr lang="lv-LV" sz="2800" i="1" dirty="0" smtClean="0"/>
              <a:t> Un Dievs teica Noam: “Visai miesai pienācis gals manā priekšā, jo viņu dēļ zeme tapusi pilna </a:t>
            </a:r>
            <a:r>
              <a:rPr lang="lv-LV" sz="2800" b="1" i="1" dirty="0" smtClean="0">
                <a:solidFill>
                  <a:srgbClr val="FFFF00"/>
                </a:solidFill>
              </a:rPr>
              <a:t>varasdarbu</a:t>
            </a:r>
            <a:r>
              <a:rPr lang="lv-LV" sz="2800" i="1" dirty="0" smtClean="0"/>
              <a:t>, un, redzi, es viņus </a:t>
            </a:r>
            <a:r>
              <a:rPr lang="lv-LV" sz="2800" b="1" i="1" dirty="0" smtClean="0">
                <a:solidFill>
                  <a:srgbClr val="FFFF00"/>
                </a:solidFill>
              </a:rPr>
              <a:t>izdeldēšu</a:t>
            </a:r>
            <a:r>
              <a:rPr lang="lv-LV" sz="2800" i="1" dirty="0" smtClean="0"/>
              <a:t> kopā ar zemi!.” </a:t>
            </a:r>
            <a:r>
              <a:rPr lang="lv-LV" sz="2800" dirty="0"/>
              <a:t>(</a:t>
            </a:r>
            <a:r>
              <a:rPr lang="lv-LV" sz="2800" dirty="0" smtClean="0"/>
              <a:t>1.Moz.6:12-13)</a:t>
            </a:r>
            <a:endParaRPr lang="lv-LV" sz="2800" dirty="0"/>
          </a:p>
          <a:p>
            <a:r>
              <a:rPr lang="lv-LV" sz="1050" i="1" dirty="0"/>
              <a:t> </a:t>
            </a:r>
            <a:endParaRPr lang="lv-LV" sz="1050" dirty="0"/>
          </a:p>
          <a:p>
            <a:endParaRPr lang="lv-LV" sz="2800" dirty="0"/>
          </a:p>
        </p:txBody>
      </p:sp>
      <p:sp>
        <p:nvSpPr>
          <p:cNvPr id="7" name="Rectangle 6"/>
          <p:cNvSpPr/>
          <p:nvPr/>
        </p:nvSpPr>
        <p:spPr>
          <a:xfrm>
            <a:off x="0" y="3199616"/>
            <a:ext cx="43559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altLang="en-US" sz="2800" b="1" dirty="0" smtClean="0">
                <a:solidFill>
                  <a:srgbClr val="FFFF00"/>
                </a:solidFill>
              </a:rPr>
              <a:t>Cilvēki </a:t>
            </a:r>
            <a:r>
              <a:rPr lang="lv-LV" sz="2800" dirty="0" smtClean="0"/>
              <a:t>bija kļuvuši </a:t>
            </a:r>
            <a:r>
              <a:rPr lang="lv-LV" sz="2800" b="1" dirty="0" smtClean="0">
                <a:solidFill>
                  <a:srgbClr val="FFFF00"/>
                </a:solidFill>
              </a:rPr>
              <a:t>augstprātīgi</a:t>
            </a:r>
            <a:r>
              <a:rPr lang="lv-LV" altLang="en-US" sz="2800" b="1" dirty="0" smtClean="0">
                <a:solidFill>
                  <a:srgbClr val="FFFF00"/>
                </a:solidFill>
              </a:rPr>
              <a:t>, izvirtuši,</a:t>
            </a:r>
            <a:r>
              <a:rPr lang="lv-LV" sz="2800" dirty="0" smtClean="0"/>
              <a:t> </a:t>
            </a:r>
            <a:r>
              <a:rPr lang="lv-LV" altLang="en-US" sz="2800" b="1" dirty="0" smtClean="0">
                <a:solidFill>
                  <a:srgbClr val="FFFF00"/>
                </a:solidFill>
              </a:rPr>
              <a:t>patvaļīgi</a:t>
            </a:r>
            <a:r>
              <a:rPr lang="lv-LV" sz="2800" dirty="0" smtClean="0"/>
              <a:t>, </a:t>
            </a:r>
            <a:r>
              <a:rPr lang="lv-LV" altLang="en-US" sz="2800" b="1" dirty="0" smtClean="0">
                <a:solidFill>
                  <a:srgbClr val="FFFF00"/>
                </a:solidFill>
              </a:rPr>
              <a:t>trakojoši</a:t>
            </a:r>
            <a:r>
              <a:rPr lang="lv-LV" sz="2800" dirty="0" smtClean="0"/>
              <a:t> un </a:t>
            </a:r>
            <a:r>
              <a:rPr lang="lv-LV" altLang="en-US" sz="2800" b="1" dirty="0" smtClean="0">
                <a:solidFill>
                  <a:srgbClr val="FFFF00"/>
                </a:solidFill>
              </a:rPr>
              <a:t>varmācīgi</a:t>
            </a:r>
            <a:r>
              <a:rPr lang="lv-LV" sz="2800" dirty="0" smtClean="0"/>
              <a:t> </a:t>
            </a:r>
            <a:r>
              <a:rPr lang="lv-LV" altLang="en-US" sz="2800" b="1" dirty="0" smtClean="0">
                <a:solidFill>
                  <a:srgbClr val="FFFF00"/>
                </a:solidFill>
              </a:rPr>
              <a:t>ļaudis, ka Dievam kļuva žēl, ka Viņš radījis ir cilvēku.</a:t>
            </a:r>
            <a:endParaRPr lang="lv-LV" sz="2800" dirty="0"/>
          </a:p>
        </p:txBody>
      </p:sp>
      <p:pic>
        <p:nvPicPr>
          <p:cNvPr id="9" name="Picture 2" descr="Att&amp;emacr;lu rezult&amp;amacr;ti vaic&amp;amacr;jumam “sodom and gomorrah”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22255" y="2852936"/>
            <a:ext cx="5021745" cy="4005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 autoUpdateAnimBg="0"/>
      <p:bldP spid="8" grpId="0"/>
      <p:bldP spid="7" grpId="0"/>
    </p:bldLst>
  </p:timing>
</p:sld>
</file>

<file path=ppt/theme/theme1.xml><?xml version="1.0" encoding="utf-8"?>
<a:theme xmlns:a="http://schemas.openxmlformats.org/drawingml/2006/main" name="Mountain Top">
  <a:themeElements>
    <a:clrScheme name="Mountain Top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Mountain To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untain Top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 Top</Template>
  <TotalTime>8317</TotalTime>
  <Words>1397</Words>
  <Application>Microsoft Office PowerPoint</Application>
  <PresentationFormat>On-screen Show (4:3)</PresentationFormat>
  <Paragraphs>120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Mountain Top</vt:lpstr>
      <vt:lpstr> 1.Moz.7 Vispasaules plūdi  </vt:lpstr>
      <vt:lpstr> 1.Moz.7.11-24 Vispasaules plūdi  </vt:lpstr>
      <vt:lpstr>Slide 3</vt:lpstr>
      <vt:lpstr>Slide 4</vt:lpstr>
      <vt:lpstr>Slide 5</vt:lpstr>
      <vt:lpstr>Slide 6</vt:lpstr>
      <vt:lpstr>Slide 7</vt:lpstr>
      <vt:lpstr>Dievs radīja cilvēku! </vt:lpstr>
      <vt:lpstr>Cilvēku grēcīgums</vt:lpstr>
      <vt:lpstr>Šķirsts</vt:lpstr>
      <vt:lpstr>Derība</vt:lpstr>
      <vt:lpstr>Rūpes par dzīvniekiem</vt:lpstr>
      <vt:lpstr>Lielais lietus</vt:lpstr>
      <vt:lpstr>Lielie plūdi</vt:lpstr>
      <vt:lpstr>Šķirsts nolaižas uz Ararata kalna</vt:lpstr>
      <vt:lpstr>Balodis atnes olīvas lapu</vt:lpstr>
      <vt:lpstr>Varavīksne – Dieva derība</vt:lpstr>
      <vt:lpstr>Noslēgums</vt:lpstr>
      <vt:lpstr>Un Dieva miers, kas ir augstāks par visu saprašanu lai pasargā jūsu sirdis un jūsu domas. Āmen </vt:lpstr>
    </vt:vector>
  </TitlesOfParts>
  <Company>Diakonijas Centrs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Labie darbi</dc:title>
  <dc:creator>Anda</dc:creator>
  <cp:lastModifiedBy>Ro Oto</cp:lastModifiedBy>
  <cp:revision>141</cp:revision>
  <dcterms:created xsi:type="dcterms:W3CDTF">2007-03-01T09:38:02Z</dcterms:created>
  <dcterms:modified xsi:type="dcterms:W3CDTF">2021-03-20T16:06:09Z</dcterms:modified>
</cp:coreProperties>
</file>